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8" r:id="rId1"/>
  </p:sldMasterIdLst>
  <p:notesMasterIdLst>
    <p:notesMasterId r:id="rId38"/>
  </p:notesMasterIdLst>
  <p:handoutMasterIdLst>
    <p:handoutMasterId r:id="rId39"/>
  </p:handoutMasterIdLst>
  <p:sldIdLst>
    <p:sldId id="662" r:id="rId2"/>
    <p:sldId id="1054" r:id="rId3"/>
    <p:sldId id="1055" r:id="rId4"/>
    <p:sldId id="1056" r:id="rId5"/>
    <p:sldId id="904" r:id="rId6"/>
    <p:sldId id="817" r:id="rId7"/>
    <p:sldId id="1020" r:id="rId8"/>
    <p:sldId id="922" r:id="rId9"/>
    <p:sldId id="923" r:id="rId10"/>
    <p:sldId id="1058" r:id="rId11"/>
    <p:sldId id="1023" r:id="rId12"/>
    <p:sldId id="835" r:id="rId13"/>
    <p:sldId id="1024" r:id="rId14"/>
    <p:sldId id="1057" r:id="rId15"/>
    <p:sldId id="1053" r:id="rId16"/>
    <p:sldId id="1036" r:id="rId17"/>
    <p:sldId id="1037" r:id="rId18"/>
    <p:sldId id="1038" r:id="rId19"/>
    <p:sldId id="1039" r:id="rId20"/>
    <p:sldId id="1040" r:id="rId21"/>
    <p:sldId id="1041" r:id="rId22"/>
    <p:sldId id="1042" r:id="rId23"/>
    <p:sldId id="1046" r:id="rId24"/>
    <p:sldId id="1059" r:id="rId25"/>
    <p:sldId id="1048" r:id="rId26"/>
    <p:sldId id="1035" r:id="rId27"/>
    <p:sldId id="1043" r:id="rId28"/>
    <p:sldId id="1025" r:id="rId29"/>
    <p:sldId id="1026" r:id="rId30"/>
    <p:sldId id="1027" r:id="rId31"/>
    <p:sldId id="1028" r:id="rId32"/>
    <p:sldId id="1029" r:id="rId33"/>
    <p:sldId id="1030" r:id="rId34"/>
    <p:sldId id="903" r:id="rId35"/>
    <p:sldId id="1060" r:id="rId36"/>
    <p:sldId id="756" r:id="rId3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5FBD"/>
    <a:srgbClr val="2362AD"/>
    <a:srgbClr val="D6AB44"/>
    <a:srgbClr val="3E83D7"/>
    <a:srgbClr val="B0D236"/>
    <a:srgbClr val="333399"/>
    <a:srgbClr val="38492A"/>
    <a:srgbClr val="B8D42F"/>
    <a:srgbClr val="C7C9CC"/>
    <a:srgbClr val="475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1" autoAdjust="0"/>
    <p:restoredTop sz="90537" autoAdjust="0"/>
  </p:normalViewPr>
  <p:slideViewPr>
    <p:cSldViewPr snapToGrid="0" snapToObjects="1">
      <p:cViewPr varScale="1">
        <p:scale>
          <a:sx n="101" d="100"/>
          <a:sy n="101" d="100"/>
        </p:scale>
        <p:origin x="132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094"/>
    </p:cViewPr>
  </p:sorterViewPr>
  <p:notesViewPr>
    <p:cSldViewPr snapToGrid="0" snapToObjects="1">
      <p:cViewPr varScale="1">
        <p:scale>
          <a:sx n="89" d="100"/>
          <a:sy n="89" d="100"/>
        </p:scale>
        <p:origin x="314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18" Type="http://schemas.openxmlformats.org/officeDocument/2006/relationships/image" Target="../media/image47.emf"/><Relationship Id="rId26" Type="http://schemas.openxmlformats.org/officeDocument/2006/relationships/image" Target="../media/image55.emf"/><Relationship Id="rId3" Type="http://schemas.openxmlformats.org/officeDocument/2006/relationships/image" Target="../media/image32.emf"/><Relationship Id="rId21" Type="http://schemas.openxmlformats.org/officeDocument/2006/relationships/image" Target="../media/image50.emf"/><Relationship Id="rId7" Type="http://schemas.openxmlformats.org/officeDocument/2006/relationships/image" Target="../media/image36.emf"/><Relationship Id="rId12" Type="http://schemas.openxmlformats.org/officeDocument/2006/relationships/image" Target="../media/image41.emf"/><Relationship Id="rId17" Type="http://schemas.openxmlformats.org/officeDocument/2006/relationships/image" Target="../media/image46.emf"/><Relationship Id="rId25" Type="http://schemas.openxmlformats.org/officeDocument/2006/relationships/image" Target="../media/image54.emf"/><Relationship Id="rId2" Type="http://schemas.openxmlformats.org/officeDocument/2006/relationships/image" Target="../media/image31.emf"/><Relationship Id="rId16" Type="http://schemas.openxmlformats.org/officeDocument/2006/relationships/image" Target="../media/image45.emf"/><Relationship Id="rId20" Type="http://schemas.openxmlformats.org/officeDocument/2006/relationships/image" Target="../media/image49.emf"/><Relationship Id="rId29" Type="http://schemas.openxmlformats.org/officeDocument/2006/relationships/image" Target="../media/image58.emf"/><Relationship Id="rId1" Type="http://schemas.openxmlformats.org/officeDocument/2006/relationships/image" Target="../media/image30.emf"/><Relationship Id="rId6" Type="http://schemas.openxmlformats.org/officeDocument/2006/relationships/image" Target="../media/image35.emf"/><Relationship Id="rId11" Type="http://schemas.openxmlformats.org/officeDocument/2006/relationships/image" Target="../media/image40.emf"/><Relationship Id="rId24" Type="http://schemas.openxmlformats.org/officeDocument/2006/relationships/image" Target="../media/image53.emf"/><Relationship Id="rId5" Type="http://schemas.openxmlformats.org/officeDocument/2006/relationships/image" Target="../media/image34.emf"/><Relationship Id="rId15" Type="http://schemas.openxmlformats.org/officeDocument/2006/relationships/image" Target="../media/image44.emf"/><Relationship Id="rId23" Type="http://schemas.openxmlformats.org/officeDocument/2006/relationships/image" Target="../media/image52.emf"/><Relationship Id="rId28" Type="http://schemas.openxmlformats.org/officeDocument/2006/relationships/image" Target="../media/image57.emf"/><Relationship Id="rId10" Type="http://schemas.openxmlformats.org/officeDocument/2006/relationships/image" Target="../media/image39.emf"/><Relationship Id="rId19" Type="http://schemas.openxmlformats.org/officeDocument/2006/relationships/image" Target="../media/image48.emf"/><Relationship Id="rId4" Type="http://schemas.openxmlformats.org/officeDocument/2006/relationships/image" Target="../media/image33.emf"/><Relationship Id="rId9" Type="http://schemas.openxmlformats.org/officeDocument/2006/relationships/image" Target="../media/image38.emf"/><Relationship Id="rId14" Type="http://schemas.openxmlformats.org/officeDocument/2006/relationships/image" Target="../media/image43.emf"/><Relationship Id="rId22" Type="http://schemas.openxmlformats.org/officeDocument/2006/relationships/image" Target="../media/image51.emf"/><Relationship Id="rId27"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79EB5C-0C6B-CA4C-950F-DD8F4147FBF4}" type="datetimeFigureOut">
              <a:rPr lang="en-US" smtClean="0"/>
              <a:pPr/>
              <a:t>2/24/2016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53671B-D1A9-2D45-A97D-5830AE014C7C}" type="slidenum">
              <a:rPr lang="en-US" smtClean="0"/>
              <a:pPr/>
              <a:t>‹#›</a:t>
            </a:fld>
            <a:endParaRPr lang="en-US"/>
          </a:p>
        </p:txBody>
      </p:sp>
    </p:spTree>
    <p:extLst>
      <p:ext uri="{BB962C8B-B14F-4D97-AF65-F5344CB8AC3E}">
        <p14:creationId xmlns:p14="http://schemas.microsoft.com/office/powerpoint/2010/main" val="271540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063A4F3E-766A-DA42-9587-0D8D4572D94B}" type="datetime1">
              <a:rPr lang="en-US"/>
              <a:pPr/>
              <a:t>2/24/2016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32A5950-F53A-F248-B03E-512CD32874D8}" type="slidenum">
              <a:rPr lang="en-US"/>
              <a:pPr/>
              <a:t>‹#›</a:t>
            </a:fld>
            <a:endParaRPr lang="en-US"/>
          </a:p>
        </p:txBody>
      </p:sp>
    </p:spTree>
    <p:extLst>
      <p:ext uri="{BB962C8B-B14F-4D97-AF65-F5344CB8AC3E}">
        <p14:creationId xmlns:p14="http://schemas.microsoft.com/office/powerpoint/2010/main" val="412600541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1</a:t>
            </a:fld>
            <a:endParaRPr lang="en-US"/>
          </a:p>
        </p:txBody>
      </p:sp>
    </p:spTree>
    <p:extLst>
      <p:ext uri="{BB962C8B-B14F-4D97-AF65-F5344CB8AC3E}">
        <p14:creationId xmlns:p14="http://schemas.microsoft.com/office/powerpoint/2010/main" val="36696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虚拟化软件锁定，高昂的后期续费，管理复杂及集中式存储</a:t>
            </a:r>
            <a:endParaRPr lang="zh-CN" altLang="en-US" dirty="0"/>
          </a:p>
        </p:txBody>
      </p:sp>
      <p:sp>
        <p:nvSpPr>
          <p:cNvPr id="4" name="灯片编号占位符 3"/>
          <p:cNvSpPr>
            <a:spLocks noGrp="1"/>
          </p:cNvSpPr>
          <p:nvPr>
            <p:ph type="sldNum" sz="quarter" idx="10"/>
          </p:nvPr>
        </p:nvSpPr>
        <p:spPr/>
        <p:txBody>
          <a:bodyPr/>
          <a:lstStyle/>
          <a:p>
            <a:fld id="{932A5950-F53A-F248-B03E-512CD32874D8}" type="slidenum">
              <a:rPr lang="en-US" smtClean="0"/>
              <a:pPr/>
              <a:t>15</a:t>
            </a:fld>
            <a:endParaRPr lang="en-US"/>
          </a:p>
        </p:txBody>
      </p:sp>
    </p:spTree>
    <p:extLst>
      <p:ext uri="{BB962C8B-B14F-4D97-AF65-F5344CB8AC3E}">
        <p14:creationId xmlns:p14="http://schemas.microsoft.com/office/powerpoint/2010/main" val="2161388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2A5950-F53A-F248-B03E-512CD32874D8}" type="slidenum">
              <a:rPr lang="en-US" smtClean="0"/>
              <a:pPr/>
              <a:t>18</a:t>
            </a:fld>
            <a:endParaRPr lang="en-US"/>
          </a:p>
        </p:txBody>
      </p:sp>
    </p:spTree>
    <p:extLst>
      <p:ext uri="{BB962C8B-B14F-4D97-AF65-F5344CB8AC3E}">
        <p14:creationId xmlns:p14="http://schemas.microsoft.com/office/powerpoint/2010/main" val="265914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Aft>
                <a:spcPts val="600"/>
              </a:spcAft>
              <a:buFont typeface="Arial"/>
              <a:buNone/>
            </a:pPr>
            <a:r>
              <a:rPr lang="zh-CN" altLang="en-US" sz="1200" dirty="0" smtClean="0">
                <a:latin typeface="微软雅黑" panose="020B0503020204020204" pitchFamily="34" charset="-122"/>
                <a:ea typeface="微软雅黑" panose="020B0503020204020204" pitchFamily="34" charset="-122"/>
              </a:rPr>
              <a:t>本地</a:t>
            </a:r>
            <a:r>
              <a:rPr lang="en-US" altLang="zh-CN" sz="1200" dirty="0" smtClean="0">
                <a:latin typeface="微软雅黑" panose="020B0503020204020204" pitchFamily="34" charset="-122"/>
                <a:ea typeface="微软雅黑" panose="020B0503020204020204" pitchFamily="34" charset="-122"/>
              </a:rPr>
              <a:t>SSD</a:t>
            </a:r>
            <a:r>
              <a:rPr lang="zh-CN" altLang="en-US" sz="1200" dirty="0" smtClean="0">
                <a:latin typeface="微软雅黑" panose="020B0503020204020204" pitchFamily="34" charset="-122"/>
                <a:ea typeface="微软雅黑" panose="020B0503020204020204" pitchFamily="34" charset="-122"/>
              </a:rPr>
              <a:t>磁盘为本节点</a:t>
            </a:r>
            <a:r>
              <a:rPr lang="en-US" altLang="zh-CN" sz="1200" dirty="0" smtClean="0">
                <a:latin typeface="微软雅黑" panose="020B0503020204020204" pitchFamily="34" charset="-122"/>
                <a:ea typeface="微软雅黑" panose="020B0503020204020204" pitchFamily="34" charset="-122"/>
              </a:rPr>
              <a:t>IO</a:t>
            </a:r>
            <a:r>
              <a:rPr lang="zh-CN" altLang="en-US" sz="1200" dirty="0" smtClean="0">
                <a:latin typeface="微软雅黑" panose="020B0503020204020204" pitchFamily="34" charset="-122"/>
                <a:ea typeface="微软雅黑" panose="020B0503020204020204" pitchFamily="34" charset="-122"/>
              </a:rPr>
              <a:t>最高优先级存储位置，其次是其他节点的</a:t>
            </a:r>
            <a:r>
              <a:rPr lang="en-US" altLang="zh-CN" sz="1200" dirty="0" smtClean="0">
                <a:latin typeface="微软雅黑" panose="020B0503020204020204" pitchFamily="34" charset="-122"/>
                <a:ea typeface="微软雅黑" panose="020B0503020204020204" pitchFamily="34" charset="-122"/>
              </a:rPr>
              <a:t>SSD</a:t>
            </a:r>
            <a:r>
              <a:rPr lang="zh-CN" altLang="en-US" sz="1200" dirty="0" smtClean="0">
                <a:latin typeface="微软雅黑" panose="020B0503020204020204" pitchFamily="34" charset="-122"/>
                <a:ea typeface="微软雅黑" panose="020B0503020204020204" pitchFamily="34" charset="-122"/>
              </a:rPr>
              <a:t>地盘，再次是本地</a:t>
            </a:r>
            <a:r>
              <a:rPr lang="en-US" altLang="zh-CN" sz="1200" dirty="0" smtClean="0">
                <a:latin typeface="微软雅黑" panose="020B0503020204020204" pitchFamily="34" charset="-122"/>
                <a:ea typeface="微软雅黑" panose="020B0503020204020204" pitchFamily="34" charset="-122"/>
              </a:rPr>
              <a:t>HDD</a:t>
            </a:r>
            <a:r>
              <a:rPr lang="zh-CN" altLang="en-US" sz="1200" dirty="0" smtClean="0">
                <a:latin typeface="微软雅黑" panose="020B0503020204020204" pitchFamily="34" charset="-122"/>
                <a:ea typeface="微软雅黑" panose="020B0503020204020204" pitchFamily="34" charset="-122"/>
              </a:rPr>
              <a:t>磁盘，最后是其他节点</a:t>
            </a:r>
            <a:r>
              <a:rPr lang="en-US" altLang="zh-CN" sz="1200" dirty="0" smtClean="0">
                <a:latin typeface="微软雅黑" panose="020B0503020204020204" pitchFamily="34" charset="-122"/>
                <a:ea typeface="微软雅黑" panose="020B0503020204020204" pitchFamily="34" charset="-122"/>
              </a:rPr>
              <a:t>HDD</a:t>
            </a:r>
            <a:r>
              <a:rPr lang="zh-CN" altLang="en-US" sz="1200" dirty="0" smtClean="0">
                <a:latin typeface="微软雅黑" panose="020B0503020204020204" pitchFamily="34" charset="-122"/>
                <a:ea typeface="微软雅黑" panose="020B0503020204020204" pitchFamily="34" charset="-122"/>
              </a:rPr>
              <a:t>磁盘。整个集群的</a:t>
            </a:r>
            <a:r>
              <a:rPr lang="en-US" altLang="zh-CN" sz="1200" dirty="0" smtClean="0">
                <a:latin typeface="微软雅黑" panose="020B0503020204020204" pitchFamily="34" charset="-122"/>
                <a:ea typeface="微软雅黑" panose="020B0503020204020204" pitchFamily="34" charset="-122"/>
              </a:rPr>
              <a:t>SSD</a:t>
            </a:r>
            <a:r>
              <a:rPr lang="zh-CN" altLang="en-US" sz="1200" dirty="0" smtClean="0">
                <a:latin typeface="微软雅黑" panose="020B0503020204020204" pitchFamily="34" charset="-122"/>
                <a:ea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rPr>
              <a:t>HDD</a:t>
            </a:r>
            <a:r>
              <a:rPr lang="zh-CN" altLang="en-US" sz="1200" dirty="0" smtClean="0">
                <a:latin typeface="微软雅黑" panose="020B0503020204020204" pitchFamily="34" charset="-122"/>
                <a:ea typeface="微软雅黑" panose="020B0503020204020204" pitchFamily="34" charset="-122"/>
              </a:rPr>
              <a:t>层均作为一个整体提供虚拟机使用</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32A5950-F53A-F248-B03E-512CD32874D8}" type="slidenum">
              <a:rPr lang="en-US" smtClean="0"/>
              <a:pPr/>
              <a:t>19</a:t>
            </a:fld>
            <a:endParaRPr lang="en-US"/>
          </a:p>
        </p:txBody>
      </p:sp>
    </p:spTree>
    <p:extLst>
      <p:ext uri="{BB962C8B-B14F-4D97-AF65-F5344CB8AC3E}">
        <p14:creationId xmlns:p14="http://schemas.microsoft.com/office/powerpoint/2010/main" val="49527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纠删码（</a:t>
            </a:r>
            <a:r>
              <a:rPr lang="en-US" altLang="zh-CN" dirty="0" smtClean="0"/>
              <a:t>erasure coding</a:t>
            </a:r>
            <a:r>
              <a:rPr lang="zh-CN" altLang="en-US" dirty="0" smtClean="0"/>
              <a:t>，</a:t>
            </a:r>
            <a:r>
              <a:rPr lang="en-US" altLang="zh-CN" dirty="0" smtClean="0"/>
              <a:t>EC</a:t>
            </a:r>
            <a:r>
              <a:rPr lang="zh-CN" altLang="en-US" dirty="0" smtClean="0"/>
              <a:t>）是一种数据保护方法，它将数据分割成片段，把冗余数据块扩展、编码，并将其存储在不同的位置，比如磁盘、存储节点或者其它地理位置。</a:t>
            </a:r>
          </a:p>
          <a:p>
            <a:r>
              <a:rPr lang="zh-CN" altLang="en-US" dirty="0" smtClean="0"/>
              <a:t>纠删码会创建一个数学函数来描述一组数字，这样就可以检查它们的准确性，而且一旦其中一个数字丢失，还可以恢复。多项式插值（</a:t>
            </a:r>
            <a:r>
              <a:rPr lang="en-US" altLang="zh-CN" dirty="0" smtClean="0"/>
              <a:t>polynomial interpolation</a:t>
            </a:r>
            <a:r>
              <a:rPr lang="zh-CN" altLang="en-US" dirty="0" smtClean="0"/>
              <a:t>）或过采样（</a:t>
            </a:r>
            <a:r>
              <a:rPr lang="en-US" altLang="zh-CN" dirty="0" smtClean="0"/>
              <a:t>oversampling</a:t>
            </a:r>
            <a:r>
              <a:rPr lang="zh-CN" altLang="en-US" dirty="0" smtClean="0"/>
              <a:t>）就是纠删码所使用的关键技术。</a:t>
            </a:r>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20</a:t>
            </a:fld>
            <a:endParaRPr lang="en-US"/>
          </a:p>
        </p:txBody>
      </p:sp>
    </p:spTree>
    <p:extLst>
      <p:ext uri="{BB962C8B-B14F-4D97-AF65-F5344CB8AC3E}">
        <p14:creationId xmlns:p14="http://schemas.microsoft.com/office/powerpoint/2010/main" val="2447375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21</a:t>
            </a:fld>
            <a:endParaRPr lang="en-US"/>
          </a:p>
        </p:txBody>
      </p:sp>
    </p:spTree>
    <p:extLst>
      <p:ext uri="{BB962C8B-B14F-4D97-AF65-F5344CB8AC3E}">
        <p14:creationId xmlns:p14="http://schemas.microsoft.com/office/powerpoint/2010/main" val="74566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7ED46A8-0715-462A-B5E8-2F1391489797}" type="slidenum">
              <a:rPr lang="en-US" smtClean="0"/>
              <a:pPr/>
              <a:t>22</a:t>
            </a:fld>
            <a:endParaRPr lang="en-US"/>
          </a:p>
        </p:txBody>
      </p:sp>
    </p:spTree>
    <p:extLst>
      <p:ext uri="{BB962C8B-B14F-4D97-AF65-F5344CB8AC3E}">
        <p14:creationId xmlns:p14="http://schemas.microsoft.com/office/powerpoint/2010/main" val="34616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BE58DC-5389-DC4E-AF55-6A1CD00F1345}" type="slidenum">
              <a:rPr lang="en-US" smtClean="0">
                <a:ea typeface="ＭＳ Ｐゴシック" charset="-128"/>
                <a:cs typeface="ＭＳ Ｐゴシック" charset="-128"/>
              </a:rPr>
              <a:pPr fontAlgn="base">
                <a:spcBef>
                  <a:spcPct val="0"/>
                </a:spcBef>
                <a:spcAft>
                  <a:spcPct val="0"/>
                </a:spcAft>
                <a:defRPr/>
              </a:pPr>
              <a:t>23</a:t>
            </a:fld>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65726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124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增加</a:t>
            </a:r>
            <a:r>
              <a:rPr lang="en-US" altLang="zh-CN" dirty="0" smtClean="0"/>
              <a:t>F5</a:t>
            </a:r>
            <a:r>
              <a:rPr lang="zh-CN" altLang="en-US" dirty="0" smtClean="0"/>
              <a:t>、</a:t>
            </a:r>
            <a:r>
              <a:rPr lang="en-US" altLang="zh-CN" dirty="0" smtClean="0"/>
              <a:t>Oracle</a:t>
            </a:r>
            <a:r>
              <a:rPr lang="zh-CN" altLang="en-US" dirty="0" smtClean="0"/>
              <a:t>、</a:t>
            </a:r>
            <a:r>
              <a:rPr lang="en-US" altLang="zh-CN" dirty="0" smtClean="0"/>
              <a:t>SAP</a:t>
            </a:r>
            <a:r>
              <a:rPr lang="zh-CN" altLang="en-US" dirty="0" smtClean="0"/>
              <a:t>、</a:t>
            </a:r>
            <a:r>
              <a:rPr lang="en-US" altLang="zh-CN" dirty="0" smtClean="0"/>
              <a:t>Cloud Foundry</a:t>
            </a:r>
            <a:r>
              <a:rPr lang="zh-CN" altLang="en-US" dirty="0" smtClean="0"/>
              <a:t>、</a:t>
            </a:r>
            <a:r>
              <a:rPr lang="en-US" altLang="zh-CN" dirty="0" err="1" smtClean="0"/>
              <a:t>MicroSoft</a:t>
            </a:r>
            <a:endParaRPr lang="zh-CN" altLang="en-US" dirty="0"/>
          </a:p>
        </p:txBody>
      </p:sp>
      <p:sp>
        <p:nvSpPr>
          <p:cNvPr id="4" name="灯片编号占位符 3"/>
          <p:cNvSpPr>
            <a:spLocks noGrp="1"/>
          </p:cNvSpPr>
          <p:nvPr>
            <p:ph type="sldNum" sz="quarter" idx="10"/>
          </p:nvPr>
        </p:nvSpPr>
        <p:spPr/>
        <p:txBody>
          <a:bodyPr/>
          <a:lstStyle/>
          <a:p>
            <a:fld id="{932A5950-F53A-F248-B03E-512CD32874D8}" type="slidenum">
              <a:rPr lang="en-US" smtClean="0"/>
              <a:pPr/>
              <a:t>25</a:t>
            </a:fld>
            <a:endParaRPr lang="en-US"/>
          </a:p>
        </p:txBody>
      </p:sp>
    </p:spTree>
    <p:extLst>
      <p:ext uri="{BB962C8B-B14F-4D97-AF65-F5344CB8AC3E}">
        <p14:creationId xmlns:p14="http://schemas.microsoft.com/office/powerpoint/2010/main" val="2511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a:p>
        </p:txBody>
      </p:sp>
      <p:sp>
        <p:nvSpPr>
          <p:cNvPr id="4" name="Slide Number Placeholder 3"/>
          <p:cNvSpPr>
            <a:spLocks noGrp="1"/>
          </p:cNvSpPr>
          <p:nvPr>
            <p:ph type="sldNum" sz="quarter" idx="10"/>
          </p:nvPr>
        </p:nvSpPr>
        <p:spPr/>
        <p:txBody>
          <a:bodyPr/>
          <a:lstStyle/>
          <a:p>
            <a:fld id="{64DF4BA6-4F39-994F-9FE9-53BB0F658966}" type="slidenum">
              <a:rPr lang="en-US" smtClean="0"/>
              <a:pPr/>
              <a:t>27</a:t>
            </a:fld>
            <a:endParaRPr lang="zh-CN"/>
          </a:p>
        </p:txBody>
      </p:sp>
    </p:spTree>
    <p:extLst>
      <p:ext uri="{BB962C8B-B14F-4D97-AF65-F5344CB8AC3E}">
        <p14:creationId xmlns:p14="http://schemas.microsoft.com/office/powerpoint/2010/main" val="169519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sz="1200" b="1" kern="1200" dirty="0" smtClean="0">
                <a:solidFill>
                  <a:schemeClr val="tx1"/>
                </a:solidFill>
                <a:latin typeface="+mn-lt"/>
                <a:ea typeface="ＭＳ Ｐゴシック" charset="-128"/>
                <a:cs typeface="ＭＳ Ｐゴシック" charset="-128"/>
              </a:rPr>
              <a:t>公司简介</a:t>
            </a:r>
            <a:endParaRPr lang="en-US" altLang="zh-CN" sz="1200" b="1" kern="1200" dirty="0" smtClean="0">
              <a:solidFill>
                <a:schemeClr val="tx1"/>
              </a:solidFill>
              <a:latin typeface="+mn-lt"/>
              <a:ea typeface="ＭＳ Ｐゴシック" charset="-128"/>
              <a:cs typeface="ＭＳ Ｐゴシック" charset="-128"/>
            </a:endParaRPr>
          </a:p>
          <a:p>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于</a:t>
            </a:r>
            <a:r>
              <a:rPr lang="en-US" altLang="zh-CN" sz="1200" kern="1200" dirty="0" smtClean="0">
                <a:solidFill>
                  <a:schemeClr val="tx1"/>
                </a:solidFill>
                <a:latin typeface="+mn-lt"/>
                <a:ea typeface="ＭＳ Ｐゴシック" charset="-128"/>
                <a:cs typeface="ＭＳ Ｐゴシック" charset="-128"/>
              </a:rPr>
              <a:t>2009</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9</a:t>
            </a:r>
            <a:r>
              <a:rPr lang="zh-CN" altLang="en-US" sz="1200" kern="1200" dirty="0" smtClean="0">
                <a:solidFill>
                  <a:schemeClr val="tx1"/>
                </a:solidFill>
                <a:latin typeface="+mn-lt"/>
                <a:ea typeface="ＭＳ Ｐゴシック" charset="-128"/>
                <a:cs typeface="ＭＳ Ｐゴシック" charset="-128"/>
              </a:rPr>
              <a:t>月在美国硅谷成立，依托来自</a:t>
            </a:r>
            <a:r>
              <a:rPr lang="en-US" altLang="zh-CN" sz="1200" kern="1200" dirty="0" smtClean="0">
                <a:solidFill>
                  <a:schemeClr val="tx1"/>
                </a:solidFill>
                <a:latin typeface="+mn-lt"/>
                <a:ea typeface="ＭＳ Ｐゴシック" charset="-128"/>
                <a:cs typeface="ＭＳ Ｐゴシック" charset="-128"/>
              </a:rPr>
              <a:t>Google/Facebook</a:t>
            </a:r>
            <a:r>
              <a:rPr lang="zh-CN" altLang="en-US" sz="1200" kern="1200" dirty="0" smtClean="0">
                <a:solidFill>
                  <a:schemeClr val="tx1"/>
                </a:solidFill>
                <a:latin typeface="+mn-lt"/>
                <a:ea typeface="ＭＳ Ｐゴシック" charset="-128"/>
                <a:cs typeface="ＭＳ Ｐゴシック" charset="-128"/>
              </a:rPr>
              <a:t>的领先新一代数据中心基础架构，并整合</a:t>
            </a:r>
            <a:r>
              <a:rPr lang="en-US" altLang="zh-CN" sz="1200" kern="1200" dirty="0" smtClean="0">
                <a:solidFill>
                  <a:schemeClr val="tx1"/>
                </a:solidFill>
                <a:latin typeface="+mn-lt"/>
                <a:ea typeface="ＭＳ Ｐゴシック" charset="-128"/>
                <a:cs typeface="ＭＳ Ｐゴシック" charset="-128"/>
              </a:rPr>
              <a:t>Google/Facebook/VMware/Oracle</a:t>
            </a:r>
            <a:r>
              <a:rPr lang="zh-CN" altLang="en-US" sz="1200" kern="1200" dirty="0" smtClean="0">
                <a:solidFill>
                  <a:schemeClr val="tx1"/>
                </a:solidFill>
                <a:latin typeface="+mn-lt"/>
                <a:ea typeface="ＭＳ Ｐゴシック" charset="-128"/>
                <a:cs typeface="ＭＳ Ｐゴシック" charset="-128"/>
              </a:rPr>
              <a:t>等管理团队的丰富经验，</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公司的使命就是在新的时代为数据中心基础设施提供一个高密度，高可靠，高性能和高扩展的解决方案。在</a:t>
            </a:r>
            <a:r>
              <a:rPr lang="en-US" altLang="zh-CN" sz="1200" kern="1200" dirty="0" smtClean="0">
                <a:solidFill>
                  <a:schemeClr val="tx1"/>
                </a:solidFill>
                <a:latin typeface="+mn-lt"/>
                <a:ea typeface="ＭＳ Ｐゴシック" charset="-128"/>
                <a:cs typeface="ＭＳ Ｐゴシック" charset="-128"/>
              </a:rPr>
              <a:t>2011</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11</a:t>
            </a:r>
            <a:r>
              <a:rPr lang="zh-CN" altLang="en-US" sz="1200" kern="1200" dirty="0" smtClean="0">
                <a:solidFill>
                  <a:schemeClr val="tx1"/>
                </a:solidFill>
                <a:latin typeface="+mn-lt"/>
                <a:ea typeface="ＭＳ Ｐゴシック" charset="-128"/>
                <a:cs typeface="ＭＳ Ｐゴシック" charset="-128"/>
              </a:rPr>
              <a:t>月发布了第一款计算存储融合的虚拟化基础架构产品，并被行业内很多知名公司和第三方评价公司评为极具创新性颠覆性的企业。更在</a:t>
            </a:r>
            <a:r>
              <a:rPr lang="en-US" altLang="zh-CN" sz="1200" kern="1200" dirty="0" smtClean="0">
                <a:solidFill>
                  <a:schemeClr val="tx1"/>
                </a:solidFill>
                <a:latin typeface="+mn-lt"/>
                <a:ea typeface="ＭＳ Ｐゴシック" charset="-128"/>
                <a:cs typeface="ＭＳ Ｐゴシック" charset="-128"/>
              </a:rPr>
              <a:t>2014</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8</a:t>
            </a:r>
            <a:r>
              <a:rPr lang="zh-CN" altLang="en-US" sz="1200" kern="1200" dirty="0" smtClean="0">
                <a:solidFill>
                  <a:schemeClr val="tx1"/>
                </a:solidFill>
                <a:latin typeface="+mn-lt"/>
                <a:ea typeface="ＭＳ Ｐゴシック" charset="-128"/>
                <a:cs typeface="ＭＳ Ｐゴシック" charset="-128"/>
              </a:rPr>
              <a:t>月完成</a:t>
            </a:r>
            <a:r>
              <a:rPr lang="en-US" altLang="zh-CN" sz="1200" kern="1200" dirty="0" smtClean="0">
                <a:solidFill>
                  <a:schemeClr val="tx1"/>
                </a:solidFill>
                <a:latin typeface="+mn-lt"/>
                <a:ea typeface="ＭＳ Ｐゴシック" charset="-128"/>
                <a:cs typeface="ＭＳ Ｐゴシック" charset="-128"/>
              </a:rPr>
              <a:t>E</a:t>
            </a:r>
            <a:r>
              <a:rPr lang="zh-CN" altLang="en-US" sz="1200" kern="1200" dirty="0" smtClean="0">
                <a:solidFill>
                  <a:schemeClr val="tx1"/>
                </a:solidFill>
                <a:latin typeface="+mn-lt"/>
                <a:ea typeface="ＭＳ Ｐゴシック" charset="-128"/>
                <a:cs typeface="ＭＳ Ｐゴシック" charset="-128"/>
              </a:rPr>
              <a:t>轮全球融资，总共融资金额</a:t>
            </a:r>
            <a:r>
              <a:rPr lang="en-US" altLang="zh-CN" sz="1200" kern="1200" dirty="0" smtClean="0">
                <a:solidFill>
                  <a:schemeClr val="tx1"/>
                </a:solidFill>
                <a:latin typeface="+mn-lt"/>
                <a:ea typeface="ＭＳ Ｐゴシック" charset="-128"/>
                <a:cs typeface="ＭＳ Ｐゴシック" charset="-128"/>
              </a:rPr>
              <a:t>3</a:t>
            </a:r>
            <a:r>
              <a:rPr lang="zh-CN" altLang="en-US" sz="1200" kern="1200" dirty="0" smtClean="0">
                <a:solidFill>
                  <a:schemeClr val="tx1"/>
                </a:solidFill>
                <a:latin typeface="+mn-lt"/>
                <a:ea typeface="ＭＳ Ｐゴシック" charset="-128"/>
                <a:cs typeface="ＭＳ Ｐゴシック" charset="-128"/>
              </a:rPr>
              <a:t>亿</a:t>
            </a:r>
            <a:r>
              <a:rPr lang="en-US" altLang="zh-CN" sz="1200" kern="1200" dirty="0" smtClean="0">
                <a:solidFill>
                  <a:schemeClr val="tx1"/>
                </a:solidFill>
                <a:latin typeface="+mn-lt"/>
                <a:ea typeface="ＭＳ Ｐゴシック" charset="-128"/>
                <a:cs typeface="ＭＳ Ｐゴシック" charset="-128"/>
              </a:rPr>
              <a:t>1</a:t>
            </a:r>
            <a:r>
              <a:rPr lang="zh-CN" altLang="en-US" sz="1200" kern="1200" dirty="0" smtClean="0">
                <a:solidFill>
                  <a:schemeClr val="tx1"/>
                </a:solidFill>
                <a:latin typeface="+mn-lt"/>
                <a:ea typeface="ＭＳ Ｐゴシック" charset="-128"/>
                <a:cs typeface="ＭＳ Ｐゴシック" charset="-128"/>
              </a:rPr>
              <a:t>千</a:t>
            </a:r>
            <a:r>
              <a:rPr lang="en-US" altLang="zh-CN" sz="1200" kern="1200" dirty="0" smtClean="0">
                <a:solidFill>
                  <a:schemeClr val="tx1"/>
                </a:solidFill>
                <a:latin typeface="+mn-lt"/>
                <a:ea typeface="ＭＳ Ｐゴシック" charset="-128"/>
                <a:cs typeface="ＭＳ Ｐゴシック" charset="-128"/>
              </a:rPr>
              <a:t>2</a:t>
            </a:r>
            <a:r>
              <a:rPr lang="zh-CN" altLang="en-US" sz="1200" kern="1200" dirty="0" smtClean="0">
                <a:solidFill>
                  <a:schemeClr val="tx1"/>
                </a:solidFill>
                <a:latin typeface="+mn-lt"/>
                <a:ea typeface="ＭＳ Ｐゴシック" charset="-128"/>
                <a:cs typeface="ＭＳ Ｐゴシック" charset="-128"/>
              </a:rPr>
              <a:t>百万美金，投资方不仅包括传统金融大鳄，更涵盖业界翘楚的</a:t>
            </a:r>
            <a:r>
              <a:rPr lang="en-US" altLang="zh-CN" sz="1200" kern="1200" dirty="0" smtClean="0">
                <a:solidFill>
                  <a:schemeClr val="tx1"/>
                </a:solidFill>
                <a:latin typeface="+mn-lt"/>
                <a:ea typeface="ＭＳ Ｐゴシック" charset="-128"/>
                <a:cs typeface="ＭＳ Ｐゴシック" charset="-128"/>
              </a:rPr>
              <a:t>Sun Microsystems</a:t>
            </a:r>
            <a:r>
              <a:rPr lang="zh-CN" altLang="en-US" sz="1200" kern="1200" dirty="0" smtClean="0">
                <a:solidFill>
                  <a:schemeClr val="tx1"/>
                </a:solidFill>
                <a:latin typeface="+mn-lt"/>
                <a:ea typeface="ＭＳ Ｐゴシック" charset="-128"/>
                <a:cs typeface="ＭＳ Ｐゴシック" charset="-128"/>
              </a:rPr>
              <a:t>和</a:t>
            </a:r>
            <a:r>
              <a:rPr lang="en-US" altLang="zh-CN" sz="1200" kern="1200" dirty="0" smtClean="0">
                <a:solidFill>
                  <a:schemeClr val="tx1"/>
                </a:solidFill>
                <a:latin typeface="+mn-lt"/>
                <a:ea typeface="ＭＳ Ｐゴシック" charset="-128"/>
                <a:cs typeface="ＭＳ Ｐゴシック" charset="-128"/>
              </a:rPr>
              <a:t>SAP</a:t>
            </a:r>
            <a:r>
              <a:rPr lang="zh-CN" altLang="en-US" sz="1200" kern="1200" dirty="0" smtClean="0">
                <a:solidFill>
                  <a:schemeClr val="tx1"/>
                </a:solidFill>
                <a:latin typeface="+mn-lt"/>
                <a:ea typeface="ＭＳ Ｐゴシック" charset="-128"/>
                <a:cs typeface="ＭＳ Ｐゴシック" charset="-128"/>
              </a:rPr>
              <a:t>公司的风投。</a:t>
            </a:r>
            <a:endParaRPr lang="en-US" altLang="zh-CN"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endParaRPr>
          </a:p>
          <a:p>
            <a:r>
              <a:rPr lang="zh-CN" altLang="en-US" sz="1200" b="1" kern="1200" dirty="0" smtClean="0">
                <a:solidFill>
                  <a:schemeClr val="tx1"/>
                </a:solidFill>
                <a:latin typeface="+mn-lt"/>
                <a:ea typeface="ＭＳ Ｐゴシック" charset="-128"/>
                <a:cs typeface="ＭＳ Ｐゴシック" charset="-128"/>
              </a:rPr>
              <a:t>市场前景</a:t>
            </a:r>
            <a:endParaRPr lang="en-US" altLang="zh-CN" sz="1200" b="1" kern="1200" dirty="0" smtClean="0">
              <a:solidFill>
                <a:schemeClr val="tx1"/>
              </a:solidFill>
              <a:latin typeface="+mn-lt"/>
              <a:ea typeface="ＭＳ Ｐゴシック" charset="-128"/>
              <a:cs typeface="ＭＳ Ｐゴシック" charset="-128"/>
            </a:endParaRPr>
          </a:p>
          <a:p>
            <a:endParaRPr lang="en-US" altLang="zh-CN" sz="1200" kern="1200" dirty="0" smtClean="0">
              <a:solidFill>
                <a:schemeClr val="tx1"/>
              </a:solidFill>
              <a:latin typeface="+mn-lt"/>
              <a:ea typeface="ＭＳ Ｐゴシック" charset="-128"/>
              <a:cs typeface="ＭＳ Ｐゴシック" charset="-128"/>
            </a:endParaRPr>
          </a:p>
          <a:p>
            <a:r>
              <a:rPr lang="zh-CN" altLang="en-US" sz="1200" kern="1200" dirty="0" smtClean="0">
                <a:solidFill>
                  <a:schemeClr val="tx1"/>
                </a:solidFill>
                <a:latin typeface="+mn-lt"/>
                <a:ea typeface="ＭＳ Ｐゴシック" charset="-128"/>
                <a:cs typeface="ＭＳ Ｐゴシック" charset="-128"/>
              </a:rPr>
              <a:t>从</a:t>
            </a:r>
            <a:r>
              <a:rPr lang="en-US" altLang="zh-CN" sz="1200" kern="1200" dirty="0" smtClean="0">
                <a:solidFill>
                  <a:schemeClr val="tx1"/>
                </a:solidFill>
                <a:latin typeface="+mn-lt"/>
                <a:ea typeface="ＭＳ Ｐゴシック" charset="-128"/>
                <a:cs typeface="ＭＳ Ｐゴシック" charset="-128"/>
              </a:rPr>
              <a:t>2011</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发布第一款产品至今，处于迅猛的发展期。</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2012</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1</a:t>
            </a:r>
            <a:r>
              <a:rPr lang="zh-CN" altLang="en-US" sz="1200" kern="1200" dirty="0" smtClean="0">
                <a:solidFill>
                  <a:schemeClr val="tx1"/>
                </a:solidFill>
                <a:latin typeface="+mn-lt"/>
                <a:ea typeface="ＭＳ Ｐゴシック" charset="-128"/>
                <a:cs typeface="ＭＳ Ｐゴシック" charset="-128"/>
              </a:rPr>
              <a:t>月</a:t>
            </a:r>
            <a:r>
              <a:rPr lang="en-US" altLang="zh-CN" sz="1200" kern="1200" dirty="0" smtClean="0">
                <a:solidFill>
                  <a:schemeClr val="tx1"/>
                </a:solidFill>
                <a:latin typeface="+mn-lt"/>
                <a:ea typeface="ＭＳ Ｐゴシック" charset="-128"/>
                <a:cs typeface="ＭＳ Ｐゴシック" charset="-128"/>
              </a:rPr>
              <a:t>-2013</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6</a:t>
            </a:r>
            <a:r>
              <a:rPr lang="zh-CN" altLang="en-US" sz="1200" kern="1200" dirty="0" smtClean="0">
                <a:solidFill>
                  <a:schemeClr val="tx1"/>
                </a:solidFill>
                <a:latin typeface="+mn-lt"/>
                <a:ea typeface="ＭＳ Ｐゴシック" charset="-128"/>
                <a:cs typeface="ＭＳ Ｐゴシック" charset="-128"/>
              </a:rPr>
              <a:t>月  </a:t>
            </a:r>
            <a:r>
              <a:rPr lang="en-US" altLang="zh-CN" sz="1200" kern="1200" dirty="0" smtClean="0">
                <a:solidFill>
                  <a:schemeClr val="tx1"/>
                </a:solidFill>
                <a:latin typeface="+mn-lt"/>
                <a:ea typeface="ＭＳ Ｐゴシック" charset="-128"/>
                <a:cs typeface="ＭＳ Ｐゴシック" charset="-128"/>
              </a:rPr>
              <a:t>18</a:t>
            </a:r>
            <a:r>
              <a:rPr lang="zh-CN" altLang="en-US" sz="1200" kern="1200" dirty="0" smtClean="0">
                <a:solidFill>
                  <a:schemeClr val="tx1"/>
                </a:solidFill>
                <a:latin typeface="+mn-lt"/>
                <a:ea typeface="ＭＳ Ｐゴシック" charset="-128"/>
                <a:cs typeface="ＭＳ Ｐゴシック" charset="-128"/>
              </a:rPr>
              <a:t>个月完成</a:t>
            </a:r>
            <a:r>
              <a:rPr lang="en-US" altLang="zh-CN" sz="1200" kern="1200" dirty="0" smtClean="0">
                <a:solidFill>
                  <a:schemeClr val="tx1"/>
                </a:solidFill>
                <a:latin typeface="+mn-lt"/>
                <a:ea typeface="ＭＳ Ｐゴシック" charset="-128"/>
                <a:cs typeface="ＭＳ Ｐゴシック" charset="-128"/>
              </a:rPr>
              <a:t>5</a:t>
            </a:r>
            <a:r>
              <a:rPr lang="zh-CN" altLang="en-US" sz="1200" kern="1200" dirty="0" smtClean="0">
                <a:solidFill>
                  <a:schemeClr val="tx1"/>
                </a:solidFill>
                <a:latin typeface="+mn-lt"/>
                <a:ea typeface="ＭＳ Ｐゴシック" charset="-128"/>
                <a:cs typeface="ＭＳ Ｐゴシック" charset="-128"/>
              </a:rPr>
              <a:t>千万美金的销售</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2013</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8-12</a:t>
            </a:r>
            <a:r>
              <a:rPr lang="zh-CN" altLang="en-US" sz="1200" kern="1200" dirty="0" smtClean="0">
                <a:solidFill>
                  <a:schemeClr val="tx1"/>
                </a:solidFill>
                <a:latin typeface="+mn-lt"/>
                <a:ea typeface="ＭＳ Ｐゴシック" charset="-128"/>
                <a:cs typeface="ＭＳ Ｐゴシック" charset="-128"/>
              </a:rPr>
              <a:t>月         </a:t>
            </a:r>
            <a:r>
              <a:rPr lang="en-US" altLang="zh-CN" sz="1200" kern="1200" dirty="0" smtClean="0">
                <a:solidFill>
                  <a:schemeClr val="tx1"/>
                </a:solidFill>
                <a:latin typeface="+mn-lt"/>
                <a:ea typeface="ＭＳ Ｐゴシック" charset="-128"/>
                <a:cs typeface="ＭＳ Ｐゴシック" charset="-128"/>
              </a:rPr>
              <a:t>5</a:t>
            </a:r>
            <a:r>
              <a:rPr lang="zh-CN" altLang="en-US" sz="1200" kern="1200" dirty="0" smtClean="0">
                <a:solidFill>
                  <a:schemeClr val="tx1"/>
                </a:solidFill>
                <a:latin typeface="+mn-lt"/>
                <a:ea typeface="ＭＳ Ｐゴシック" charset="-128"/>
                <a:cs typeface="ＭＳ Ｐゴシック" charset="-128"/>
              </a:rPr>
              <a:t>个月完成第二个</a:t>
            </a:r>
            <a:r>
              <a:rPr lang="en-US" altLang="zh-CN" sz="1200" kern="1200" dirty="0" smtClean="0">
                <a:solidFill>
                  <a:schemeClr val="tx1"/>
                </a:solidFill>
                <a:latin typeface="+mn-lt"/>
                <a:ea typeface="ＭＳ Ｐゴシック" charset="-128"/>
                <a:cs typeface="ＭＳ Ｐゴシック" charset="-128"/>
              </a:rPr>
              <a:t>5</a:t>
            </a:r>
            <a:r>
              <a:rPr lang="zh-CN" altLang="en-US" sz="1200" kern="1200" dirty="0" smtClean="0">
                <a:solidFill>
                  <a:schemeClr val="tx1"/>
                </a:solidFill>
                <a:latin typeface="+mn-lt"/>
                <a:ea typeface="ＭＳ Ｐゴシック" charset="-128"/>
                <a:cs typeface="ＭＳ Ｐゴシック" charset="-128"/>
              </a:rPr>
              <a:t>千万美金的销售</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2014</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1</a:t>
            </a:r>
            <a:r>
              <a:rPr lang="zh-CN" altLang="en-US" sz="1200" kern="1200" dirty="0" smtClean="0">
                <a:solidFill>
                  <a:schemeClr val="tx1"/>
                </a:solidFill>
                <a:latin typeface="+mn-lt"/>
                <a:ea typeface="ＭＳ Ｐゴシック" charset="-128"/>
                <a:cs typeface="ＭＳ Ｐゴシック" charset="-128"/>
              </a:rPr>
              <a:t>月</a:t>
            </a:r>
            <a:r>
              <a:rPr lang="en-US" altLang="zh-CN" sz="1200" kern="1200" dirty="0" smtClean="0">
                <a:solidFill>
                  <a:schemeClr val="tx1"/>
                </a:solidFill>
                <a:latin typeface="+mn-lt"/>
                <a:ea typeface="ＭＳ Ｐゴシック" charset="-128"/>
                <a:cs typeface="ＭＳ Ｐゴシック" charset="-128"/>
              </a:rPr>
              <a:t>-2</a:t>
            </a:r>
            <a:r>
              <a:rPr lang="zh-CN" altLang="en-US" sz="1200" kern="1200" dirty="0" smtClean="0">
                <a:solidFill>
                  <a:schemeClr val="tx1"/>
                </a:solidFill>
                <a:latin typeface="+mn-lt"/>
                <a:ea typeface="ＭＳ Ｐゴシック" charset="-128"/>
                <a:cs typeface="ＭＳ Ｐゴシック" charset="-128"/>
              </a:rPr>
              <a:t>月        </a:t>
            </a:r>
            <a:r>
              <a:rPr lang="en-US" altLang="zh-CN" sz="1200" kern="1200" dirty="0" smtClean="0">
                <a:solidFill>
                  <a:schemeClr val="tx1"/>
                </a:solidFill>
                <a:latin typeface="+mn-lt"/>
                <a:ea typeface="ＭＳ Ｐゴシック" charset="-128"/>
                <a:cs typeface="ＭＳ Ｐゴシック" charset="-128"/>
              </a:rPr>
              <a:t>2</a:t>
            </a:r>
            <a:r>
              <a:rPr lang="zh-CN" altLang="en-US" sz="1200" kern="1200" dirty="0" smtClean="0">
                <a:solidFill>
                  <a:schemeClr val="tx1"/>
                </a:solidFill>
                <a:latin typeface="+mn-lt"/>
                <a:ea typeface="ＭＳ Ｐゴシック" charset="-128"/>
                <a:cs typeface="ＭＳ Ｐゴシック" charset="-128"/>
              </a:rPr>
              <a:t>个月完成第三个</a:t>
            </a:r>
            <a:r>
              <a:rPr lang="en-US" altLang="zh-CN" sz="1200" kern="1200" dirty="0" smtClean="0">
                <a:solidFill>
                  <a:schemeClr val="tx1"/>
                </a:solidFill>
                <a:latin typeface="+mn-lt"/>
                <a:ea typeface="ＭＳ Ｐゴシック" charset="-128"/>
                <a:cs typeface="ＭＳ Ｐゴシック" charset="-128"/>
              </a:rPr>
              <a:t>5</a:t>
            </a:r>
            <a:r>
              <a:rPr lang="zh-CN" altLang="en-US" sz="1200" kern="1200" dirty="0" smtClean="0">
                <a:solidFill>
                  <a:schemeClr val="tx1"/>
                </a:solidFill>
                <a:latin typeface="+mn-lt"/>
                <a:ea typeface="ＭＳ Ｐゴシック" charset="-128"/>
                <a:cs typeface="ＭＳ Ｐゴシック" charset="-128"/>
              </a:rPr>
              <a:t>千万美金的销售</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2014</a:t>
            </a:r>
            <a:r>
              <a:rPr lang="zh-CN" altLang="en-US" sz="1200" kern="1200" dirty="0" smtClean="0">
                <a:solidFill>
                  <a:schemeClr val="tx1"/>
                </a:solidFill>
                <a:latin typeface="+mn-lt"/>
                <a:ea typeface="ＭＳ Ｐゴシック" charset="-128"/>
                <a:cs typeface="ＭＳ Ｐゴシック" charset="-128"/>
              </a:rPr>
              <a:t>财年（</a:t>
            </a:r>
            <a:r>
              <a:rPr lang="en-US" altLang="zh-CN" sz="1200" kern="1200" dirty="0" smtClean="0">
                <a:solidFill>
                  <a:schemeClr val="tx1"/>
                </a:solidFill>
                <a:latin typeface="+mn-lt"/>
                <a:ea typeface="ＭＳ Ｐゴシック" charset="-128"/>
                <a:cs typeface="ＭＳ Ｐゴシック" charset="-128"/>
              </a:rPr>
              <a:t>2013</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8</a:t>
            </a:r>
            <a:r>
              <a:rPr lang="zh-CN" altLang="en-US" sz="1200" kern="1200" dirty="0" smtClean="0">
                <a:solidFill>
                  <a:schemeClr val="tx1"/>
                </a:solidFill>
                <a:latin typeface="+mn-lt"/>
                <a:ea typeface="ＭＳ Ｐゴシック" charset="-128"/>
                <a:cs typeface="ＭＳ Ｐゴシック" charset="-128"/>
              </a:rPr>
              <a:t>月至</a:t>
            </a:r>
            <a:r>
              <a:rPr lang="en-US" altLang="zh-CN" sz="1200" kern="1200" dirty="0" smtClean="0">
                <a:solidFill>
                  <a:schemeClr val="tx1"/>
                </a:solidFill>
                <a:latin typeface="+mn-lt"/>
                <a:ea typeface="ＭＳ Ｐゴシック" charset="-128"/>
                <a:cs typeface="ＭＳ Ｐゴシック" charset="-128"/>
              </a:rPr>
              <a:t>2014</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7</a:t>
            </a:r>
            <a:r>
              <a:rPr lang="zh-CN" altLang="en-US" sz="1200" kern="1200" dirty="0" smtClean="0">
                <a:solidFill>
                  <a:schemeClr val="tx1"/>
                </a:solidFill>
                <a:latin typeface="+mn-lt"/>
                <a:ea typeface="ＭＳ Ｐゴシック" charset="-128"/>
                <a:cs typeface="ＭＳ Ｐゴシック" charset="-128"/>
              </a:rPr>
              <a:t>月）全球销售超过</a:t>
            </a:r>
            <a:r>
              <a:rPr lang="en-US" altLang="zh-CN" sz="1200" kern="1200" dirty="0" smtClean="0">
                <a:solidFill>
                  <a:schemeClr val="tx1"/>
                </a:solidFill>
                <a:latin typeface="+mn-lt"/>
                <a:ea typeface="ＭＳ Ｐゴシック" charset="-128"/>
                <a:cs typeface="ＭＳ Ｐゴシック" charset="-128"/>
              </a:rPr>
              <a:t>2</a:t>
            </a:r>
            <a:r>
              <a:rPr lang="zh-CN" altLang="en-US" sz="1200" kern="1200" dirty="0" smtClean="0">
                <a:solidFill>
                  <a:schemeClr val="tx1"/>
                </a:solidFill>
                <a:latin typeface="+mn-lt"/>
                <a:ea typeface="ＭＳ Ｐゴシック" charset="-128"/>
                <a:cs typeface="ＭＳ Ｐゴシック" charset="-128"/>
              </a:rPr>
              <a:t>亿美金</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目前全球已有众多客户</a:t>
            </a:r>
            <a:endParaRPr lang="en-US" altLang="zh-CN" sz="1200" kern="1200" dirty="0" smtClean="0">
              <a:solidFill>
                <a:schemeClr val="tx1"/>
              </a:solidFill>
              <a:latin typeface="+mn-lt"/>
              <a:ea typeface="ＭＳ Ｐゴシック" charset="-128"/>
              <a:cs typeface="ＭＳ Ｐゴシック" charset="-128"/>
            </a:endParaRPr>
          </a:p>
          <a:p>
            <a:endParaRPr lang="en-US" altLang="zh-CN" sz="1200" kern="120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932A5950-F53A-F248-B03E-512CD32874D8}" type="slidenum">
              <a:rPr lang="en-US" smtClean="0"/>
              <a:pPr/>
              <a:t>2</a:t>
            </a:fld>
            <a:endParaRPr lang="en-US" dirty="0"/>
          </a:p>
        </p:txBody>
      </p:sp>
    </p:spTree>
    <p:extLst>
      <p:ext uri="{BB962C8B-B14F-4D97-AF65-F5344CB8AC3E}">
        <p14:creationId xmlns:p14="http://schemas.microsoft.com/office/powerpoint/2010/main" val="1151289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28</a:t>
            </a:fld>
            <a:endParaRPr lang="zh-CN" dirty="0"/>
          </a:p>
        </p:txBody>
      </p:sp>
    </p:spTree>
    <p:extLst>
      <p:ext uri="{BB962C8B-B14F-4D97-AF65-F5344CB8AC3E}">
        <p14:creationId xmlns:p14="http://schemas.microsoft.com/office/powerpoint/2010/main" val="346709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29</a:t>
            </a:fld>
            <a:endParaRPr lang="en-US" dirty="0"/>
          </a:p>
        </p:txBody>
      </p:sp>
    </p:spTree>
    <p:extLst>
      <p:ext uri="{BB962C8B-B14F-4D97-AF65-F5344CB8AC3E}">
        <p14:creationId xmlns:p14="http://schemas.microsoft.com/office/powerpoint/2010/main" val="336479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30</a:t>
            </a:fld>
            <a:endParaRPr lang="en-US" dirty="0"/>
          </a:p>
        </p:txBody>
      </p:sp>
    </p:spTree>
    <p:extLst>
      <p:ext uri="{BB962C8B-B14F-4D97-AF65-F5344CB8AC3E}">
        <p14:creationId xmlns:p14="http://schemas.microsoft.com/office/powerpoint/2010/main" val="126245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5BFBF0-937E-4F44-93E2-24D125109D15}" type="slidenum">
              <a:rPr lang="en-US" smtClean="0"/>
              <a:pPr>
                <a:defRPr/>
              </a:pPr>
              <a:t>31</a:t>
            </a:fld>
            <a:endParaRPr lang="en-US" dirty="0"/>
          </a:p>
        </p:txBody>
      </p:sp>
    </p:spTree>
    <p:extLst>
      <p:ext uri="{BB962C8B-B14F-4D97-AF65-F5344CB8AC3E}">
        <p14:creationId xmlns:p14="http://schemas.microsoft.com/office/powerpoint/2010/main" val="3179833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5BFBF0-937E-4F44-93E2-24D125109D15}" type="slidenum">
              <a:rPr lang="en-US" smtClean="0"/>
              <a:pPr>
                <a:defRPr/>
              </a:pPr>
              <a:t>32</a:t>
            </a:fld>
            <a:endParaRPr lang="en-US" dirty="0"/>
          </a:p>
        </p:txBody>
      </p:sp>
    </p:spTree>
    <p:extLst>
      <p:ext uri="{BB962C8B-B14F-4D97-AF65-F5344CB8AC3E}">
        <p14:creationId xmlns:p14="http://schemas.microsoft.com/office/powerpoint/2010/main" val="2344244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128"/>
                <a:cs typeface="ＭＳ Ｐゴシック" charset="-128"/>
              </a:rPr>
              <a:t>The Nutanix solution is built with the cloud in mind. </a:t>
            </a:r>
          </a:p>
          <a:p>
            <a:endParaRPr lang="en-US" sz="1200" kern="120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latin typeface="+mn-lt"/>
                <a:ea typeface="ＭＳ Ｐゴシック" charset="-128"/>
                <a:cs typeface="ＭＳ Ｐゴシック" charset="-128"/>
              </a:rPr>
              <a:t>First of all, Nutanix allows you to deploy infrastructure that provides cloud-like agility, simplicity and fractional consumption with enhanced security all within your private datacenter.</a:t>
            </a:r>
          </a:p>
          <a:p>
            <a:endParaRPr lang="en-US" sz="1200" kern="120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latin typeface="+mn-lt"/>
                <a:ea typeface="ＭＳ Ｐゴシック" charset="-128"/>
                <a:cs typeface="ＭＳ Ｐゴシック" charset="-128"/>
              </a:rPr>
              <a:t>In addition, Nutanix is building a number of technologies that provide a bridge to popular public cloud services such as Amazon Web Services and Microsoft Azure, allowing customers to use the public cloud for data backup, disaster recovery and a destination for applications.</a:t>
            </a:r>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35</a:t>
            </a:fld>
            <a:endParaRPr lang="en-US"/>
          </a:p>
        </p:txBody>
      </p:sp>
    </p:spTree>
    <p:extLst>
      <p:ext uri="{BB962C8B-B14F-4D97-AF65-F5344CB8AC3E}">
        <p14:creationId xmlns:p14="http://schemas.microsoft.com/office/powerpoint/2010/main" val="661627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932A5950-F53A-F248-B03E-512CD32874D8}" type="slidenum">
              <a:rPr lang="en-US" smtClean="0"/>
              <a:pPr/>
              <a:t>36</a:t>
            </a:fld>
            <a:endParaRPr lang="en-US"/>
          </a:p>
        </p:txBody>
      </p:sp>
    </p:spTree>
    <p:extLst>
      <p:ext uri="{BB962C8B-B14F-4D97-AF65-F5344CB8AC3E}">
        <p14:creationId xmlns:p14="http://schemas.microsoft.com/office/powerpoint/2010/main" val="303847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ＭＳ Ｐゴシック" charset="-128"/>
                <a:cs typeface="ＭＳ Ｐゴシック" charset="-128"/>
              </a:rPr>
              <a:t>在</a:t>
            </a:r>
            <a:r>
              <a:rPr lang="en-US" altLang="zh-CN" sz="1200" kern="1200" dirty="0" smtClean="0">
                <a:solidFill>
                  <a:schemeClr val="tx1"/>
                </a:solidFill>
                <a:latin typeface="+mn-lt"/>
                <a:ea typeface="ＭＳ Ｐゴシック" charset="-128"/>
                <a:cs typeface="ＭＳ Ｐゴシック" charset="-128"/>
              </a:rPr>
              <a:t>2014</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12</a:t>
            </a:r>
            <a:r>
              <a:rPr lang="zh-CN" altLang="en-US" sz="1200" kern="1200" dirty="0" smtClean="0">
                <a:solidFill>
                  <a:schemeClr val="tx1"/>
                </a:solidFill>
                <a:latin typeface="+mn-lt"/>
                <a:ea typeface="ＭＳ Ｐゴシック" charset="-128"/>
                <a:cs typeface="ＭＳ Ｐゴシック" charset="-128"/>
              </a:rPr>
              <a:t>月发布的</a:t>
            </a:r>
            <a:r>
              <a:rPr lang="en-US" altLang="zh-CN" sz="1200" kern="1200" dirty="0" smtClean="0">
                <a:solidFill>
                  <a:schemeClr val="tx1"/>
                </a:solidFill>
                <a:latin typeface="+mn-lt"/>
                <a:ea typeface="ＭＳ Ｐゴシック" charset="-128"/>
                <a:cs typeface="ＭＳ Ｐゴシック" charset="-128"/>
              </a:rPr>
              <a:t>IDC</a:t>
            </a:r>
            <a:r>
              <a:rPr lang="zh-CN" altLang="en-US" sz="1200" kern="1200" dirty="0" smtClean="0">
                <a:solidFill>
                  <a:schemeClr val="tx1"/>
                </a:solidFill>
                <a:latin typeface="+mn-lt"/>
                <a:ea typeface="ＭＳ Ｐゴシック" charset="-128"/>
                <a:cs typeface="ＭＳ Ｐゴシック" charset="-128"/>
              </a:rPr>
              <a:t>超融合架构市场报告中，</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以</a:t>
            </a:r>
            <a:r>
              <a:rPr lang="en-US" altLang="zh-CN" sz="1200" kern="1200" dirty="0" smtClean="0">
                <a:solidFill>
                  <a:schemeClr val="tx1"/>
                </a:solidFill>
                <a:latin typeface="+mn-lt"/>
                <a:ea typeface="ＭＳ Ｐゴシック" charset="-128"/>
                <a:cs typeface="ＭＳ Ｐゴシック" charset="-128"/>
              </a:rPr>
              <a:t>52%</a:t>
            </a:r>
            <a:r>
              <a:rPr lang="zh-CN" altLang="en-US" sz="1200" kern="1200" dirty="0" smtClean="0">
                <a:solidFill>
                  <a:schemeClr val="tx1"/>
                </a:solidFill>
                <a:latin typeface="+mn-lt"/>
                <a:ea typeface="ＭＳ Ｐゴシック" charset="-128"/>
                <a:cs typeface="ＭＳ Ｐゴシック" charset="-128"/>
              </a:rPr>
              <a:t>的市场份额一支独大，远远领先于包括</a:t>
            </a:r>
            <a:r>
              <a:rPr lang="en-US" altLang="zh-CN" sz="1200" kern="1200" dirty="0" smtClean="0">
                <a:solidFill>
                  <a:schemeClr val="tx1"/>
                </a:solidFill>
                <a:latin typeface="+mn-lt"/>
                <a:ea typeface="ＭＳ Ｐゴシック" charset="-128"/>
                <a:cs typeface="ＭＳ Ｐゴシック" charset="-128"/>
              </a:rPr>
              <a:t>VMware</a:t>
            </a:r>
            <a:r>
              <a:rPr lang="zh-CN" altLang="en-US" sz="1200" kern="1200" dirty="0" smtClean="0">
                <a:solidFill>
                  <a:schemeClr val="tx1"/>
                </a:solidFill>
                <a:latin typeface="+mn-lt"/>
                <a:ea typeface="ＭＳ Ｐゴシック" charset="-128"/>
                <a:cs typeface="ＭＳ Ｐゴシック" charset="-128"/>
              </a:rPr>
              <a:t>在内的众多追随者。另外在</a:t>
            </a:r>
            <a:r>
              <a:rPr lang="en-US" altLang="zh-CN" sz="1200" kern="1200" dirty="0" smtClean="0">
                <a:solidFill>
                  <a:schemeClr val="tx1"/>
                </a:solidFill>
                <a:latin typeface="+mn-lt"/>
                <a:ea typeface="ＭＳ Ｐゴシック" charset="-128"/>
                <a:cs typeface="ＭＳ Ｐゴシック" charset="-128"/>
              </a:rPr>
              <a:t>Gartner 2013</a:t>
            </a:r>
            <a:r>
              <a:rPr lang="zh-CN" altLang="en-US" sz="1200" kern="1200" dirty="0" smtClean="0">
                <a:solidFill>
                  <a:schemeClr val="tx1"/>
                </a:solidFill>
                <a:latin typeface="+mn-lt"/>
                <a:ea typeface="ＭＳ Ｐゴシック" charset="-128"/>
                <a:cs typeface="ＭＳ Ｐゴシック" charset="-128"/>
              </a:rPr>
              <a:t>年发布的</a:t>
            </a:r>
            <a:r>
              <a:rPr lang="en-US" altLang="zh-CN" sz="1200" kern="1200" dirty="0" smtClean="0">
                <a:solidFill>
                  <a:schemeClr val="tx1"/>
                </a:solidFill>
                <a:latin typeface="+mn-lt"/>
                <a:ea typeface="ＭＳ Ｐゴシック" charset="-128"/>
                <a:cs typeface="ＭＳ Ｐゴシック" charset="-128"/>
              </a:rPr>
              <a:t>Cool Server Vendor</a:t>
            </a:r>
            <a:r>
              <a:rPr lang="zh-CN" altLang="en-US" sz="1200" kern="1200" dirty="0" smtClean="0">
                <a:solidFill>
                  <a:schemeClr val="tx1"/>
                </a:solidFill>
                <a:latin typeface="+mn-lt"/>
                <a:ea typeface="ＭＳ Ｐゴシック" charset="-128"/>
                <a:cs typeface="ＭＳ Ｐゴシック" charset="-128"/>
              </a:rPr>
              <a:t>中，</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名列第一。从</a:t>
            </a:r>
            <a:r>
              <a:rPr lang="en-US" altLang="zh-CN" sz="1200" kern="1200" dirty="0" smtClean="0">
                <a:solidFill>
                  <a:schemeClr val="tx1"/>
                </a:solidFill>
                <a:latin typeface="+mn-lt"/>
                <a:ea typeface="ＭＳ Ｐゴシック" charset="-128"/>
                <a:cs typeface="ＭＳ Ｐゴシック" charset="-128"/>
              </a:rPr>
              <a:t>2013</a:t>
            </a:r>
            <a:r>
              <a:rPr lang="zh-CN" altLang="en-US" sz="1200" kern="1200" dirty="0" smtClean="0">
                <a:solidFill>
                  <a:schemeClr val="tx1"/>
                </a:solidFill>
                <a:latin typeface="+mn-lt"/>
                <a:ea typeface="ＭＳ Ｐゴシック" charset="-128"/>
                <a:cs typeface="ＭＳ Ｐゴシック" charset="-128"/>
              </a:rPr>
              <a:t>年进入中国以来，不断斩获业界各项大奖，包括最佳基础平台，</a:t>
            </a:r>
            <a:r>
              <a:rPr lang="en-US" altLang="zh-CN" sz="1200" kern="1200" dirty="0" err="1" smtClean="0">
                <a:solidFill>
                  <a:schemeClr val="tx1"/>
                </a:solidFill>
                <a:latin typeface="+mn-lt"/>
                <a:ea typeface="ＭＳ Ｐゴシック" charset="-128"/>
                <a:cs typeface="ＭＳ Ｐゴシック" charset="-128"/>
              </a:rPr>
              <a:t>Dostor</a:t>
            </a:r>
            <a:r>
              <a:rPr lang="zh-CN" altLang="en-US" sz="1200" kern="1200" dirty="0" smtClean="0">
                <a:solidFill>
                  <a:schemeClr val="tx1"/>
                </a:solidFill>
                <a:latin typeface="+mn-lt"/>
                <a:ea typeface="ＭＳ Ｐゴシック" charset="-128"/>
                <a:cs typeface="ＭＳ Ｐゴシック" charset="-128"/>
              </a:rPr>
              <a:t>最佳虚拟化计算平台，下一代数据中心等在内的</a:t>
            </a:r>
            <a:r>
              <a:rPr lang="en-US" altLang="zh-CN" sz="1200" kern="1200" dirty="0" smtClean="0">
                <a:solidFill>
                  <a:schemeClr val="tx1"/>
                </a:solidFill>
                <a:latin typeface="+mn-lt"/>
                <a:ea typeface="ＭＳ Ｐゴシック" charset="-128"/>
                <a:cs typeface="ＭＳ Ｐゴシック" charset="-128"/>
              </a:rPr>
              <a:t>7</a:t>
            </a:r>
            <a:r>
              <a:rPr lang="zh-CN" altLang="en-US" sz="1200" kern="1200" dirty="0" smtClean="0">
                <a:solidFill>
                  <a:schemeClr val="tx1"/>
                </a:solidFill>
                <a:latin typeface="+mn-lt"/>
                <a:ea typeface="ＭＳ Ｐゴシック" charset="-128"/>
                <a:cs typeface="ＭＳ Ｐゴシック" charset="-128"/>
              </a:rPr>
              <a:t>大奖项。</a:t>
            </a:r>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70525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kern="1200" dirty="0" smtClean="0">
                <a:solidFill>
                  <a:schemeClr val="tx1"/>
                </a:solidFill>
                <a:latin typeface="+mn-lt"/>
                <a:ea typeface="ＭＳ Ｐゴシック" charset="-128"/>
                <a:cs typeface="ＭＳ Ｐゴシック" charset="-128"/>
              </a:rPr>
              <a:t>Gartner</a:t>
            </a:r>
            <a:r>
              <a:rPr lang="zh-CN" altLang="en-US" sz="1200" kern="1200" dirty="0" smtClean="0">
                <a:solidFill>
                  <a:schemeClr val="tx1"/>
                </a:solidFill>
                <a:latin typeface="+mn-lt"/>
                <a:ea typeface="ＭＳ Ｐゴシック" charset="-128"/>
                <a:cs typeface="ＭＳ Ｐゴシック" charset="-128"/>
              </a:rPr>
              <a:t>在</a:t>
            </a:r>
            <a:r>
              <a:rPr lang="en-US" altLang="zh-CN" sz="1200" kern="1200" dirty="0" smtClean="0">
                <a:solidFill>
                  <a:schemeClr val="tx1"/>
                </a:solidFill>
                <a:latin typeface="+mn-lt"/>
                <a:ea typeface="ＭＳ Ｐゴシック" charset="-128"/>
                <a:cs typeface="ＭＳ Ｐゴシック" charset="-128"/>
              </a:rPr>
              <a:t>2015</a:t>
            </a:r>
            <a:r>
              <a:rPr lang="zh-CN" altLang="en-US" sz="1200" kern="1200" dirty="0" smtClean="0">
                <a:solidFill>
                  <a:schemeClr val="tx1"/>
                </a:solidFill>
                <a:latin typeface="+mn-lt"/>
                <a:ea typeface="ＭＳ Ｐゴシック" charset="-128"/>
                <a:cs typeface="ＭＳ Ｐゴシック" charset="-128"/>
              </a:rPr>
              <a:t>年</a:t>
            </a:r>
            <a:r>
              <a:rPr lang="en-US" altLang="zh-CN" sz="1200" kern="1200" dirty="0" smtClean="0">
                <a:solidFill>
                  <a:schemeClr val="tx1"/>
                </a:solidFill>
                <a:latin typeface="+mn-lt"/>
                <a:ea typeface="ＭＳ Ｐゴシック" charset="-128"/>
                <a:cs typeface="ＭＳ Ｐゴシック" charset="-128"/>
              </a:rPr>
              <a:t>8</a:t>
            </a:r>
            <a:r>
              <a:rPr lang="zh-CN" altLang="en-US" sz="1200" kern="1200" dirty="0" smtClean="0">
                <a:solidFill>
                  <a:schemeClr val="tx1"/>
                </a:solidFill>
                <a:latin typeface="+mn-lt"/>
                <a:ea typeface="ＭＳ Ｐゴシック" charset="-128"/>
                <a:cs typeface="ＭＳ Ｐゴシック" charset="-128"/>
              </a:rPr>
              <a:t>月发布的</a:t>
            </a:r>
            <a:r>
              <a:rPr lang="en-US" altLang="zh-CN" sz="1200" kern="1200" dirty="0" smtClean="0">
                <a:solidFill>
                  <a:schemeClr val="tx1"/>
                </a:solidFill>
                <a:latin typeface="+mn-lt"/>
                <a:ea typeface="ＭＳ Ｐゴシック" charset="-128"/>
                <a:cs typeface="ＭＳ Ｐゴシック" charset="-128"/>
              </a:rPr>
              <a:t>《</a:t>
            </a:r>
            <a:r>
              <a:rPr lang="zh-CN" altLang="en-US" sz="1200" kern="1200" dirty="0" smtClean="0">
                <a:solidFill>
                  <a:schemeClr val="tx1"/>
                </a:solidFill>
                <a:latin typeface="+mn-lt"/>
                <a:ea typeface="ＭＳ Ｐゴシック" charset="-128"/>
                <a:cs typeface="ＭＳ Ｐゴシック" charset="-128"/>
              </a:rPr>
              <a:t>融合系统魔力象限</a:t>
            </a:r>
            <a:r>
              <a:rPr lang="en-US" altLang="zh-CN" sz="1200" kern="1200" dirty="0" smtClean="0">
                <a:solidFill>
                  <a:schemeClr val="tx1"/>
                </a:solidFill>
                <a:latin typeface="+mn-lt"/>
                <a:ea typeface="ＭＳ Ｐゴシック" charset="-128"/>
                <a:cs typeface="ＭＳ Ｐゴシック" charset="-128"/>
              </a:rPr>
              <a:t>》</a:t>
            </a:r>
            <a:r>
              <a:rPr lang="zh-CN" altLang="en-US" sz="1200" kern="1200" dirty="0" smtClean="0">
                <a:solidFill>
                  <a:schemeClr val="tx1"/>
                </a:solidFill>
                <a:latin typeface="+mn-lt"/>
                <a:ea typeface="ＭＳ Ｐゴシック" charset="-128"/>
                <a:cs typeface="ＭＳ Ｐゴシック" charset="-128"/>
              </a:rPr>
              <a:t>报告中将</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公司定位在整合系统的领导者中的第一位，表明在融合系统领域中</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的计算存储融合式架构处于技术领先的地位。</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Gartner</a:t>
            </a:r>
            <a:r>
              <a:rPr lang="zh-CN" altLang="en-US" sz="1200" kern="1200" dirty="0" smtClean="0">
                <a:solidFill>
                  <a:schemeClr val="tx1"/>
                </a:solidFill>
                <a:latin typeface="+mn-lt"/>
                <a:ea typeface="ＭＳ Ｐゴシック" charset="-128"/>
                <a:cs typeface="ＭＳ Ｐゴシック" charset="-128"/>
              </a:rPr>
              <a:t>报告中对</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评价为：</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o  </a:t>
            </a:r>
            <a:r>
              <a:rPr lang="zh-CN" altLang="en-US" sz="1200" kern="1200" dirty="0" smtClean="0">
                <a:solidFill>
                  <a:schemeClr val="tx1"/>
                </a:solidFill>
                <a:latin typeface="+mn-lt"/>
                <a:ea typeface="ＭＳ Ｐゴシック" charset="-128"/>
                <a:cs typeface="ＭＳ Ｐゴシック" charset="-128"/>
              </a:rPr>
              <a:t>与其他竞争者相比，</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具有高度的创新和横向扩展架构。</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o  </a:t>
            </a:r>
            <a:r>
              <a:rPr lang="zh-CN" altLang="en-US" sz="1200" kern="1200" dirty="0" smtClean="0">
                <a:solidFill>
                  <a:schemeClr val="tx1"/>
                </a:solidFill>
                <a:latin typeface="+mn-lt"/>
                <a:ea typeface="ＭＳ Ｐゴシック" charset="-128"/>
                <a:cs typeface="ＭＳ Ｐゴシック" charset="-128"/>
              </a:rPr>
              <a:t>高度的模块化设计使得新资源的扩展更容易，包括扩展新的计算资源和存储资源。</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o  </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被认证可以支持不同的虚拟化、操作系统、应用软件等。</a:t>
            </a:r>
            <a:endParaRPr lang="en-US" altLang="zh-CN" sz="1200" kern="1200" dirty="0" smtClean="0">
              <a:solidFill>
                <a:schemeClr val="tx1"/>
              </a:solidFill>
              <a:latin typeface="+mn-lt"/>
              <a:ea typeface="ＭＳ Ｐゴシック" charset="-128"/>
              <a:cs typeface="ＭＳ Ｐゴシック" charset="-128"/>
            </a:endParaRPr>
          </a:p>
          <a:p>
            <a:r>
              <a:rPr lang="en-US" altLang="zh-CN" sz="1200" kern="1200" dirty="0" smtClean="0">
                <a:solidFill>
                  <a:schemeClr val="tx1"/>
                </a:solidFill>
                <a:latin typeface="+mn-lt"/>
                <a:ea typeface="ＭＳ Ｐゴシック" charset="-128"/>
                <a:cs typeface="ＭＳ Ｐゴシック" charset="-128"/>
              </a:rPr>
              <a:t>o  </a:t>
            </a:r>
            <a:r>
              <a:rPr lang="en-US" altLang="zh-CN" sz="1200" kern="1200" dirty="0" err="1" smtClean="0">
                <a:solidFill>
                  <a:schemeClr val="tx1"/>
                </a:solidFill>
                <a:latin typeface="+mn-lt"/>
                <a:ea typeface="ＭＳ Ｐゴシック" charset="-128"/>
                <a:cs typeface="ＭＳ Ｐゴシック" charset="-128"/>
              </a:rPr>
              <a:t>Nutanix</a:t>
            </a:r>
            <a:r>
              <a:rPr lang="zh-CN" altLang="en-US" sz="1200" kern="1200" dirty="0" smtClean="0">
                <a:solidFill>
                  <a:schemeClr val="tx1"/>
                </a:solidFill>
                <a:latin typeface="+mn-lt"/>
                <a:ea typeface="ＭＳ Ｐゴシック" charset="-128"/>
                <a:cs typeface="ＭＳ Ｐゴシック" charset="-128"/>
              </a:rPr>
              <a:t>在不同的国家、不同行业有着非常成功的客户案例。</a:t>
            </a:r>
            <a:endParaRPr lang="en-US" altLang="zh-CN"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932A5950-F53A-F248-B03E-512CD32874D8}" type="slidenum">
              <a:rPr lang="en-US" smtClean="0"/>
              <a:pPr/>
              <a:t>4</a:t>
            </a:fld>
            <a:endParaRPr lang="en-US"/>
          </a:p>
        </p:txBody>
      </p:sp>
    </p:spTree>
    <p:extLst>
      <p:ext uri="{BB962C8B-B14F-4D97-AF65-F5344CB8AC3E}">
        <p14:creationId xmlns:p14="http://schemas.microsoft.com/office/powerpoint/2010/main" val="252235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7</a:t>
            </a:fld>
            <a:endParaRPr lang="en-US" dirty="0"/>
          </a:p>
        </p:txBody>
      </p:sp>
    </p:spTree>
    <p:extLst>
      <p:ext uri="{BB962C8B-B14F-4D97-AF65-F5344CB8AC3E}">
        <p14:creationId xmlns:p14="http://schemas.microsoft.com/office/powerpoint/2010/main" val="266431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latin typeface="SimSun"/>
                <a:cs typeface="SimSun"/>
              </a:rPr>
              <a:t>虚拟化 </a:t>
            </a:r>
            <a:r>
              <a:rPr lang="en-US" altLang="zh-CN" dirty="0" smtClean="0">
                <a:latin typeface="SimSun"/>
                <a:cs typeface="SimSun"/>
              </a:rPr>
              <a:t>VS</a:t>
            </a:r>
            <a:r>
              <a:rPr lang="zh-CN" altLang="en-US" dirty="0" smtClean="0">
                <a:latin typeface="SimSun"/>
                <a:cs typeface="SimSun"/>
              </a:rPr>
              <a:t> 云计算</a:t>
            </a:r>
            <a:endParaRPr dirty="0" smtClean="0">
              <a:latin typeface="SimSun"/>
              <a:cs typeface="SimSun"/>
            </a:endParaRPr>
          </a:p>
        </p:txBody>
      </p:sp>
      <p:sp>
        <p:nvSpPr>
          <p:cNvPr id="4" name="Slide Number Placeholder 3"/>
          <p:cNvSpPr>
            <a:spLocks noGrp="1"/>
          </p:cNvSpPr>
          <p:nvPr>
            <p:ph type="sldNum" sz="quarter" idx="10"/>
          </p:nvPr>
        </p:nvSpPr>
        <p:spPr/>
        <p:txBody>
          <a:bodyPr/>
          <a:lstStyle/>
          <a:p>
            <a:fld id="{932A5950-F53A-F248-B03E-512CD32874D8}" type="slidenum">
              <a:rPr lang="en-US" smtClean="0"/>
              <a:pPr/>
              <a:t>8</a:t>
            </a:fld>
            <a:endParaRPr lang="zh-CN" dirty="0"/>
          </a:p>
        </p:txBody>
      </p:sp>
    </p:spTree>
    <p:extLst>
      <p:ext uri="{BB962C8B-B14F-4D97-AF65-F5344CB8AC3E}">
        <p14:creationId xmlns:p14="http://schemas.microsoft.com/office/powerpoint/2010/main" val="212791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32A5950-F53A-F248-B03E-512CD32874D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71040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128"/>
                <a:cs typeface="ＭＳ Ｐゴシック" charset="-128"/>
              </a:rPr>
              <a:t>Let’s now look at how Nutanix solved this infrastructure challenge. Nutanix pioneered the concept of hyperconverged infrastructure. Hyperconvergence natively converges compute and storage into x86 servers with attached flash and hard disk drives that are deployed as a cluster. </a:t>
            </a:r>
          </a:p>
          <a:p>
            <a:endParaRPr lang="en-US" sz="1200" kern="120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latin typeface="+mn-lt"/>
                <a:ea typeface="ＭＳ Ｐゴシック" charset="-128"/>
                <a:cs typeface="ＭＳ Ｐゴシック" charset="-128"/>
              </a:rPr>
              <a:t>Customers can start with a small footprint — three nodes in as little as 2U of rack space, and can add compute and storage capacity when needed. Hyperconvergence radically simplifies how infrastructure is deployed and managed, and reduces the footprint of IT infrastructure by up to 90%.</a:t>
            </a:r>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10</a:t>
            </a:fld>
            <a:endParaRPr lang="en-US"/>
          </a:p>
        </p:txBody>
      </p:sp>
    </p:spTree>
    <p:extLst>
      <p:ext uri="{BB962C8B-B14F-4D97-AF65-F5344CB8AC3E}">
        <p14:creationId xmlns:p14="http://schemas.microsoft.com/office/powerpoint/2010/main" val="361315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13</a:t>
            </a:fld>
            <a:endParaRPr lang="en-US" dirty="0"/>
          </a:p>
        </p:txBody>
      </p:sp>
    </p:spTree>
    <p:extLst>
      <p:ext uri="{BB962C8B-B14F-4D97-AF65-F5344CB8AC3E}">
        <p14:creationId xmlns:p14="http://schemas.microsoft.com/office/powerpoint/2010/main" val="1433333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5"/>
          <p:cNvSpPr/>
          <p:nvPr userDrawn="1"/>
        </p:nvSpPr>
        <p:spPr bwMode="gray">
          <a:xfrm>
            <a:off x="-790" y="2898784"/>
            <a:ext cx="9144000" cy="189600"/>
          </a:xfrm>
          <a:prstGeom prst="rect">
            <a:avLst/>
          </a:prstGeom>
          <a:gradFill>
            <a:gsLst>
              <a:gs pos="0">
                <a:schemeClr val="bg1">
                  <a:lumMod val="91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8" name="Freeform 7"/>
          <p:cNvSpPr/>
          <p:nvPr userDrawn="1"/>
        </p:nvSpPr>
        <p:spPr bwMode="gray">
          <a:xfrm>
            <a:off x="-8346" y="2898783"/>
            <a:ext cx="1493332" cy="1694583"/>
          </a:xfrm>
          <a:custGeom>
            <a:avLst/>
            <a:gdLst>
              <a:gd name="connsiteX0" fmla="*/ 15903 w 4071068"/>
              <a:gd name="connsiteY0" fmla="*/ 63610 h 4619708"/>
              <a:gd name="connsiteX1" fmla="*/ 15903 w 4071068"/>
              <a:gd name="connsiteY1" fmla="*/ 0 h 4619708"/>
              <a:gd name="connsiteX2" fmla="*/ 2663687 w 4071068"/>
              <a:gd name="connsiteY2" fmla="*/ 15902 h 4619708"/>
              <a:gd name="connsiteX3" fmla="*/ 4071068 w 4071068"/>
              <a:gd name="connsiteY3" fmla="*/ 1160890 h 4619708"/>
              <a:gd name="connsiteX4" fmla="*/ 0 w 4071068"/>
              <a:gd name="connsiteY4" fmla="*/ 4619708 h 4619708"/>
              <a:gd name="connsiteX5" fmla="*/ 7952 w 4071068"/>
              <a:gd name="connsiteY5" fmla="*/ 2266121 h 4619708"/>
              <a:gd name="connsiteX6" fmla="*/ 1319917 w 4071068"/>
              <a:gd name="connsiteY6" fmla="*/ 1144988 h 4619708"/>
              <a:gd name="connsiteX7" fmla="*/ 15903 w 4071068"/>
              <a:gd name="connsiteY7" fmla="*/ 63610 h 46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068" h="4619708">
                <a:moveTo>
                  <a:pt x="15903" y="63610"/>
                </a:moveTo>
                <a:lnTo>
                  <a:pt x="15903" y="0"/>
                </a:lnTo>
                <a:lnTo>
                  <a:pt x="2663687" y="15902"/>
                </a:lnTo>
                <a:lnTo>
                  <a:pt x="4071068" y="1160890"/>
                </a:lnTo>
                <a:lnTo>
                  <a:pt x="0" y="4619708"/>
                </a:lnTo>
                <a:cubicBezTo>
                  <a:pt x="2651" y="3835179"/>
                  <a:pt x="5301" y="3050650"/>
                  <a:pt x="7952" y="2266121"/>
                </a:cubicBezTo>
                <a:lnTo>
                  <a:pt x="1319917" y="1144988"/>
                </a:lnTo>
                <a:lnTo>
                  <a:pt x="15903" y="63610"/>
                </a:lnTo>
                <a:close/>
              </a:path>
            </a:pathLst>
          </a:custGeom>
          <a:gradFill>
            <a:gsLst>
              <a:gs pos="1667">
                <a:schemeClr val="bg1">
                  <a:lumMod val="95000"/>
                  <a:alpha val="0"/>
                </a:schemeClr>
              </a:gs>
              <a:gs pos="20000">
                <a:schemeClr val="bg1">
                  <a:lumMod val="95000"/>
                </a:schemeClr>
              </a:gs>
              <a:gs pos="100000">
                <a:schemeClr val="bg1">
                  <a:lumMod val="9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6"/>
          <p:cNvSpPr>
            <a:spLocks/>
          </p:cNvSpPr>
          <p:nvPr userDrawn="1"/>
        </p:nvSpPr>
        <p:spPr bwMode="auto">
          <a:xfrm>
            <a:off x="181637" y="3459828"/>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itle 1"/>
          <p:cNvSpPr>
            <a:spLocks noGrp="1"/>
          </p:cNvSpPr>
          <p:nvPr>
            <p:ph type="ctrTitle"/>
          </p:nvPr>
        </p:nvSpPr>
        <p:spPr bwMode="gray">
          <a:xfrm>
            <a:off x="551576" y="3362785"/>
            <a:ext cx="8009100" cy="528885"/>
          </a:xfrm>
          <a:prstGeom prst="rect">
            <a:avLst/>
          </a:prstGeom>
        </p:spPr>
        <p:txBody>
          <a:bodyPr anchor="b" anchorCtr="0"/>
          <a:lstStyle>
            <a:lvl1pPr algn="l">
              <a:defRPr sz="30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551575" y="3964972"/>
            <a:ext cx="8009101" cy="417353"/>
          </a:xfrm>
          <a:prstGeom prst="rect">
            <a:avLst/>
          </a:prstGeom>
        </p:spPr>
        <p:txBody>
          <a:bodyPr/>
          <a:lstStyle>
            <a:lvl1pPr marL="0" indent="0" algn="l">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Rounded Rectangle 6"/>
          <p:cNvSpPr/>
          <p:nvPr userDrawn="1"/>
        </p:nvSpPr>
        <p:spPr bwMode="gray">
          <a:xfrm flipV="1">
            <a:off x="0" y="0"/>
            <a:ext cx="9143999" cy="2874720"/>
          </a:xfrm>
          <a:prstGeom prst="roundRect">
            <a:avLst>
              <a:gd name="adj" fmla="val 0"/>
            </a:avLst>
          </a:prstGeom>
          <a:gradFill>
            <a:gsLst>
              <a:gs pos="0">
                <a:srgbClr val="F0F2F4"/>
              </a:gs>
              <a:gs pos="61000">
                <a:schemeClr val="accent1">
                  <a:tint val="23500"/>
                  <a:satMod val="160000"/>
                  <a:lumMod val="0"/>
                  <a:lumOff val="10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0" name="Rectangle 9"/>
          <p:cNvSpPr/>
          <p:nvPr userDrawn="1"/>
        </p:nvSpPr>
        <p:spPr bwMode="gray">
          <a:xfrm>
            <a:off x="-790" y="2857012"/>
            <a:ext cx="9144000" cy="591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cxnSp>
        <p:nvCxnSpPr>
          <p:cNvPr id="11" name="Straight Connector 10"/>
          <p:cNvCxnSpPr/>
          <p:nvPr userDrawn="1"/>
        </p:nvCxnSpPr>
        <p:spPr>
          <a:xfrm>
            <a:off x="-790" y="2874720"/>
            <a:ext cx="9144000" cy="0"/>
          </a:xfrm>
          <a:prstGeom prst="line">
            <a:avLst/>
          </a:prstGeom>
          <a:ln w="444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5" name="Picture 2" descr="\\psf\Home\Dropbox (Dolphin Team)\Dolphin (1)\DMM Source\DMM Client Style Guides\Nutanix\Nutanix Logos\nutanix-logo-raster-colo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35159" y="2014995"/>
            <a:ext cx="3742740" cy="4725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729184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820050" y="1385424"/>
            <a:ext cx="7743378" cy="764491"/>
          </a:xfrm>
          <a:prstGeom prst="rect">
            <a:avLst/>
          </a:prstGeom>
        </p:spPr>
        <p:txBody>
          <a:bodyPr/>
          <a:lstStyle>
            <a:lvl1pPr algn="l" defTabSz="457200" rtl="0" eaLnBrk="1" latinLnBrk="0" hangingPunct="1">
              <a:lnSpc>
                <a:spcPct val="80000"/>
              </a:lnSpc>
              <a:spcBef>
                <a:spcPct val="0"/>
              </a:spcBef>
              <a:buNone/>
              <a:defRPr lang="en-US" sz="3000" kern="1200" dirty="0">
                <a:solidFill>
                  <a:srgbClr val="1C75BC"/>
                </a:solidFill>
                <a:latin typeface="+mj-lt"/>
                <a:ea typeface="MS PGothic" charset="0"/>
                <a:cs typeface="MS PGothic"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448064"/>
            <a:ext cx="9144001" cy="420624"/>
          </a:xfrm>
          <a:prstGeom prst="rect">
            <a:avLst/>
          </a:prstGeom>
        </p:spPr>
      </p:pic>
      <p:pic>
        <p:nvPicPr>
          <p:cNvPr id="5" name="Picture 4" descr="blue-header.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9144001" cy="392407"/>
          </a:xfrm>
          <a:prstGeom prst="rect">
            <a:avLst/>
          </a:prstGeom>
        </p:spPr>
      </p:pic>
    </p:spTree>
    <p:extLst>
      <p:ext uri="{BB962C8B-B14F-4D97-AF65-F5344CB8AC3E}">
        <p14:creationId xmlns:p14="http://schemas.microsoft.com/office/powerpoint/2010/main" val="341999277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Title and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030" y="173970"/>
            <a:ext cx="7185170" cy="547483"/>
          </a:xfrm>
          <a:prstGeom prst="rect">
            <a:avLst/>
          </a:prstGeom>
        </p:spPr>
        <p:txBody>
          <a:bodyPr/>
          <a:lstStyle>
            <a:lvl1pPr algn="l">
              <a:defRPr sz="3000">
                <a:solidFill>
                  <a:schemeClr val="tx1">
                    <a:lumMod val="65000"/>
                    <a:lumOff val="3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6806" y="1398865"/>
            <a:ext cx="8644855" cy="4592032"/>
          </a:xfrm>
          <a:prstGeom prst="rect">
            <a:avLst/>
          </a:prstGeom>
        </p:spPr>
        <p:txBody>
          <a:bodyPr/>
          <a:lstStyle>
            <a:lvl1pPr>
              <a:defRPr sz="2000">
                <a:solidFill>
                  <a:schemeClr val="tx1">
                    <a:lumMod val="65000"/>
                    <a:lumOff val="35000"/>
                  </a:schemeClr>
                </a:solidFill>
              </a:defRPr>
            </a:lvl1pPr>
            <a:lvl2pPr marL="400050" indent="-169863">
              <a:defRPr lang="en-US" sz="1800" kern="1200" dirty="0" smtClean="0">
                <a:solidFill>
                  <a:schemeClr val="tx1">
                    <a:lumMod val="65000"/>
                    <a:lumOff val="35000"/>
                  </a:schemeClr>
                </a:solidFill>
                <a:latin typeface="Arial" pitchFamily="34" charset="0"/>
                <a:ea typeface="+mn-ea"/>
                <a:cs typeface="Arial" pitchFamily="34" charset="0"/>
              </a:defRPr>
            </a:lvl2pPr>
            <a:lvl3pPr marL="640080" indent="-168275">
              <a:buFont typeface="Symbol" pitchFamily="18" charset="2"/>
              <a:buChar char="-"/>
              <a:defRPr lang="en-US" sz="1800" kern="1200" dirty="0" smtClean="0">
                <a:solidFill>
                  <a:schemeClr val="tx1">
                    <a:lumMod val="65000"/>
                    <a:lumOff val="35000"/>
                  </a:schemeClr>
                </a:solidFill>
                <a:latin typeface="Arial" pitchFamily="34" charset="0"/>
                <a:ea typeface="+mn-ea"/>
                <a:cs typeface="Arial" pitchFamily="34" charset="0"/>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n-US" dirty="0" smtClean="0"/>
              <a:t>Click to edit Master text styles</a:t>
            </a:r>
          </a:p>
          <a:p>
            <a:pPr marL="400050" lvl="1" indent="-169863" algn="l" defTabSz="457200" rtl="0" eaLnBrk="1" fontAlgn="base" latinLnBrk="0" hangingPunct="1">
              <a:spcBef>
                <a:spcPct val="20000"/>
              </a:spcBef>
              <a:spcAft>
                <a:spcPct val="0"/>
              </a:spcAft>
              <a:buSzPct val="110000"/>
              <a:buFont typeface="Arial" pitchFamily="34" charset="0"/>
              <a:buChar char="•"/>
            </a:pPr>
            <a:r>
              <a:rPr lang="en-US" dirty="0" smtClean="0"/>
              <a:t>Second level</a:t>
            </a:r>
          </a:p>
          <a:p>
            <a:pPr marL="568325" lvl="2" indent="-168275" algn="l" defTabSz="457200" rtl="0" eaLnBrk="1" fontAlgn="base" latinLnBrk="0" hangingPunct="1">
              <a:spcBef>
                <a:spcPct val="20000"/>
              </a:spcBef>
              <a:spcAft>
                <a:spcPct val="0"/>
              </a:spcAft>
              <a:buFont typeface="Arial" pitchFamily="34" charset="0"/>
              <a:buChar char="–"/>
            </a:pPr>
            <a:r>
              <a:rPr lang="en-US" dirty="0" smtClean="0"/>
              <a:t>Third level</a:t>
            </a:r>
          </a:p>
        </p:txBody>
      </p:sp>
      <p:sp>
        <p:nvSpPr>
          <p:cNvPr id="5" name="Text Placeholder 4"/>
          <p:cNvSpPr>
            <a:spLocks noGrp="1"/>
          </p:cNvSpPr>
          <p:nvPr>
            <p:ph type="body" sz="quarter" idx="13"/>
          </p:nvPr>
        </p:nvSpPr>
        <p:spPr>
          <a:xfrm>
            <a:off x="130030" y="721453"/>
            <a:ext cx="7185170" cy="335618"/>
          </a:xfrm>
        </p:spPr>
        <p:txBody>
          <a:bodyPr/>
          <a:lstStyle>
            <a:lvl1pPr marL="0" indent="0">
              <a:buNone/>
              <a:defRPr sz="18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34836965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00" y="724308"/>
            <a:ext cx="8569325" cy="795344"/>
          </a:xfrm>
          <a:prstGeom prst="rect">
            <a:avLst/>
          </a:prstGeom>
        </p:spPr>
        <p:txBody>
          <a:bodyPr/>
          <a:lstStyle/>
          <a:p>
            <a:r>
              <a:rPr lang="en-US" smtClean="0"/>
              <a:t>Click to edit Master title style</a:t>
            </a:r>
            <a:endParaRPr lang="en-US"/>
          </a:p>
        </p:txBody>
      </p:sp>
      <p:sp>
        <p:nvSpPr>
          <p:cNvPr id="11" name="Slide Number Placeholder 12"/>
          <p:cNvSpPr>
            <a:spLocks noGrp="1"/>
          </p:cNvSpPr>
          <p:nvPr>
            <p:ph type="sldNum" sz="quarter" idx="11"/>
          </p:nvPr>
        </p:nvSpPr>
        <p:spPr>
          <a:xfrm>
            <a:off x="7010401" y="6633657"/>
            <a:ext cx="1958414" cy="203776"/>
          </a:xfrm>
          <a:prstGeom prst="rect">
            <a:avLst/>
          </a:prstGeom>
        </p:spPr>
        <p:txBody>
          <a:bodyPr/>
          <a:lstStyle/>
          <a:p>
            <a:fld id="{F99E2DE1-0F32-7345-8E99-174882399484}" type="slidenum">
              <a:rPr>
                <a:solidFill>
                  <a:prstClr val="white">
                    <a:lumMod val="65000"/>
                  </a:prstClr>
                </a:solidFill>
              </a:rPr>
              <a:pPr/>
              <a:t>‹#›</a:t>
            </a:fld>
            <a:endParaRPr dirty="0">
              <a:solidFill>
                <a:prstClr val="white">
                  <a:lumMod val="65000"/>
                </a:prstClr>
              </a:solidFill>
            </a:endParaRPr>
          </a:p>
        </p:txBody>
      </p:sp>
    </p:spTree>
    <p:extLst>
      <p:ext uri="{BB962C8B-B14F-4D97-AF65-F5344CB8AC3E}">
        <p14:creationId xmlns:p14="http://schemas.microsoft.com/office/powerpoint/2010/main" val="420446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351213" y="6589713"/>
            <a:ext cx="2551112" cy="196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675" dirty="0" smtClean="0">
                <a:solidFill>
                  <a:srgbClr val="A6A6A6"/>
                </a:solidFill>
                <a:latin typeface="Calibri" charset="0"/>
              </a:rPr>
              <a:t>NUTANIX INC. – CONFIDENTIAL AND PROPRIETARY</a:t>
            </a:r>
          </a:p>
        </p:txBody>
      </p:sp>
      <p:sp>
        <p:nvSpPr>
          <p:cNvPr id="3" name="Content Placeholder 2"/>
          <p:cNvSpPr>
            <a:spLocks noGrp="1"/>
          </p:cNvSpPr>
          <p:nvPr>
            <p:ph idx="1"/>
          </p:nvPr>
        </p:nvSpPr>
        <p:spPr>
          <a:xfrm>
            <a:off x="814002" y="2295658"/>
            <a:ext cx="7749426" cy="4181335"/>
          </a:xfrm>
          <a:prstGeom prst="rect">
            <a:avLst/>
          </a:prstGeom>
        </p:spPr>
        <p:txBody>
          <a:bodyPr/>
          <a:lstStyle>
            <a:lvl1pPr marL="172641" indent="-172641">
              <a:spcBef>
                <a:spcPts val="0"/>
              </a:spcBef>
              <a:buSzPct val="100000"/>
              <a:buFontTx/>
              <a:buBlip>
                <a:blip r:embed="rId2"/>
              </a:buBlip>
              <a:defRPr lang="en-US" sz="1500" kern="1200" dirty="0" smtClean="0">
                <a:solidFill>
                  <a:schemeClr val="tx1">
                    <a:lumMod val="65000"/>
                    <a:lumOff val="35000"/>
                  </a:schemeClr>
                </a:solidFill>
                <a:latin typeface="+mj-lt"/>
                <a:ea typeface="MS PGothic" charset="0"/>
                <a:cs typeface="MS PGothic" charset="0"/>
              </a:defRPr>
            </a:lvl1pPr>
            <a:lvl2pPr marL="516731" indent="-173831">
              <a:buSzPct val="100000"/>
              <a:buFontTx/>
              <a:buBlip>
                <a:blip r:embed="rId3"/>
              </a:buBlip>
              <a:defRPr lang="en-US" sz="1200" kern="1200" dirty="0" smtClean="0">
                <a:solidFill>
                  <a:schemeClr val="tx1">
                    <a:lumMod val="65000"/>
                    <a:lumOff val="35000"/>
                  </a:schemeClr>
                </a:solidFill>
                <a:latin typeface="+mj-lt"/>
                <a:ea typeface="MS PGothic" charset="0"/>
                <a:cs typeface="MS PGothic" charset="0"/>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679633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2367" y="254437"/>
            <a:ext cx="8311710" cy="547483"/>
          </a:xfrm>
          <a:prstGeom prst="rect">
            <a:avLst/>
          </a:prstGeom>
        </p:spPr>
        <p:txBody>
          <a:bodyPr/>
          <a:lstStyle>
            <a:lvl1pPr algn="l">
              <a:defRPr sz="28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32367" y="1398865"/>
            <a:ext cx="8259294" cy="4592032"/>
          </a:xfrm>
          <a:prstGeom prst="rect">
            <a:avLst/>
          </a:prstGeom>
        </p:spPr>
        <p:txBody>
          <a:bodyPr/>
          <a:lstStyle>
            <a:lvl1pPr>
              <a:defRPr sz="2000">
                <a:solidFill>
                  <a:schemeClr val="tx1">
                    <a:lumMod val="65000"/>
                    <a:lumOff val="35000"/>
                  </a:schemeClr>
                </a:solidFill>
                <a:latin typeface="+mj-lt"/>
              </a:defRPr>
            </a:lvl1pPr>
            <a:lvl2pPr marL="400050" indent="-169863">
              <a:defRPr lang="en-US" sz="1600" kern="1200" dirty="0" smtClean="0">
                <a:solidFill>
                  <a:schemeClr val="tx1">
                    <a:lumMod val="65000"/>
                    <a:lumOff val="35000"/>
                  </a:schemeClr>
                </a:solidFill>
                <a:latin typeface="+mj-lt"/>
                <a:ea typeface="+mn-ea"/>
                <a:cs typeface="Arial" pitchFamily="34" charset="0"/>
              </a:defRPr>
            </a:lvl2pPr>
            <a:lvl3pPr marL="568325" indent="-168275">
              <a:buFont typeface="Symbol" pitchFamily="18" charset="2"/>
              <a:buChar char="-"/>
              <a:defRPr lang="en-US" sz="1400" kern="1200" dirty="0" smtClean="0">
                <a:solidFill>
                  <a:schemeClr val="tx1">
                    <a:lumMod val="65000"/>
                    <a:lumOff val="35000"/>
                  </a:schemeClr>
                </a:solidFill>
                <a:latin typeface="+mj-lt"/>
                <a:ea typeface="+mn-ea"/>
                <a:cs typeface="Arial" pitchFamily="34" charset="0"/>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n-US" dirty="0" smtClean="0"/>
              <a:t>Click to edit Master text styles</a:t>
            </a:r>
          </a:p>
          <a:p>
            <a:pPr marL="400050" lvl="1" indent="-169863" algn="l" defTabSz="457200" rtl="0" eaLnBrk="1" fontAlgn="base" latinLnBrk="0" hangingPunct="1">
              <a:spcBef>
                <a:spcPct val="20000"/>
              </a:spcBef>
              <a:spcAft>
                <a:spcPct val="0"/>
              </a:spcAft>
              <a:buSzPct val="110000"/>
              <a:buFont typeface="Arial" pitchFamily="34" charset="0"/>
              <a:buChar char="•"/>
            </a:pPr>
            <a:r>
              <a:rPr lang="en-US" dirty="0" smtClean="0"/>
              <a:t>Second level</a:t>
            </a:r>
          </a:p>
          <a:p>
            <a:pPr marL="568325" lvl="2" indent="-168275" algn="l" defTabSz="457200" rtl="0" eaLnBrk="1" fontAlgn="base" latinLnBrk="0" hangingPunct="1">
              <a:spcBef>
                <a:spcPct val="20000"/>
              </a:spcBef>
              <a:spcAft>
                <a:spcPct val="0"/>
              </a:spcAft>
              <a:buFont typeface="Arial" pitchFamily="34" charset="0"/>
              <a:buChar char="–"/>
            </a:pPr>
            <a:r>
              <a:rPr lang="en-US" dirty="0" smtClean="0"/>
              <a:t>Third level</a:t>
            </a:r>
          </a:p>
        </p:txBody>
      </p:sp>
    </p:spTree>
    <p:extLst>
      <p:ext uri="{BB962C8B-B14F-4D97-AF65-F5344CB8AC3E}">
        <p14:creationId xmlns:p14="http://schemas.microsoft.com/office/powerpoint/2010/main" val="415074963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Slide (Bl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2367" y="254437"/>
            <a:ext cx="8311710" cy="547483"/>
          </a:xfrm>
          <a:prstGeom prst="rect">
            <a:avLst/>
          </a:prstGeom>
        </p:spPr>
        <p:txBody>
          <a:bodyPr/>
          <a:lstStyle>
            <a:lvl1pPr algn="l">
              <a:defRPr sz="2800">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17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2367" y="254437"/>
            <a:ext cx="8311710" cy="547483"/>
          </a:xfrm>
          <a:prstGeom prst="rect">
            <a:avLst/>
          </a:prstGeom>
        </p:spPr>
        <p:txBody>
          <a:bodyPr/>
          <a:lstStyle>
            <a:lvl1pPr algn="l">
              <a:defRPr sz="28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32367" y="1398865"/>
            <a:ext cx="8259294" cy="4592032"/>
          </a:xfrm>
          <a:prstGeom prst="rect">
            <a:avLst/>
          </a:prstGeom>
        </p:spPr>
        <p:txBody>
          <a:bodyPr/>
          <a:lstStyle>
            <a:lvl1pPr>
              <a:defRPr sz="2000">
                <a:solidFill>
                  <a:schemeClr val="tx1">
                    <a:lumMod val="65000"/>
                    <a:lumOff val="35000"/>
                  </a:schemeClr>
                </a:solidFill>
                <a:latin typeface="+mj-lt"/>
              </a:defRPr>
            </a:lvl1pPr>
            <a:lvl2pPr marL="400050" indent="-169863">
              <a:defRPr lang="en-US" sz="1600" kern="1200" dirty="0" smtClean="0">
                <a:solidFill>
                  <a:schemeClr val="tx1">
                    <a:lumMod val="65000"/>
                    <a:lumOff val="35000"/>
                  </a:schemeClr>
                </a:solidFill>
                <a:latin typeface="+mj-lt"/>
                <a:ea typeface="+mn-ea"/>
                <a:cs typeface="Arial" pitchFamily="34" charset="0"/>
              </a:defRPr>
            </a:lvl2pPr>
            <a:lvl3pPr marL="568325" indent="-168275">
              <a:buFont typeface="Symbol" pitchFamily="18" charset="2"/>
              <a:buChar char="-"/>
              <a:defRPr lang="en-US" sz="1400" kern="1200" dirty="0" smtClean="0">
                <a:solidFill>
                  <a:schemeClr val="tx1">
                    <a:lumMod val="65000"/>
                    <a:lumOff val="35000"/>
                  </a:schemeClr>
                </a:solidFill>
                <a:latin typeface="+mj-lt"/>
                <a:ea typeface="+mn-ea"/>
                <a:cs typeface="Arial" pitchFamily="34" charset="0"/>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n-US" dirty="0" smtClean="0"/>
              <a:t>Click to edit Master text styles</a:t>
            </a:r>
          </a:p>
          <a:p>
            <a:pPr marL="400050" lvl="1" indent="-169863" algn="l" defTabSz="457200" rtl="0" eaLnBrk="1" fontAlgn="base" latinLnBrk="0" hangingPunct="1">
              <a:spcBef>
                <a:spcPct val="20000"/>
              </a:spcBef>
              <a:spcAft>
                <a:spcPct val="0"/>
              </a:spcAft>
              <a:buSzPct val="110000"/>
              <a:buFont typeface="Arial" pitchFamily="34" charset="0"/>
              <a:buChar char="•"/>
            </a:pPr>
            <a:r>
              <a:rPr lang="en-US" dirty="0" smtClean="0"/>
              <a:t>Second level</a:t>
            </a:r>
          </a:p>
          <a:p>
            <a:pPr marL="568325" lvl="2" indent="-168275" algn="l" defTabSz="457200" rtl="0" eaLnBrk="1" fontAlgn="base" latinLnBrk="0" hangingPunct="1">
              <a:spcBef>
                <a:spcPct val="20000"/>
              </a:spcBef>
              <a:spcAft>
                <a:spcPct val="0"/>
              </a:spcAft>
              <a:buFont typeface="Arial" pitchFamily="34" charset="0"/>
              <a:buChar char="–"/>
            </a:pPr>
            <a:r>
              <a:rPr lang="en-US" dirty="0" smtClean="0"/>
              <a:t>Third level</a:t>
            </a:r>
          </a:p>
        </p:txBody>
      </p:sp>
    </p:spTree>
    <p:extLst>
      <p:ext uri="{BB962C8B-B14F-4D97-AF65-F5344CB8AC3E}">
        <p14:creationId xmlns:p14="http://schemas.microsoft.com/office/powerpoint/2010/main" val="503077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2367" y="254437"/>
            <a:ext cx="8311710" cy="547483"/>
          </a:xfrm>
          <a:prstGeom prst="rect">
            <a:avLst/>
          </a:prstGeom>
        </p:spPr>
        <p:txBody>
          <a:bodyPr/>
          <a:lstStyle>
            <a:lvl1pPr algn="l">
              <a:defRPr sz="2800">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484184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5644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Rectangle 7"/>
          <p:cNvSpPr/>
          <p:nvPr userDrawn="1"/>
        </p:nvSpPr>
        <p:spPr bwMode="gray">
          <a:xfrm>
            <a:off x="-790" y="3440109"/>
            <a:ext cx="9144000" cy="189600"/>
          </a:xfrm>
          <a:prstGeom prst="rect">
            <a:avLst/>
          </a:prstGeom>
          <a:gradFill>
            <a:gsLst>
              <a:gs pos="0">
                <a:schemeClr val="bg1">
                  <a:lumMod val="91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2" name="Rounded Rectangle 11"/>
          <p:cNvSpPr/>
          <p:nvPr userDrawn="1"/>
        </p:nvSpPr>
        <p:spPr bwMode="gray">
          <a:xfrm flipV="1">
            <a:off x="0" y="541325"/>
            <a:ext cx="9143999" cy="2874720"/>
          </a:xfrm>
          <a:prstGeom prst="roundRect">
            <a:avLst>
              <a:gd name="adj" fmla="val 0"/>
            </a:avLst>
          </a:prstGeom>
          <a:gradFill>
            <a:gsLst>
              <a:gs pos="0">
                <a:srgbClr val="F0F2F4"/>
              </a:gs>
              <a:gs pos="61000">
                <a:schemeClr val="accent1">
                  <a:tint val="23500"/>
                  <a:satMod val="160000"/>
                  <a:lumMod val="0"/>
                  <a:lumOff val="10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0" name="Freeform 9"/>
          <p:cNvSpPr/>
          <p:nvPr userDrawn="1"/>
        </p:nvSpPr>
        <p:spPr bwMode="gray">
          <a:xfrm>
            <a:off x="-29181" y="-9033"/>
            <a:ext cx="7720690" cy="6895099"/>
          </a:xfrm>
          <a:custGeom>
            <a:avLst/>
            <a:gdLst>
              <a:gd name="connsiteX0" fmla="*/ 15903 w 4071068"/>
              <a:gd name="connsiteY0" fmla="*/ 63610 h 4619708"/>
              <a:gd name="connsiteX1" fmla="*/ 15903 w 4071068"/>
              <a:gd name="connsiteY1" fmla="*/ 0 h 4619708"/>
              <a:gd name="connsiteX2" fmla="*/ 2663687 w 4071068"/>
              <a:gd name="connsiteY2" fmla="*/ 15902 h 4619708"/>
              <a:gd name="connsiteX3" fmla="*/ 4071068 w 4071068"/>
              <a:gd name="connsiteY3" fmla="*/ 1160890 h 4619708"/>
              <a:gd name="connsiteX4" fmla="*/ 0 w 4071068"/>
              <a:gd name="connsiteY4" fmla="*/ 4619708 h 4619708"/>
              <a:gd name="connsiteX5" fmla="*/ 7952 w 4071068"/>
              <a:gd name="connsiteY5" fmla="*/ 2266121 h 4619708"/>
              <a:gd name="connsiteX6" fmla="*/ 1319917 w 4071068"/>
              <a:gd name="connsiteY6" fmla="*/ 1144988 h 4619708"/>
              <a:gd name="connsiteX7" fmla="*/ 15903 w 4071068"/>
              <a:gd name="connsiteY7" fmla="*/ 63610 h 4619708"/>
              <a:gd name="connsiteX0" fmla="*/ 715471 w 4770636"/>
              <a:gd name="connsiteY0" fmla="*/ 63610 h 4619708"/>
              <a:gd name="connsiteX1" fmla="*/ 715471 w 4770636"/>
              <a:gd name="connsiteY1" fmla="*/ 0 h 4619708"/>
              <a:gd name="connsiteX2" fmla="*/ 3363255 w 4770636"/>
              <a:gd name="connsiteY2" fmla="*/ 15902 h 4619708"/>
              <a:gd name="connsiteX3" fmla="*/ 4770636 w 4770636"/>
              <a:gd name="connsiteY3" fmla="*/ 1160890 h 4619708"/>
              <a:gd name="connsiteX4" fmla="*/ 699568 w 4770636"/>
              <a:gd name="connsiteY4" fmla="*/ 4619708 h 4619708"/>
              <a:gd name="connsiteX5" fmla="*/ 7 w 4770636"/>
              <a:gd name="connsiteY5" fmla="*/ 2861685 h 4619708"/>
              <a:gd name="connsiteX6" fmla="*/ 2019485 w 4770636"/>
              <a:gd name="connsiteY6" fmla="*/ 1144988 h 4619708"/>
              <a:gd name="connsiteX7" fmla="*/ 715471 w 4770636"/>
              <a:gd name="connsiteY7" fmla="*/ 63610 h 4619708"/>
              <a:gd name="connsiteX0" fmla="*/ 2019485 w 4770636"/>
              <a:gd name="connsiteY0" fmla="*/ 1144988 h 4619708"/>
              <a:gd name="connsiteX1" fmla="*/ 715471 w 4770636"/>
              <a:gd name="connsiteY1" fmla="*/ 0 h 4619708"/>
              <a:gd name="connsiteX2" fmla="*/ 3363255 w 4770636"/>
              <a:gd name="connsiteY2" fmla="*/ 15902 h 4619708"/>
              <a:gd name="connsiteX3" fmla="*/ 4770636 w 4770636"/>
              <a:gd name="connsiteY3" fmla="*/ 1160890 h 4619708"/>
              <a:gd name="connsiteX4" fmla="*/ 699568 w 4770636"/>
              <a:gd name="connsiteY4" fmla="*/ 4619708 h 4619708"/>
              <a:gd name="connsiteX5" fmla="*/ 7 w 4770636"/>
              <a:gd name="connsiteY5" fmla="*/ 2861685 h 4619708"/>
              <a:gd name="connsiteX6" fmla="*/ 2019485 w 4770636"/>
              <a:gd name="connsiteY6" fmla="*/ 1144988 h 4619708"/>
              <a:gd name="connsiteX0" fmla="*/ 2060784 w 4811935"/>
              <a:gd name="connsiteY0" fmla="*/ 1673383 h 5148103"/>
              <a:gd name="connsiteX1" fmla="*/ 0 w 4811935"/>
              <a:gd name="connsiteY1" fmla="*/ 0 h 5148103"/>
              <a:gd name="connsiteX2" fmla="*/ 3404554 w 4811935"/>
              <a:gd name="connsiteY2" fmla="*/ 544297 h 5148103"/>
              <a:gd name="connsiteX3" fmla="*/ 4811935 w 4811935"/>
              <a:gd name="connsiteY3" fmla="*/ 1689285 h 5148103"/>
              <a:gd name="connsiteX4" fmla="*/ 740867 w 4811935"/>
              <a:gd name="connsiteY4" fmla="*/ 5148103 h 5148103"/>
              <a:gd name="connsiteX5" fmla="*/ 41306 w 4811935"/>
              <a:gd name="connsiteY5" fmla="*/ 3390080 h 5148103"/>
              <a:gd name="connsiteX6" fmla="*/ 2060784 w 4811935"/>
              <a:gd name="connsiteY6" fmla="*/ 1673383 h 5148103"/>
              <a:gd name="connsiteX0" fmla="*/ 2060784 w 4811935"/>
              <a:gd name="connsiteY0" fmla="*/ 2485898 h 5960618"/>
              <a:gd name="connsiteX1" fmla="*/ 0 w 4811935"/>
              <a:gd name="connsiteY1" fmla="*/ 812515 h 5960618"/>
              <a:gd name="connsiteX2" fmla="*/ 1729809 w 4811935"/>
              <a:gd name="connsiteY2" fmla="*/ 0 h 5960618"/>
              <a:gd name="connsiteX3" fmla="*/ 4811935 w 4811935"/>
              <a:gd name="connsiteY3" fmla="*/ 2501800 h 5960618"/>
              <a:gd name="connsiteX4" fmla="*/ 740867 w 4811935"/>
              <a:gd name="connsiteY4" fmla="*/ 5960618 h 5960618"/>
              <a:gd name="connsiteX5" fmla="*/ 41306 w 4811935"/>
              <a:gd name="connsiteY5" fmla="*/ 4202595 h 5960618"/>
              <a:gd name="connsiteX6" fmla="*/ 2060784 w 4811935"/>
              <a:gd name="connsiteY6" fmla="*/ 2485898 h 5960618"/>
              <a:gd name="connsiteX0" fmla="*/ 2116461 w 4867612"/>
              <a:gd name="connsiteY0" fmla="*/ 2485898 h 5960618"/>
              <a:gd name="connsiteX1" fmla="*/ 55677 w 4867612"/>
              <a:gd name="connsiteY1" fmla="*/ 812515 h 5960618"/>
              <a:gd name="connsiteX2" fmla="*/ 100205 w 4867612"/>
              <a:gd name="connsiteY2" fmla="*/ 46790 h 5960618"/>
              <a:gd name="connsiteX3" fmla="*/ 1785486 w 4867612"/>
              <a:gd name="connsiteY3" fmla="*/ 0 h 5960618"/>
              <a:gd name="connsiteX4" fmla="*/ 4867612 w 4867612"/>
              <a:gd name="connsiteY4" fmla="*/ 2501800 h 5960618"/>
              <a:gd name="connsiteX5" fmla="*/ 796544 w 4867612"/>
              <a:gd name="connsiteY5" fmla="*/ 5960618 h 5960618"/>
              <a:gd name="connsiteX6" fmla="*/ 96983 w 4867612"/>
              <a:gd name="connsiteY6" fmla="*/ 4202595 h 5960618"/>
              <a:gd name="connsiteX7" fmla="*/ 2116461 w 4867612"/>
              <a:gd name="connsiteY7" fmla="*/ 2485898 h 5960618"/>
              <a:gd name="connsiteX0" fmla="*/ 2060784 w 4811935"/>
              <a:gd name="connsiteY0" fmla="*/ 2485898 h 5960618"/>
              <a:gd name="connsiteX1" fmla="*/ 0 w 4811935"/>
              <a:gd name="connsiteY1" fmla="*/ 812515 h 5960618"/>
              <a:gd name="connsiteX2" fmla="*/ 44528 w 4811935"/>
              <a:gd name="connsiteY2" fmla="*/ 46790 h 5960618"/>
              <a:gd name="connsiteX3" fmla="*/ 1729809 w 4811935"/>
              <a:gd name="connsiteY3" fmla="*/ 0 h 5960618"/>
              <a:gd name="connsiteX4" fmla="*/ 4811935 w 4811935"/>
              <a:gd name="connsiteY4" fmla="*/ 2501800 h 5960618"/>
              <a:gd name="connsiteX5" fmla="*/ 740867 w 4811935"/>
              <a:gd name="connsiteY5" fmla="*/ 5960618 h 5960618"/>
              <a:gd name="connsiteX6" fmla="*/ 41306 w 4811935"/>
              <a:gd name="connsiteY6" fmla="*/ 4202595 h 5960618"/>
              <a:gd name="connsiteX7" fmla="*/ 2060784 w 4811935"/>
              <a:gd name="connsiteY7" fmla="*/ 2485898 h 5960618"/>
              <a:gd name="connsiteX0" fmla="*/ 2060784 w 4811935"/>
              <a:gd name="connsiteY0" fmla="*/ 2485898 h 5960618"/>
              <a:gd name="connsiteX1" fmla="*/ 0 w 4811935"/>
              <a:gd name="connsiteY1" fmla="*/ 812515 h 5960618"/>
              <a:gd name="connsiteX2" fmla="*/ 44528 w 4811935"/>
              <a:gd name="connsiteY2" fmla="*/ 46790 h 5960618"/>
              <a:gd name="connsiteX3" fmla="*/ 1729809 w 4811935"/>
              <a:gd name="connsiteY3" fmla="*/ 0 h 5960618"/>
              <a:gd name="connsiteX4" fmla="*/ 4811935 w 4811935"/>
              <a:gd name="connsiteY4" fmla="*/ 2501800 h 5960618"/>
              <a:gd name="connsiteX5" fmla="*/ 740867 w 4811935"/>
              <a:gd name="connsiteY5" fmla="*/ 5960618 h 5960618"/>
              <a:gd name="connsiteX6" fmla="*/ 41306 w 4811935"/>
              <a:gd name="connsiteY6" fmla="*/ 4202595 h 5960618"/>
              <a:gd name="connsiteX7" fmla="*/ 2060784 w 4811935"/>
              <a:gd name="connsiteY7" fmla="*/ 2485898 h 5960618"/>
              <a:gd name="connsiteX0" fmla="*/ 2019486 w 4770637"/>
              <a:gd name="connsiteY0" fmla="*/ 2485898 h 5960618"/>
              <a:gd name="connsiteX1" fmla="*/ 52739 w 4770637"/>
              <a:gd name="connsiteY1" fmla="*/ 893118 h 5960618"/>
              <a:gd name="connsiteX2" fmla="*/ 3230 w 4770637"/>
              <a:gd name="connsiteY2" fmla="*/ 46790 h 5960618"/>
              <a:gd name="connsiteX3" fmla="*/ 1688511 w 4770637"/>
              <a:gd name="connsiteY3" fmla="*/ 0 h 5960618"/>
              <a:gd name="connsiteX4" fmla="*/ 4770637 w 4770637"/>
              <a:gd name="connsiteY4" fmla="*/ 2501800 h 5960618"/>
              <a:gd name="connsiteX5" fmla="*/ 699569 w 4770637"/>
              <a:gd name="connsiteY5" fmla="*/ 5960618 h 5960618"/>
              <a:gd name="connsiteX6" fmla="*/ 8 w 4770637"/>
              <a:gd name="connsiteY6" fmla="*/ 4202595 h 5960618"/>
              <a:gd name="connsiteX7" fmla="*/ 2019486 w 4770637"/>
              <a:gd name="connsiteY7" fmla="*/ 2485898 h 5960618"/>
              <a:gd name="connsiteX0" fmla="*/ 2019486 w 4770637"/>
              <a:gd name="connsiteY0" fmla="*/ 2485898 h 5960618"/>
              <a:gd name="connsiteX1" fmla="*/ 52739 w 4770637"/>
              <a:gd name="connsiteY1" fmla="*/ 893118 h 5960618"/>
              <a:gd name="connsiteX2" fmla="*/ 61444 w 4770637"/>
              <a:gd name="connsiteY2" fmla="*/ 149783 h 5960618"/>
              <a:gd name="connsiteX3" fmla="*/ 1688511 w 4770637"/>
              <a:gd name="connsiteY3" fmla="*/ 0 h 5960618"/>
              <a:gd name="connsiteX4" fmla="*/ 4770637 w 4770637"/>
              <a:gd name="connsiteY4" fmla="*/ 2501800 h 5960618"/>
              <a:gd name="connsiteX5" fmla="*/ 699569 w 4770637"/>
              <a:gd name="connsiteY5" fmla="*/ 5960618 h 5960618"/>
              <a:gd name="connsiteX6" fmla="*/ 8 w 4770637"/>
              <a:gd name="connsiteY6" fmla="*/ 4202595 h 5960618"/>
              <a:gd name="connsiteX7" fmla="*/ 2019486 w 4770637"/>
              <a:gd name="connsiteY7" fmla="*/ 2485898 h 5960618"/>
              <a:gd name="connsiteX0" fmla="*/ 2019486 w 4770637"/>
              <a:gd name="connsiteY0" fmla="*/ 2342605 h 5817325"/>
              <a:gd name="connsiteX1" fmla="*/ 52739 w 4770637"/>
              <a:gd name="connsiteY1" fmla="*/ 749825 h 5817325"/>
              <a:gd name="connsiteX2" fmla="*/ 61444 w 4770637"/>
              <a:gd name="connsiteY2" fmla="*/ 6490 h 5817325"/>
              <a:gd name="connsiteX3" fmla="*/ 1827327 w 4770637"/>
              <a:gd name="connsiteY3" fmla="*/ 0 h 5817325"/>
              <a:gd name="connsiteX4" fmla="*/ 4770637 w 4770637"/>
              <a:gd name="connsiteY4" fmla="*/ 2358507 h 5817325"/>
              <a:gd name="connsiteX5" fmla="*/ 699569 w 4770637"/>
              <a:gd name="connsiteY5" fmla="*/ 5817325 h 5817325"/>
              <a:gd name="connsiteX6" fmla="*/ 8 w 4770637"/>
              <a:gd name="connsiteY6" fmla="*/ 4059302 h 5817325"/>
              <a:gd name="connsiteX7" fmla="*/ 2019486 w 4770637"/>
              <a:gd name="connsiteY7" fmla="*/ 2342605 h 5817325"/>
              <a:gd name="connsiteX0" fmla="*/ 1974707 w 4725858"/>
              <a:gd name="connsiteY0" fmla="*/ 2342605 h 5817325"/>
              <a:gd name="connsiteX1" fmla="*/ 7960 w 4725858"/>
              <a:gd name="connsiteY1" fmla="*/ 749825 h 5817325"/>
              <a:gd name="connsiteX2" fmla="*/ 16665 w 4725858"/>
              <a:gd name="connsiteY2" fmla="*/ 6490 h 5817325"/>
              <a:gd name="connsiteX3" fmla="*/ 1782548 w 4725858"/>
              <a:gd name="connsiteY3" fmla="*/ 0 h 5817325"/>
              <a:gd name="connsiteX4" fmla="*/ 4725858 w 4725858"/>
              <a:gd name="connsiteY4" fmla="*/ 2358507 h 5817325"/>
              <a:gd name="connsiteX5" fmla="*/ 654790 w 4725858"/>
              <a:gd name="connsiteY5" fmla="*/ 5817325 h 5817325"/>
              <a:gd name="connsiteX6" fmla="*/ 8 w 4725858"/>
              <a:gd name="connsiteY6" fmla="*/ 4019001 h 5817325"/>
              <a:gd name="connsiteX7" fmla="*/ 1974707 w 4725858"/>
              <a:gd name="connsiteY7" fmla="*/ 2342605 h 5817325"/>
              <a:gd name="connsiteX0" fmla="*/ 2127720 w 4878871"/>
              <a:gd name="connsiteY0" fmla="*/ 2342605 h 5874733"/>
              <a:gd name="connsiteX1" fmla="*/ 160973 w 4878871"/>
              <a:gd name="connsiteY1" fmla="*/ 749825 h 5874733"/>
              <a:gd name="connsiteX2" fmla="*/ 169678 w 4878871"/>
              <a:gd name="connsiteY2" fmla="*/ 6490 h 5874733"/>
              <a:gd name="connsiteX3" fmla="*/ 1935561 w 4878871"/>
              <a:gd name="connsiteY3" fmla="*/ 0 h 5874733"/>
              <a:gd name="connsiteX4" fmla="*/ 4878871 w 4878871"/>
              <a:gd name="connsiteY4" fmla="*/ 2358507 h 5874733"/>
              <a:gd name="connsiteX5" fmla="*/ 807803 w 4878871"/>
              <a:gd name="connsiteY5" fmla="*/ 5817325 h 5874733"/>
              <a:gd name="connsiteX6" fmla="*/ 175067 w 4878871"/>
              <a:gd name="connsiteY6" fmla="*/ 4219256 h 5874733"/>
              <a:gd name="connsiteX7" fmla="*/ 153021 w 4878871"/>
              <a:gd name="connsiteY7" fmla="*/ 4019001 h 5874733"/>
              <a:gd name="connsiteX8" fmla="*/ 2127720 w 4878871"/>
              <a:gd name="connsiteY8" fmla="*/ 2342605 h 5874733"/>
              <a:gd name="connsiteX0" fmla="*/ 2127720 w 4878871"/>
              <a:gd name="connsiteY0" fmla="*/ 2342605 h 5867447"/>
              <a:gd name="connsiteX1" fmla="*/ 160973 w 4878871"/>
              <a:gd name="connsiteY1" fmla="*/ 749825 h 5867447"/>
              <a:gd name="connsiteX2" fmla="*/ 169678 w 4878871"/>
              <a:gd name="connsiteY2" fmla="*/ 6490 h 5867447"/>
              <a:gd name="connsiteX3" fmla="*/ 1935561 w 4878871"/>
              <a:gd name="connsiteY3" fmla="*/ 0 h 5867447"/>
              <a:gd name="connsiteX4" fmla="*/ 4878871 w 4878871"/>
              <a:gd name="connsiteY4" fmla="*/ 2358507 h 5867447"/>
              <a:gd name="connsiteX5" fmla="*/ 807803 w 4878871"/>
              <a:gd name="connsiteY5" fmla="*/ 5817325 h 5867447"/>
              <a:gd name="connsiteX6" fmla="*/ 175067 w 4878871"/>
              <a:gd name="connsiteY6" fmla="*/ 4219256 h 5867447"/>
              <a:gd name="connsiteX7" fmla="*/ 153021 w 4878871"/>
              <a:gd name="connsiteY7" fmla="*/ 4019001 h 5867447"/>
              <a:gd name="connsiteX8" fmla="*/ 2127720 w 4878871"/>
              <a:gd name="connsiteY8" fmla="*/ 2342605 h 5867447"/>
              <a:gd name="connsiteX0" fmla="*/ 2103193 w 4854344"/>
              <a:gd name="connsiteY0" fmla="*/ 2342605 h 5867447"/>
              <a:gd name="connsiteX1" fmla="*/ 136446 w 4854344"/>
              <a:gd name="connsiteY1" fmla="*/ 749825 h 5867447"/>
              <a:gd name="connsiteX2" fmla="*/ 145151 w 4854344"/>
              <a:gd name="connsiteY2" fmla="*/ 6490 h 5867447"/>
              <a:gd name="connsiteX3" fmla="*/ 1911034 w 4854344"/>
              <a:gd name="connsiteY3" fmla="*/ 0 h 5867447"/>
              <a:gd name="connsiteX4" fmla="*/ 4854344 w 4854344"/>
              <a:gd name="connsiteY4" fmla="*/ 2358507 h 5867447"/>
              <a:gd name="connsiteX5" fmla="*/ 783276 w 4854344"/>
              <a:gd name="connsiteY5" fmla="*/ 5817325 h 5867447"/>
              <a:gd name="connsiteX6" fmla="*/ 150540 w 4854344"/>
              <a:gd name="connsiteY6" fmla="*/ 4219256 h 5867447"/>
              <a:gd name="connsiteX7" fmla="*/ 128494 w 4854344"/>
              <a:gd name="connsiteY7" fmla="*/ 4019001 h 5867447"/>
              <a:gd name="connsiteX8" fmla="*/ 2103193 w 4854344"/>
              <a:gd name="connsiteY8" fmla="*/ 2342605 h 5867447"/>
              <a:gd name="connsiteX0" fmla="*/ 1974994 w 4726145"/>
              <a:gd name="connsiteY0" fmla="*/ 2342605 h 5867447"/>
              <a:gd name="connsiteX1" fmla="*/ 8247 w 4726145"/>
              <a:gd name="connsiteY1" fmla="*/ 749825 h 5867447"/>
              <a:gd name="connsiteX2" fmla="*/ 16952 w 4726145"/>
              <a:gd name="connsiteY2" fmla="*/ 6490 h 5867447"/>
              <a:gd name="connsiteX3" fmla="*/ 1782835 w 4726145"/>
              <a:gd name="connsiteY3" fmla="*/ 0 h 5867447"/>
              <a:gd name="connsiteX4" fmla="*/ 4726145 w 4726145"/>
              <a:gd name="connsiteY4" fmla="*/ 2358507 h 5867447"/>
              <a:gd name="connsiteX5" fmla="*/ 655077 w 4726145"/>
              <a:gd name="connsiteY5" fmla="*/ 5817325 h 5867447"/>
              <a:gd name="connsiteX6" fmla="*/ 22341 w 4726145"/>
              <a:gd name="connsiteY6" fmla="*/ 4219256 h 5867447"/>
              <a:gd name="connsiteX7" fmla="*/ 295 w 4726145"/>
              <a:gd name="connsiteY7" fmla="*/ 4019001 h 5867447"/>
              <a:gd name="connsiteX8" fmla="*/ 1974994 w 4726145"/>
              <a:gd name="connsiteY8" fmla="*/ 2342605 h 5867447"/>
              <a:gd name="connsiteX0" fmla="*/ 1974994 w 4726145"/>
              <a:gd name="connsiteY0" fmla="*/ 2342605 h 4383014"/>
              <a:gd name="connsiteX1" fmla="*/ 8247 w 4726145"/>
              <a:gd name="connsiteY1" fmla="*/ 749825 h 4383014"/>
              <a:gd name="connsiteX2" fmla="*/ 16952 w 4726145"/>
              <a:gd name="connsiteY2" fmla="*/ 6490 h 4383014"/>
              <a:gd name="connsiteX3" fmla="*/ 1782835 w 4726145"/>
              <a:gd name="connsiteY3" fmla="*/ 0 h 4383014"/>
              <a:gd name="connsiteX4" fmla="*/ 4726145 w 4726145"/>
              <a:gd name="connsiteY4" fmla="*/ 2358507 h 4383014"/>
              <a:gd name="connsiteX5" fmla="*/ 2545523 w 4726145"/>
              <a:gd name="connsiteY5" fmla="*/ 4206750 h 4383014"/>
              <a:gd name="connsiteX6" fmla="*/ 22341 w 4726145"/>
              <a:gd name="connsiteY6" fmla="*/ 4219256 h 4383014"/>
              <a:gd name="connsiteX7" fmla="*/ 295 w 4726145"/>
              <a:gd name="connsiteY7" fmla="*/ 4019001 h 4383014"/>
              <a:gd name="connsiteX8" fmla="*/ 1974994 w 4726145"/>
              <a:gd name="connsiteY8" fmla="*/ 2342605 h 4383014"/>
              <a:gd name="connsiteX0" fmla="*/ 1974994 w 4726145"/>
              <a:gd name="connsiteY0" fmla="*/ 2342605 h 4220764"/>
              <a:gd name="connsiteX1" fmla="*/ 8247 w 4726145"/>
              <a:gd name="connsiteY1" fmla="*/ 749825 h 4220764"/>
              <a:gd name="connsiteX2" fmla="*/ 16952 w 4726145"/>
              <a:gd name="connsiteY2" fmla="*/ 6490 h 4220764"/>
              <a:gd name="connsiteX3" fmla="*/ 1782835 w 4726145"/>
              <a:gd name="connsiteY3" fmla="*/ 0 h 4220764"/>
              <a:gd name="connsiteX4" fmla="*/ 4726145 w 4726145"/>
              <a:gd name="connsiteY4" fmla="*/ 2358507 h 4220764"/>
              <a:gd name="connsiteX5" fmla="*/ 2545523 w 4726145"/>
              <a:gd name="connsiteY5" fmla="*/ 4206750 h 4220764"/>
              <a:gd name="connsiteX6" fmla="*/ 22341 w 4726145"/>
              <a:gd name="connsiteY6" fmla="*/ 4219256 h 4220764"/>
              <a:gd name="connsiteX7" fmla="*/ 295 w 4726145"/>
              <a:gd name="connsiteY7" fmla="*/ 4019001 h 4220764"/>
              <a:gd name="connsiteX8" fmla="*/ 1974994 w 4726145"/>
              <a:gd name="connsiteY8" fmla="*/ 2342605 h 42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6145" h="4220764">
                <a:moveTo>
                  <a:pt x="1974994" y="2342605"/>
                </a:moveTo>
                <a:lnTo>
                  <a:pt x="8247" y="749825"/>
                </a:lnTo>
                <a:cubicBezTo>
                  <a:pt x="14134" y="749825"/>
                  <a:pt x="6587" y="19925"/>
                  <a:pt x="16952" y="6490"/>
                </a:cubicBezTo>
                <a:lnTo>
                  <a:pt x="1782835" y="0"/>
                </a:lnTo>
                <a:lnTo>
                  <a:pt x="4726145" y="2358507"/>
                </a:lnTo>
                <a:lnTo>
                  <a:pt x="2545523" y="4206750"/>
                </a:lnTo>
                <a:cubicBezTo>
                  <a:pt x="2532985" y="4218826"/>
                  <a:pt x="28479" y="4223434"/>
                  <a:pt x="22341" y="4219256"/>
                </a:cubicBezTo>
                <a:cubicBezTo>
                  <a:pt x="16204" y="4224034"/>
                  <a:pt x="-2567" y="4017885"/>
                  <a:pt x="295" y="4019001"/>
                </a:cubicBezTo>
                <a:lnTo>
                  <a:pt x="1974994" y="2342605"/>
                </a:lnTo>
                <a:close/>
              </a:path>
            </a:pathLst>
          </a:custGeom>
          <a:gradFill>
            <a:gsLst>
              <a:gs pos="1667">
                <a:schemeClr val="bg1">
                  <a:lumMod val="95000"/>
                  <a:alpha val="0"/>
                </a:schemeClr>
              </a:gs>
              <a:gs pos="20000">
                <a:schemeClr val="bg1">
                  <a:lumMod val="95000"/>
                </a:schemeClr>
              </a:gs>
              <a:gs pos="100000">
                <a:schemeClr val="bg1">
                  <a:lumMod val="9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Rectangle 12"/>
          <p:cNvSpPr/>
          <p:nvPr userDrawn="1"/>
        </p:nvSpPr>
        <p:spPr bwMode="gray">
          <a:xfrm>
            <a:off x="-790" y="3398337"/>
            <a:ext cx="9144000" cy="591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cxnSp>
        <p:nvCxnSpPr>
          <p:cNvPr id="14" name="Straight Connector 13"/>
          <p:cNvCxnSpPr/>
          <p:nvPr userDrawn="1"/>
        </p:nvCxnSpPr>
        <p:spPr>
          <a:xfrm>
            <a:off x="-790" y="3416045"/>
            <a:ext cx="9144000" cy="0"/>
          </a:xfrm>
          <a:prstGeom prst="line">
            <a:avLst/>
          </a:prstGeom>
          <a:ln w="444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2" descr="\\psf\Home\Dropbox (Dolphin Team)\Dolphin (1)\DMM Source\DMM Client Style Guides\Nutanix\Nutanix Logos\nutanix-logo-raster-colo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71428" y="1832922"/>
            <a:ext cx="5681092" cy="71723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userDrawn="1"/>
        </p:nvSpPr>
        <p:spPr>
          <a:xfrm>
            <a:off x="2830008" y="3917939"/>
            <a:ext cx="3483984" cy="553998"/>
          </a:xfrm>
          <a:prstGeom prst="rect">
            <a:avLst/>
          </a:prstGeom>
          <a:noFill/>
        </p:spPr>
        <p:txBody>
          <a:bodyPr wrap="square" rtlCol="0">
            <a:spAutoFit/>
          </a:bodyPr>
          <a:lstStyle/>
          <a:p>
            <a:pPr algn="ctr"/>
            <a:r>
              <a:rPr lang="en-US" sz="3000" dirty="0" smtClean="0">
                <a:solidFill>
                  <a:prstClr val="black">
                    <a:lumMod val="65000"/>
                    <a:lumOff val="35000"/>
                  </a:prstClr>
                </a:solidFill>
                <a:latin typeface="Calibri"/>
                <a:cs typeface="Arial" pitchFamily="34" charset="0"/>
              </a:rPr>
              <a:t>Thank You</a:t>
            </a:r>
            <a:endParaRPr lang="en-US" sz="3000" dirty="0">
              <a:solidFill>
                <a:prstClr val="black">
                  <a:lumMod val="65000"/>
                  <a:lumOff val="35000"/>
                </a:prstClr>
              </a:solidFill>
              <a:latin typeface="Calibri"/>
              <a:cs typeface="Arial" pitchFamily="34" charset="0"/>
            </a:endParaRPr>
          </a:p>
        </p:txBody>
      </p:sp>
      <p:pic>
        <p:nvPicPr>
          <p:cNvPr id="7" name="Picture 6" descr="logo-with-twitter.png"/>
          <p:cNvPicPr>
            <a:picLocks noChangeAspect="1"/>
          </p:cNvPicPr>
          <p:nvPr userDrawn="1"/>
        </p:nvPicPr>
        <p:blipFill rotWithShape="1">
          <a:blip r:embed="rId3">
            <a:extLst>
              <a:ext uri="{28A0092B-C50C-407E-A947-70E740481C1C}">
                <a14:useLocalDpi xmlns:a14="http://schemas.microsoft.com/office/drawing/2010/main"/>
              </a:ext>
            </a:extLst>
          </a:blip>
          <a:srcRect t="60992"/>
          <a:stretch/>
        </p:blipFill>
        <p:spPr>
          <a:xfrm>
            <a:off x="1137550" y="2638964"/>
            <a:ext cx="6700157" cy="610355"/>
          </a:xfrm>
          <a:prstGeom prst="rect">
            <a:avLst/>
          </a:prstGeom>
        </p:spPr>
      </p:pic>
    </p:spTree>
    <p:extLst>
      <p:ext uri="{BB962C8B-B14F-4D97-AF65-F5344CB8AC3E}">
        <p14:creationId xmlns:p14="http://schemas.microsoft.com/office/powerpoint/2010/main" val="28879105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EBCFC27-79D7-3B4C-B869-FE6359D428E3}" type="datetimeFigureOut">
              <a:rPr lang="en-US" smtClean="0">
                <a:solidFill>
                  <a:prstClr val="black"/>
                </a:solidFill>
              </a:rPr>
              <a:pPr/>
              <a:t>2/24/2016</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A13677D-954C-BA42-9121-5D4E7FD6A50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947005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8" name="Rectangle 7"/>
          <p:cNvSpPr/>
          <p:nvPr userDrawn="1"/>
        </p:nvSpPr>
        <p:spPr bwMode="gray">
          <a:xfrm>
            <a:off x="-790" y="3036072"/>
            <a:ext cx="9144000" cy="189600"/>
          </a:xfrm>
          <a:prstGeom prst="rect">
            <a:avLst/>
          </a:prstGeom>
          <a:gradFill>
            <a:gsLst>
              <a:gs pos="0">
                <a:schemeClr val="bg1">
                  <a:lumMod val="91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2" name="Rounded Rectangle 11"/>
          <p:cNvSpPr/>
          <p:nvPr userDrawn="1"/>
        </p:nvSpPr>
        <p:spPr bwMode="gray">
          <a:xfrm flipV="1">
            <a:off x="0" y="137288"/>
            <a:ext cx="9143999" cy="2874720"/>
          </a:xfrm>
          <a:prstGeom prst="roundRect">
            <a:avLst>
              <a:gd name="adj" fmla="val 0"/>
            </a:avLst>
          </a:prstGeom>
          <a:gradFill>
            <a:gsLst>
              <a:gs pos="0">
                <a:srgbClr val="F0F2F4"/>
              </a:gs>
              <a:gs pos="61000">
                <a:schemeClr val="accent1">
                  <a:tint val="23500"/>
                  <a:satMod val="160000"/>
                  <a:lumMod val="0"/>
                  <a:lumOff val="10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0" name="Freeform 9"/>
          <p:cNvSpPr/>
          <p:nvPr userDrawn="1"/>
        </p:nvSpPr>
        <p:spPr bwMode="gray">
          <a:xfrm>
            <a:off x="-29181" y="-9033"/>
            <a:ext cx="7720690" cy="6895099"/>
          </a:xfrm>
          <a:custGeom>
            <a:avLst/>
            <a:gdLst>
              <a:gd name="connsiteX0" fmla="*/ 15903 w 4071068"/>
              <a:gd name="connsiteY0" fmla="*/ 63610 h 4619708"/>
              <a:gd name="connsiteX1" fmla="*/ 15903 w 4071068"/>
              <a:gd name="connsiteY1" fmla="*/ 0 h 4619708"/>
              <a:gd name="connsiteX2" fmla="*/ 2663687 w 4071068"/>
              <a:gd name="connsiteY2" fmla="*/ 15902 h 4619708"/>
              <a:gd name="connsiteX3" fmla="*/ 4071068 w 4071068"/>
              <a:gd name="connsiteY3" fmla="*/ 1160890 h 4619708"/>
              <a:gd name="connsiteX4" fmla="*/ 0 w 4071068"/>
              <a:gd name="connsiteY4" fmla="*/ 4619708 h 4619708"/>
              <a:gd name="connsiteX5" fmla="*/ 7952 w 4071068"/>
              <a:gd name="connsiteY5" fmla="*/ 2266121 h 4619708"/>
              <a:gd name="connsiteX6" fmla="*/ 1319917 w 4071068"/>
              <a:gd name="connsiteY6" fmla="*/ 1144988 h 4619708"/>
              <a:gd name="connsiteX7" fmla="*/ 15903 w 4071068"/>
              <a:gd name="connsiteY7" fmla="*/ 63610 h 4619708"/>
              <a:gd name="connsiteX0" fmla="*/ 715471 w 4770636"/>
              <a:gd name="connsiteY0" fmla="*/ 63610 h 4619708"/>
              <a:gd name="connsiteX1" fmla="*/ 715471 w 4770636"/>
              <a:gd name="connsiteY1" fmla="*/ 0 h 4619708"/>
              <a:gd name="connsiteX2" fmla="*/ 3363255 w 4770636"/>
              <a:gd name="connsiteY2" fmla="*/ 15902 h 4619708"/>
              <a:gd name="connsiteX3" fmla="*/ 4770636 w 4770636"/>
              <a:gd name="connsiteY3" fmla="*/ 1160890 h 4619708"/>
              <a:gd name="connsiteX4" fmla="*/ 699568 w 4770636"/>
              <a:gd name="connsiteY4" fmla="*/ 4619708 h 4619708"/>
              <a:gd name="connsiteX5" fmla="*/ 7 w 4770636"/>
              <a:gd name="connsiteY5" fmla="*/ 2861685 h 4619708"/>
              <a:gd name="connsiteX6" fmla="*/ 2019485 w 4770636"/>
              <a:gd name="connsiteY6" fmla="*/ 1144988 h 4619708"/>
              <a:gd name="connsiteX7" fmla="*/ 715471 w 4770636"/>
              <a:gd name="connsiteY7" fmla="*/ 63610 h 4619708"/>
              <a:gd name="connsiteX0" fmla="*/ 2019485 w 4770636"/>
              <a:gd name="connsiteY0" fmla="*/ 1144988 h 4619708"/>
              <a:gd name="connsiteX1" fmla="*/ 715471 w 4770636"/>
              <a:gd name="connsiteY1" fmla="*/ 0 h 4619708"/>
              <a:gd name="connsiteX2" fmla="*/ 3363255 w 4770636"/>
              <a:gd name="connsiteY2" fmla="*/ 15902 h 4619708"/>
              <a:gd name="connsiteX3" fmla="*/ 4770636 w 4770636"/>
              <a:gd name="connsiteY3" fmla="*/ 1160890 h 4619708"/>
              <a:gd name="connsiteX4" fmla="*/ 699568 w 4770636"/>
              <a:gd name="connsiteY4" fmla="*/ 4619708 h 4619708"/>
              <a:gd name="connsiteX5" fmla="*/ 7 w 4770636"/>
              <a:gd name="connsiteY5" fmla="*/ 2861685 h 4619708"/>
              <a:gd name="connsiteX6" fmla="*/ 2019485 w 4770636"/>
              <a:gd name="connsiteY6" fmla="*/ 1144988 h 4619708"/>
              <a:gd name="connsiteX0" fmla="*/ 2060784 w 4811935"/>
              <a:gd name="connsiteY0" fmla="*/ 1673383 h 5148103"/>
              <a:gd name="connsiteX1" fmla="*/ 0 w 4811935"/>
              <a:gd name="connsiteY1" fmla="*/ 0 h 5148103"/>
              <a:gd name="connsiteX2" fmla="*/ 3404554 w 4811935"/>
              <a:gd name="connsiteY2" fmla="*/ 544297 h 5148103"/>
              <a:gd name="connsiteX3" fmla="*/ 4811935 w 4811935"/>
              <a:gd name="connsiteY3" fmla="*/ 1689285 h 5148103"/>
              <a:gd name="connsiteX4" fmla="*/ 740867 w 4811935"/>
              <a:gd name="connsiteY4" fmla="*/ 5148103 h 5148103"/>
              <a:gd name="connsiteX5" fmla="*/ 41306 w 4811935"/>
              <a:gd name="connsiteY5" fmla="*/ 3390080 h 5148103"/>
              <a:gd name="connsiteX6" fmla="*/ 2060784 w 4811935"/>
              <a:gd name="connsiteY6" fmla="*/ 1673383 h 5148103"/>
              <a:gd name="connsiteX0" fmla="*/ 2060784 w 4811935"/>
              <a:gd name="connsiteY0" fmla="*/ 2485898 h 5960618"/>
              <a:gd name="connsiteX1" fmla="*/ 0 w 4811935"/>
              <a:gd name="connsiteY1" fmla="*/ 812515 h 5960618"/>
              <a:gd name="connsiteX2" fmla="*/ 1729809 w 4811935"/>
              <a:gd name="connsiteY2" fmla="*/ 0 h 5960618"/>
              <a:gd name="connsiteX3" fmla="*/ 4811935 w 4811935"/>
              <a:gd name="connsiteY3" fmla="*/ 2501800 h 5960618"/>
              <a:gd name="connsiteX4" fmla="*/ 740867 w 4811935"/>
              <a:gd name="connsiteY4" fmla="*/ 5960618 h 5960618"/>
              <a:gd name="connsiteX5" fmla="*/ 41306 w 4811935"/>
              <a:gd name="connsiteY5" fmla="*/ 4202595 h 5960618"/>
              <a:gd name="connsiteX6" fmla="*/ 2060784 w 4811935"/>
              <a:gd name="connsiteY6" fmla="*/ 2485898 h 5960618"/>
              <a:gd name="connsiteX0" fmla="*/ 2116461 w 4867612"/>
              <a:gd name="connsiteY0" fmla="*/ 2485898 h 5960618"/>
              <a:gd name="connsiteX1" fmla="*/ 55677 w 4867612"/>
              <a:gd name="connsiteY1" fmla="*/ 812515 h 5960618"/>
              <a:gd name="connsiteX2" fmla="*/ 100205 w 4867612"/>
              <a:gd name="connsiteY2" fmla="*/ 46790 h 5960618"/>
              <a:gd name="connsiteX3" fmla="*/ 1785486 w 4867612"/>
              <a:gd name="connsiteY3" fmla="*/ 0 h 5960618"/>
              <a:gd name="connsiteX4" fmla="*/ 4867612 w 4867612"/>
              <a:gd name="connsiteY4" fmla="*/ 2501800 h 5960618"/>
              <a:gd name="connsiteX5" fmla="*/ 796544 w 4867612"/>
              <a:gd name="connsiteY5" fmla="*/ 5960618 h 5960618"/>
              <a:gd name="connsiteX6" fmla="*/ 96983 w 4867612"/>
              <a:gd name="connsiteY6" fmla="*/ 4202595 h 5960618"/>
              <a:gd name="connsiteX7" fmla="*/ 2116461 w 4867612"/>
              <a:gd name="connsiteY7" fmla="*/ 2485898 h 5960618"/>
              <a:gd name="connsiteX0" fmla="*/ 2060784 w 4811935"/>
              <a:gd name="connsiteY0" fmla="*/ 2485898 h 5960618"/>
              <a:gd name="connsiteX1" fmla="*/ 0 w 4811935"/>
              <a:gd name="connsiteY1" fmla="*/ 812515 h 5960618"/>
              <a:gd name="connsiteX2" fmla="*/ 44528 w 4811935"/>
              <a:gd name="connsiteY2" fmla="*/ 46790 h 5960618"/>
              <a:gd name="connsiteX3" fmla="*/ 1729809 w 4811935"/>
              <a:gd name="connsiteY3" fmla="*/ 0 h 5960618"/>
              <a:gd name="connsiteX4" fmla="*/ 4811935 w 4811935"/>
              <a:gd name="connsiteY4" fmla="*/ 2501800 h 5960618"/>
              <a:gd name="connsiteX5" fmla="*/ 740867 w 4811935"/>
              <a:gd name="connsiteY5" fmla="*/ 5960618 h 5960618"/>
              <a:gd name="connsiteX6" fmla="*/ 41306 w 4811935"/>
              <a:gd name="connsiteY6" fmla="*/ 4202595 h 5960618"/>
              <a:gd name="connsiteX7" fmla="*/ 2060784 w 4811935"/>
              <a:gd name="connsiteY7" fmla="*/ 2485898 h 5960618"/>
              <a:gd name="connsiteX0" fmla="*/ 2060784 w 4811935"/>
              <a:gd name="connsiteY0" fmla="*/ 2485898 h 5960618"/>
              <a:gd name="connsiteX1" fmla="*/ 0 w 4811935"/>
              <a:gd name="connsiteY1" fmla="*/ 812515 h 5960618"/>
              <a:gd name="connsiteX2" fmla="*/ 44528 w 4811935"/>
              <a:gd name="connsiteY2" fmla="*/ 46790 h 5960618"/>
              <a:gd name="connsiteX3" fmla="*/ 1729809 w 4811935"/>
              <a:gd name="connsiteY3" fmla="*/ 0 h 5960618"/>
              <a:gd name="connsiteX4" fmla="*/ 4811935 w 4811935"/>
              <a:gd name="connsiteY4" fmla="*/ 2501800 h 5960618"/>
              <a:gd name="connsiteX5" fmla="*/ 740867 w 4811935"/>
              <a:gd name="connsiteY5" fmla="*/ 5960618 h 5960618"/>
              <a:gd name="connsiteX6" fmla="*/ 41306 w 4811935"/>
              <a:gd name="connsiteY6" fmla="*/ 4202595 h 5960618"/>
              <a:gd name="connsiteX7" fmla="*/ 2060784 w 4811935"/>
              <a:gd name="connsiteY7" fmla="*/ 2485898 h 5960618"/>
              <a:gd name="connsiteX0" fmla="*/ 2019486 w 4770637"/>
              <a:gd name="connsiteY0" fmla="*/ 2485898 h 5960618"/>
              <a:gd name="connsiteX1" fmla="*/ 52739 w 4770637"/>
              <a:gd name="connsiteY1" fmla="*/ 893118 h 5960618"/>
              <a:gd name="connsiteX2" fmla="*/ 3230 w 4770637"/>
              <a:gd name="connsiteY2" fmla="*/ 46790 h 5960618"/>
              <a:gd name="connsiteX3" fmla="*/ 1688511 w 4770637"/>
              <a:gd name="connsiteY3" fmla="*/ 0 h 5960618"/>
              <a:gd name="connsiteX4" fmla="*/ 4770637 w 4770637"/>
              <a:gd name="connsiteY4" fmla="*/ 2501800 h 5960618"/>
              <a:gd name="connsiteX5" fmla="*/ 699569 w 4770637"/>
              <a:gd name="connsiteY5" fmla="*/ 5960618 h 5960618"/>
              <a:gd name="connsiteX6" fmla="*/ 8 w 4770637"/>
              <a:gd name="connsiteY6" fmla="*/ 4202595 h 5960618"/>
              <a:gd name="connsiteX7" fmla="*/ 2019486 w 4770637"/>
              <a:gd name="connsiteY7" fmla="*/ 2485898 h 5960618"/>
              <a:gd name="connsiteX0" fmla="*/ 2019486 w 4770637"/>
              <a:gd name="connsiteY0" fmla="*/ 2485898 h 5960618"/>
              <a:gd name="connsiteX1" fmla="*/ 52739 w 4770637"/>
              <a:gd name="connsiteY1" fmla="*/ 893118 h 5960618"/>
              <a:gd name="connsiteX2" fmla="*/ 61444 w 4770637"/>
              <a:gd name="connsiteY2" fmla="*/ 149783 h 5960618"/>
              <a:gd name="connsiteX3" fmla="*/ 1688511 w 4770637"/>
              <a:gd name="connsiteY3" fmla="*/ 0 h 5960618"/>
              <a:gd name="connsiteX4" fmla="*/ 4770637 w 4770637"/>
              <a:gd name="connsiteY4" fmla="*/ 2501800 h 5960618"/>
              <a:gd name="connsiteX5" fmla="*/ 699569 w 4770637"/>
              <a:gd name="connsiteY5" fmla="*/ 5960618 h 5960618"/>
              <a:gd name="connsiteX6" fmla="*/ 8 w 4770637"/>
              <a:gd name="connsiteY6" fmla="*/ 4202595 h 5960618"/>
              <a:gd name="connsiteX7" fmla="*/ 2019486 w 4770637"/>
              <a:gd name="connsiteY7" fmla="*/ 2485898 h 5960618"/>
              <a:gd name="connsiteX0" fmla="*/ 2019486 w 4770637"/>
              <a:gd name="connsiteY0" fmla="*/ 2342605 h 5817325"/>
              <a:gd name="connsiteX1" fmla="*/ 52739 w 4770637"/>
              <a:gd name="connsiteY1" fmla="*/ 749825 h 5817325"/>
              <a:gd name="connsiteX2" fmla="*/ 61444 w 4770637"/>
              <a:gd name="connsiteY2" fmla="*/ 6490 h 5817325"/>
              <a:gd name="connsiteX3" fmla="*/ 1827327 w 4770637"/>
              <a:gd name="connsiteY3" fmla="*/ 0 h 5817325"/>
              <a:gd name="connsiteX4" fmla="*/ 4770637 w 4770637"/>
              <a:gd name="connsiteY4" fmla="*/ 2358507 h 5817325"/>
              <a:gd name="connsiteX5" fmla="*/ 699569 w 4770637"/>
              <a:gd name="connsiteY5" fmla="*/ 5817325 h 5817325"/>
              <a:gd name="connsiteX6" fmla="*/ 8 w 4770637"/>
              <a:gd name="connsiteY6" fmla="*/ 4059302 h 5817325"/>
              <a:gd name="connsiteX7" fmla="*/ 2019486 w 4770637"/>
              <a:gd name="connsiteY7" fmla="*/ 2342605 h 5817325"/>
              <a:gd name="connsiteX0" fmla="*/ 1974707 w 4725858"/>
              <a:gd name="connsiteY0" fmla="*/ 2342605 h 5817325"/>
              <a:gd name="connsiteX1" fmla="*/ 7960 w 4725858"/>
              <a:gd name="connsiteY1" fmla="*/ 749825 h 5817325"/>
              <a:gd name="connsiteX2" fmla="*/ 16665 w 4725858"/>
              <a:gd name="connsiteY2" fmla="*/ 6490 h 5817325"/>
              <a:gd name="connsiteX3" fmla="*/ 1782548 w 4725858"/>
              <a:gd name="connsiteY3" fmla="*/ 0 h 5817325"/>
              <a:gd name="connsiteX4" fmla="*/ 4725858 w 4725858"/>
              <a:gd name="connsiteY4" fmla="*/ 2358507 h 5817325"/>
              <a:gd name="connsiteX5" fmla="*/ 654790 w 4725858"/>
              <a:gd name="connsiteY5" fmla="*/ 5817325 h 5817325"/>
              <a:gd name="connsiteX6" fmla="*/ 8 w 4725858"/>
              <a:gd name="connsiteY6" fmla="*/ 4019001 h 5817325"/>
              <a:gd name="connsiteX7" fmla="*/ 1974707 w 4725858"/>
              <a:gd name="connsiteY7" fmla="*/ 2342605 h 5817325"/>
              <a:gd name="connsiteX0" fmla="*/ 2127720 w 4878871"/>
              <a:gd name="connsiteY0" fmla="*/ 2342605 h 5874733"/>
              <a:gd name="connsiteX1" fmla="*/ 160973 w 4878871"/>
              <a:gd name="connsiteY1" fmla="*/ 749825 h 5874733"/>
              <a:gd name="connsiteX2" fmla="*/ 169678 w 4878871"/>
              <a:gd name="connsiteY2" fmla="*/ 6490 h 5874733"/>
              <a:gd name="connsiteX3" fmla="*/ 1935561 w 4878871"/>
              <a:gd name="connsiteY3" fmla="*/ 0 h 5874733"/>
              <a:gd name="connsiteX4" fmla="*/ 4878871 w 4878871"/>
              <a:gd name="connsiteY4" fmla="*/ 2358507 h 5874733"/>
              <a:gd name="connsiteX5" fmla="*/ 807803 w 4878871"/>
              <a:gd name="connsiteY5" fmla="*/ 5817325 h 5874733"/>
              <a:gd name="connsiteX6" fmla="*/ 175067 w 4878871"/>
              <a:gd name="connsiteY6" fmla="*/ 4219256 h 5874733"/>
              <a:gd name="connsiteX7" fmla="*/ 153021 w 4878871"/>
              <a:gd name="connsiteY7" fmla="*/ 4019001 h 5874733"/>
              <a:gd name="connsiteX8" fmla="*/ 2127720 w 4878871"/>
              <a:gd name="connsiteY8" fmla="*/ 2342605 h 5874733"/>
              <a:gd name="connsiteX0" fmla="*/ 2127720 w 4878871"/>
              <a:gd name="connsiteY0" fmla="*/ 2342605 h 5867447"/>
              <a:gd name="connsiteX1" fmla="*/ 160973 w 4878871"/>
              <a:gd name="connsiteY1" fmla="*/ 749825 h 5867447"/>
              <a:gd name="connsiteX2" fmla="*/ 169678 w 4878871"/>
              <a:gd name="connsiteY2" fmla="*/ 6490 h 5867447"/>
              <a:gd name="connsiteX3" fmla="*/ 1935561 w 4878871"/>
              <a:gd name="connsiteY3" fmla="*/ 0 h 5867447"/>
              <a:gd name="connsiteX4" fmla="*/ 4878871 w 4878871"/>
              <a:gd name="connsiteY4" fmla="*/ 2358507 h 5867447"/>
              <a:gd name="connsiteX5" fmla="*/ 807803 w 4878871"/>
              <a:gd name="connsiteY5" fmla="*/ 5817325 h 5867447"/>
              <a:gd name="connsiteX6" fmla="*/ 175067 w 4878871"/>
              <a:gd name="connsiteY6" fmla="*/ 4219256 h 5867447"/>
              <a:gd name="connsiteX7" fmla="*/ 153021 w 4878871"/>
              <a:gd name="connsiteY7" fmla="*/ 4019001 h 5867447"/>
              <a:gd name="connsiteX8" fmla="*/ 2127720 w 4878871"/>
              <a:gd name="connsiteY8" fmla="*/ 2342605 h 5867447"/>
              <a:gd name="connsiteX0" fmla="*/ 2103193 w 4854344"/>
              <a:gd name="connsiteY0" fmla="*/ 2342605 h 5867447"/>
              <a:gd name="connsiteX1" fmla="*/ 136446 w 4854344"/>
              <a:gd name="connsiteY1" fmla="*/ 749825 h 5867447"/>
              <a:gd name="connsiteX2" fmla="*/ 145151 w 4854344"/>
              <a:gd name="connsiteY2" fmla="*/ 6490 h 5867447"/>
              <a:gd name="connsiteX3" fmla="*/ 1911034 w 4854344"/>
              <a:gd name="connsiteY3" fmla="*/ 0 h 5867447"/>
              <a:gd name="connsiteX4" fmla="*/ 4854344 w 4854344"/>
              <a:gd name="connsiteY4" fmla="*/ 2358507 h 5867447"/>
              <a:gd name="connsiteX5" fmla="*/ 783276 w 4854344"/>
              <a:gd name="connsiteY5" fmla="*/ 5817325 h 5867447"/>
              <a:gd name="connsiteX6" fmla="*/ 150540 w 4854344"/>
              <a:gd name="connsiteY6" fmla="*/ 4219256 h 5867447"/>
              <a:gd name="connsiteX7" fmla="*/ 128494 w 4854344"/>
              <a:gd name="connsiteY7" fmla="*/ 4019001 h 5867447"/>
              <a:gd name="connsiteX8" fmla="*/ 2103193 w 4854344"/>
              <a:gd name="connsiteY8" fmla="*/ 2342605 h 5867447"/>
              <a:gd name="connsiteX0" fmla="*/ 1974994 w 4726145"/>
              <a:gd name="connsiteY0" fmla="*/ 2342605 h 5867447"/>
              <a:gd name="connsiteX1" fmla="*/ 8247 w 4726145"/>
              <a:gd name="connsiteY1" fmla="*/ 749825 h 5867447"/>
              <a:gd name="connsiteX2" fmla="*/ 16952 w 4726145"/>
              <a:gd name="connsiteY2" fmla="*/ 6490 h 5867447"/>
              <a:gd name="connsiteX3" fmla="*/ 1782835 w 4726145"/>
              <a:gd name="connsiteY3" fmla="*/ 0 h 5867447"/>
              <a:gd name="connsiteX4" fmla="*/ 4726145 w 4726145"/>
              <a:gd name="connsiteY4" fmla="*/ 2358507 h 5867447"/>
              <a:gd name="connsiteX5" fmla="*/ 655077 w 4726145"/>
              <a:gd name="connsiteY5" fmla="*/ 5817325 h 5867447"/>
              <a:gd name="connsiteX6" fmla="*/ 22341 w 4726145"/>
              <a:gd name="connsiteY6" fmla="*/ 4219256 h 5867447"/>
              <a:gd name="connsiteX7" fmla="*/ 295 w 4726145"/>
              <a:gd name="connsiteY7" fmla="*/ 4019001 h 5867447"/>
              <a:gd name="connsiteX8" fmla="*/ 1974994 w 4726145"/>
              <a:gd name="connsiteY8" fmla="*/ 2342605 h 5867447"/>
              <a:gd name="connsiteX0" fmla="*/ 1974994 w 4726145"/>
              <a:gd name="connsiteY0" fmla="*/ 2342605 h 4383014"/>
              <a:gd name="connsiteX1" fmla="*/ 8247 w 4726145"/>
              <a:gd name="connsiteY1" fmla="*/ 749825 h 4383014"/>
              <a:gd name="connsiteX2" fmla="*/ 16952 w 4726145"/>
              <a:gd name="connsiteY2" fmla="*/ 6490 h 4383014"/>
              <a:gd name="connsiteX3" fmla="*/ 1782835 w 4726145"/>
              <a:gd name="connsiteY3" fmla="*/ 0 h 4383014"/>
              <a:gd name="connsiteX4" fmla="*/ 4726145 w 4726145"/>
              <a:gd name="connsiteY4" fmla="*/ 2358507 h 4383014"/>
              <a:gd name="connsiteX5" fmla="*/ 2545523 w 4726145"/>
              <a:gd name="connsiteY5" fmla="*/ 4206750 h 4383014"/>
              <a:gd name="connsiteX6" fmla="*/ 22341 w 4726145"/>
              <a:gd name="connsiteY6" fmla="*/ 4219256 h 4383014"/>
              <a:gd name="connsiteX7" fmla="*/ 295 w 4726145"/>
              <a:gd name="connsiteY7" fmla="*/ 4019001 h 4383014"/>
              <a:gd name="connsiteX8" fmla="*/ 1974994 w 4726145"/>
              <a:gd name="connsiteY8" fmla="*/ 2342605 h 4383014"/>
              <a:gd name="connsiteX0" fmla="*/ 1974994 w 4726145"/>
              <a:gd name="connsiteY0" fmla="*/ 2342605 h 4220764"/>
              <a:gd name="connsiteX1" fmla="*/ 8247 w 4726145"/>
              <a:gd name="connsiteY1" fmla="*/ 749825 h 4220764"/>
              <a:gd name="connsiteX2" fmla="*/ 16952 w 4726145"/>
              <a:gd name="connsiteY2" fmla="*/ 6490 h 4220764"/>
              <a:gd name="connsiteX3" fmla="*/ 1782835 w 4726145"/>
              <a:gd name="connsiteY3" fmla="*/ 0 h 4220764"/>
              <a:gd name="connsiteX4" fmla="*/ 4726145 w 4726145"/>
              <a:gd name="connsiteY4" fmla="*/ 2358507 h 4220764"/>
              <a:gd name="connsiteX5" fmla="*/ 2545523 w 4726145"/>
              <a:gd name="connsiteY5" fmla="*/ 4206750 h 4220764"/>
              <a:gd name="connsiteX6" fmla="*/ 22341 w 4726145"/>
              <a:gd name="connsiteY6" fmla="*/ 4219256 h 4220764"/>
              <a:gd name="connsiteX7" fmla="*/ 295 w 4726145"/>
              <a:gd name="connsiteY7" fmla="*/ 4019001 h 4220764"/>
              <a:gd name="connsiteX8" fmla="*/ 1974994 w 4726145"/>
              <a:gd name="connsiteY8" fmla="*/ 2342605 h 42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6145" h="4220764">
                <a:moveTo>
                  <a:pt x="1974994" y="2342605"/>
                </a:moveTo>
                <a:lnTo>
                  <a:pt x="8247" y="749825"/>
                </a:lnTo>
                <a:cubicBezTo>
                  <a:pt x="14134" y="749825"/>
                  <a:pt x="6587" y="19925"/>
                  <a:pt x="16952" y="6490"/>
                </a:cubicBezTo>
                <a:lnTo>
                  <a:pt x="1782835" y="0"/>
                </a:lnTo>
                <a:lnTo>
                  <a:pt x="4726145" y="2358507"/>
                </a:lnTo>
                <a:lnTo>
                  <a:pt x="2545523" y="4206750"/>
                </a:lnTo>
                <a:cubicBezTo>
                  <a:pt x="2532985" y="4218826"/>
                  <a:pt x="28479" y="4223434"/>
                  <a:pt x="22341" y="4219256"/>
                </a:cubicBezTo>
                <a:cubicBezTo>
                  <a:pt x="16204" y="4224034"/>
                  <a:pt x="-2567" y="4017885"/>
                  <a:pt x="295" y="4019001"/>
                </a:cubicBezTo>
                <a:lnTo>
                  <a:pt x="1974994" y="2342605"/>
                </a:lnTo>
                <a:close/>
              </a:path>
            </a:pathLst>
          </a:custGeom>
          <a:gradFill>
            <a:gsLst>
              <a:gs pos="1667">
                <a:schemeClr val="bg1">
                  <a:lumMod val="95000"/>
                  <a:alpha val="0"/>
                </a:schemeClr>
              </a:gs>
              <a:gs pos="20000">
                <a:schemeClr val="bg1">
                  <a:lumMod val="95000"/>
                </a:schemeClr>
              </a:gs>
              <a:gs pos="100000">
                <a:schemeClr val="bg1">
                  <a:lumMod val="9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Rectangle 12"/>
          <p:cNvSpPr/>
          <p:nvPr userDrawn="1"/>
        </p:nvSpPr>
        <p:spPr bwMode="gray">
          <a:xfrm>
            <a:off x="-790" y="2994300"/>
            <a:ext cx="9144000" cy="591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cxnSp>
        <p:nvCxnSpPr>
          <p:cNvPr id="14" name="Straight Connector 13"/>
          <p:cNvCxnSpPr/>
          <p:nvPr userDrawn="1"/>
        </p:nvCxnSpPr>
        <p:spPr>
          <a:xfrm>
            <a:off x="-790" y="3012008"/>
            <a:ext cx="9144000" cy="0"/>
          </a:xfrm>
          <a:prstGeom prst="line">
            <a:avLst/>
          </a:prstGeom>
          <a:ln w="444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72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0029" y="173396"/>
            <a:ext cx="7185171" cy="1143000"/>
          </a:xfrm>
          <a:prstGeom prst="rect">
            <a:avLst/>
          </a:prstGeo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338903805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83145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bwMode="gray">
          <a:xfrm>
            <a:off x="-790" y="1025591"/>
            <a:ext cx="9144000" cy="189600"/>
          </a:xfrm>
          <a:prstGeom prst="rect">
            <a:avLst/>
          </a:prstGeom>
          <a:gradFill>
            <a:gsLst>
              <a:gs pos="0">
                <a:schemeClr val="bg1">
                  <a:lumMod val="91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2" name="Rounded Rectangle 11"/>
          <p:cNvSpPr/>
          <p:nvPr userDrawn="1"/>
        </p:nvSpPr>
        <p:spPr bwMode="gray">
          <a:xfrm flipV="1">
            <a:off x="0" y="236900"/>
            <a:ext cx="9143999" cy="764627"/>
          </a:xfrm>
          <a:prstGeom prst="roundRect">
            <a:avLst>
              <a:gd name="adj" fmla="val 0"/>
            </a:avLst>
          </a:prstGeom>
          <a:gradFill>
            <a:gsLst>
              <a:gs pos="0">
                <a:schemeClr val="bg1">
                  <a:lumMod val="95000"/>
                </a:schemeClr>
              </a:gs>
              <a:gs pos="61000">
                <a:schemeClr val="accent1">
                  <a:tint val="23500"/>
                  <a:satMod val="160000"/>
                  <a:lumMod val="0"/>
                  <a:lumOff val="10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sp>
        <p:nvSpPr>
          <p:cNvPr id="13" name="Freeform 12"/>
          <p:cNvSpPr/>
          <p:nvPr userDrawn="1"/>
        </p:nvSpPr>
        <p:spPr bwMode="gray">
          <a:xfrm>
            <a:off x="-8346" y="-7951"/>
            <a:ext cx="1146871" cy="1301430"/>
          </a:xfrm>
          <a:custGeom>
            <a:avLst/>
            <a:gdLst>
              <a:gd name="connsiteX0" fmla="*/ 15903 w 4071068"/>
              <a:gd name="connsiteY0" fmla="*/ 63610 h 4619708"/>
              <a:gd name="connsiteX1" fmla="*/ 15903 w 4071068"/>
              <a:gd name="connsiteY1" fmla="*/ 0 h 4619708"/>
              <a:gd name="connsiteX2" fmla="*/ 2663687 w 4071068"/>
              <a:gd name="connsiteY2" fmla="*/ 15902 h 4619708"/>
              <a:gd name="connsiteX3" fmla="*/ 4071068 w 4071068"/>
              <a:gd name="connsiteY3" fmla="*/ 1160890 h 4619708"/>
              <a:gd name="connsiteX4" fmla="*/ 0 w 4071068"/>
              <a:gd name="connsiteY4" fmla="*/ 4619708 h 4619708"/>
              <a:gd name="connsiteX5" fmla="*/ 7952 w 4071068"/>
              <a:gd name="connsiteY5" fmla="*/ 2266121 h 4619708"/>
              <a:gd name="connsiteX6" fmla="*/ 1319917 w 4071068"/>
              <a:gd name="connsiteY6" fmla="*/ 1144988 h 4619708"/>
              <a:gd name="connsiteX7" fmla="*/ 15903 w 4071068"/>
              <a:gd name="connsiteY7" fmla="*/ 63610 h 46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068" h="4619708">
                <a:moveTo>
                  <a:pt x="15903" y="63610"/>
                </a:moveTo>
                <a:lnTo>
                  <a:pt x="15903" y="0"/>
                </a:lnTo>
                <a:lnTo>
                  <a:pt x="2663687" y="15902"/>
                </a:lnTo>
                <a:lnTo>
                  <a:pt x="4071068" y="1160890"/>
                </a:lnTo>
                <a:lnTo>
                  <a:pt x="0" y="4619708"/>
                </a:lnTo>
                <a:cubicBezTo>
                  <a:pt x="2651" y="3835179"/>
                  <a:pt x="5301" y="3050650"/>
                  <a:pt x="7952" y="2266121"/>
                </a:cubicBezTo>
                <a:lnTo>
                  <a:pt x="1319917" y="1144988"/>
                </a:lnTo>
                <a:lnTo>
                  <a:pt x="15903" y="63610"/>
                </a:lnTo>
                <a:close/>
              </a:path>
            </a:pathLst>
          </a:custGeom>
          <a:gradFill>
            <a:gsLst>
              <a:gs pos="1667">
                <a:schemeClr val="bg1">
                  <a:lumMod val="95000"/>
                  <a:alpha val="0"/>
                </a:schemeClr>
              </a:gs>
              <a:gs pos="20000">
                <a:schemeClr val="bg1">
                  <a:lumMod val="95000"/>
                </a:schemeClr>
              </a:gs>
              <a:gs pos="100000">
                <a:schemeClr val="bg1">
                  <a:lumMod val="9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6"/>
          <p:cNvSpPr>
            <a:spLocks/>
          </p:cNvSpPr>
          <p:nvPr userDrawn="1"/>
        </p:nvSpPr>
        <p:spPr bwMode="auto">
          <a:xfrm>
            <a:off x="181637" y="327720"/>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Rectangle 14"/>
          <p:cNvSpPr/>
          <p:nvPr userDrawn="1"/>
        </p:nvSpPr>
        <p:spPr bwMode="gray">
          <a:xfrm>
            <a:off x="-790" y="983819"/>
            <a:ext cx="9144000" cy="591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endParaRPr>
          </a:p>
        </p:txBody>
      </p:sp>
      <p:cxnSp>
        <p:nvCxnSpPr>
          <p:cNvPr id="16" name="Straight Connector 15"/>
          <p:cNvCxnSpPr/>
          <p:nvPr userDrawn="1"/>
        </p:nvCxnSpPr>
        <p:spPr>
          <a:xfrm>
            <a:off x="-790" y="1001527"/>
            <a:ext cx="9144000" cy="0"/>
          </a:xfrm>
          <a:prstGeom prst="line">
            <a:avLst/>
          </a:prstGeom>
          <a:ln w="444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527733" y="173970"/>
            <a:ext cx="8159067" cy="688811"/>
          </a:xfrm>
          <a:prstGeom prst="rect">
            <a:avLst/>
          </a:prstGeom>
        </p:spPr>
        <p:txBody>
          <a:bodyPr anchor="ctr" anchorCtr="0"/>
          <a:lstStyle/>
          <a:p>
            <a:pPr lvl="0" algn="l" fontAlgn="base">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527733" y="1398864"/>
            <a:ext cx="8159067" cy="4611104"/>
          </a:xfrm>
          <a:prstGeom prst="rect">
            <a:avLst/>
          </a:prstGeom>
        </p:spPr>
        <p:txBody>
          <a:bodyPr/>
          <a:lstStyle/>
          <a:p>
            <a:pPr lvl="0" fontAlgn="base">
              <a:spcAft>
                <a:spcPct val="0"/>
              </a:spcAft>
            </a:pPr>
            <a:r>
              <a:rPr lang="en-US" dirty="0" smtClean="0"/>
              <a:t>Click to edit Master text styles</a:t>
            </a:r>
          </a:p>
          <a:p>
            <a:pPr lvl="1" fontAlgn="base">
              <a:spcAft>
                <a:spcPct val="0"/>
              </a:spcAft>
            </a:pPr>
            <a:r>
              <a:rPr lang="en-US" dirty="0" smtClean="0"/>
              <a:t>Second level</a:t>
            </a:r>
          </a:p>
          <a:p>
            <a:pPr lvl="2" fontAlgn="base">
              <a:spcAft>
                <a:spcPct val="0"/>
              </a:spcAft>
            </a:pPr>
            <a:r>
              <a:rPr lang="en-US" dirty="0" smtClean="0"/>
              <a:t>Third level</a:t>
            </a:r>
          </a:p>
        </p:txBody>
      </p:sp>
      <p:sp>
        <p:nvSpPr>
          <p:cNvPr id="7" name="Slide Number Placeholder 5"/>
          <p:cNvSpPr txBox="1">
            <a:spLocks/>
          </p:cNvSpPr>
          <p:nvPr userDrawn="1"/>
        </p:nvSpPr>
        <p:spPr>
          <a:xfrm>
            <a:off x="76247" y="6479805"/>
            <a:ext cx="683701" cy="365125"/>
          </a:xfrm>
          <a:prstGeom prst="rect">
            <a:avLst/>
          </a:prstGeom>
        </p:spPr>
        <p:txBody>
          <a:bodyPr/>
          <a:lstStyle>
            <a:defPPr>
              <a:defRPr lang="en-US"/>
            </a:defPPr>
            <a:lvl1pPr algn="r" defTabSz="457200" rtl="0" fontAlgn="base">
              <a:spcBef>
                <a:spcPct val="0"/>
              </a:spcBef>
              <a:spcAft>
                <a:spcPct val="0"/>
              </a:spcAft>
              <a:defRPr sz="800" kern="1200">
                <a:solidFill>
                  <a:schemeClr val="bg1">
                    <a:lumMod val="65000"/>
                  </a:schemeClr>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lgn="l"/>
            <a:fld id="{CA13677D-954C-BA42-9121-5D4E7FD6A506}" type="slidenum">
              <a:rPr lang="en-US" smtClean="0">
                <a:solidFill>
                  <a:prstClr val="white">
                    <a:lumMod val="65000"/>
                  </a:prstClr>
                </a:solidFill>
              </a:rPr>
              <a:pPr algn="l"/>
              <a:t>‹#›</a:t>
            </a:fld>
            <a:endParaRPr lang="en-US" dirty="0">
              <a:solidFill>
                <a:prstClr val="white">
                  <a:lumMod val="65000"/>
                </a:prstClr>
              </a:solidFill>
            </a:endParaRPr>
          </a:p>
        </p:txBody>
      </p:sp>
      <p:pic>
        <p:nvPicPr>
          <p:cNvPr id="17" name="Picture 2" descr="\\psf\Home\Dropbox (Dolphin Team)\Dolphin (1)\DMM Source\DMM Client Style Guides\Nutanix\Nutanix Logos\nutanix-logo-raster-color.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689773" y="6470201"/>
            <a:ext cx="1249275" cy="1577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22894981"/>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89" r:id="rId10"/>
    <p:sldLayoutId id="2147484049" r:id="rId11"/>
    <p:sldLayoutId id="2147484052" r:id="rId12"/>
    <p:sldLayoutId id="2147484054" r:id="rId13"/>
    <p:sldLayoutId id="2147484059" r:id="rId14"/>
    <p:sldLayoutId id="2147484060" r:id="rId15"/>
  </p:sldLayoutIdLst>
  <p:timing>
    <p:tnLst>
      <p:par>
        <p:cTn id="1" dur="indefinite" restart="never" nodeType="tmRoot"/>
      </p:par>
    </p:tnLst>
  </p:timing>
  <p:hf hdr="0" ftr="0" dt="0"/>
  <p:txStyles>
    <p:titleStyle>
      <a:lvl1pPr algn="ctr" defTabSz="457200" rtl="0" eaLnBrk="1" latinLnBrk="0" hangingPunct="1">
        <a:lnSpc>
          <a:spcPct val="80000"/>
        </a:lnSpc>
        <a:spcBef>
          <a:spcPct val="0"/>
        </a:spcBef>
        <a:buNone/>
        <a:defRPr lang="en-US" sz="2800" b="1" kern="1200" dirty="0" smtClean="0">
          <a:solidFill>
            <a:schemeClr val="accent1"/>
          </a:solidFill>
          <a:latin typeface="+mj-lt"/>
          <a:ea typeface="+mj-ea"/>
          <a:cs typeface="Arial" pitchFamily="34" charset="0"/>
        </a:defRPr>
      </a:lvl1pPr>
    </p:titleStyle>
    <p:bodyStyle>
      <a:lvl1pPr marL="0" indent="0" algn="l" defTabSz="457200" rtl="0" eaLnBrk="1" latinLnBrk="0" hangingPunct="1">
        <a:spcBef>
          <a:spcPct val="20000"/>
        </a:spcBef>
        <a:buFontTx/>
        <a:buNone/>
        <a:defRPr lang="en-US" sz="2000" b="0" kern="1200" dirty="0" smtClean="0">
          <a:solidFill>
            <a:schemeClr val="tx1">
              <a:lumMod val="65000"/>
              <a:lumOff val="35000"/>
            </a:schemeClr>
          </a:solidFill>
          <a:latin typeface="+mj-lt"/>
          <a:ea typeface="+mn-ea"/>
          <a:cs typeface="Arial" pitchFamily="34" charset="0"/>
        </a:defRPr>
      </a:lvl1pPr>
      <a:lvl2pPr marL="400050" indent="-169863" algn="l" defTabSz="457200" rtl="0" eaLnBrk="1" latinLnBrk="0" hangingPunct="1">
        <a:spcBef>
          <a:spcPct val="20000"/>
        </a:spcBef>
        <a:buSzPct val="110000"/>
        <a:buFont typeface="Arial" pitchFamily="34" charset="0"/>
        <a:buChar char="•"/>
        <a:defRPr lang="en-US" sz="1600" kern="1200" dirty="0" smtClean="0">
          <a:solidFill>
            <a:schemeClr val="tx1">
              <a:lumMod val="65000"/>
              <a:lumOff val="35000"/>
            </a:schemeClr>
          </a:solidFill>
          <a:latin typeface="+mj-lt"/>
          <a:ea typeface="+mn-ea"/>
          <a:cs typeface="Arial" pitchFamily="34" charset="0"/>
        </a:defRPr>
      </a:lvl2pPr>
      <a:lvl3pPr marL="568325" indent="-168275" algn="l" defTabSz="457200" rtl="0" eaLnBrk="1" latinLnBrk="0" hangingPunct="1">
        <a:spcBef>
          <a:spcPct val="20000"/>
        </a:spcBef>
        <a:buFont typeface="Arial" pitchFamily="34" charset="0"/>
        <a:buChar char="–"/>
        <a:defRPr lang="en-US" sz="1400" kern="1200" dirty="0" smtClean="0">
          <a:solidFill>
            <a:schemeClr val="tx1">
              <a:lumMod val="65000"/>
              <a:lumOff val="35000"/>
            </a:schemeClr>
          </a:solidFill>
          <a:latin typeface="+mj-lt"/>
          <a:ea typeface="+mn-ea"/>
          <a:cs typeface="Arial" pitchFamily="34" charset="0"/>
        </a:defRPr>
      </a:lvl3pPr>
      <a:lvl4pPr marL="1600200" indent="-228600" algn="l" defTabSz="457200" rtl="0" eaLnBrk="1" latinLnBrk="0" hangingPunct="1">
        <a:spcBef>
          <a:spcPct val="20000"/>
        </a:spcBef>
        <a:buFont typeface="Arial"/>
        <a:buChar char="–"/>
        <a:defRPr lang="en-US" sz="1600" kern="1200" dirty="0" smtClean="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lang="en-US" sz="1600" kern="1200" dirty="0" smtClean="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37.emf"/><Relationship Id="rId26" Type="http://schemas.openxmlformats.org/officeDocument/2006/relationships/oleObject" Target="file:///E:\Users\kepper\Dropbox\Nutanix%20SE's%20(socal)\Architecture-Design\datacenter%20evolution.vsd\Drawing\~Page-9\Sheet.77" TargetMode="External"/><Relationship Id="rId39" Type="http://schemas.openxmlformats.org/officeDocument/2006/relationships/image" Target="../media/image50.emf"/><Relationship Id="rId21" Type="http://schemas.openxmlformats.org/officeDocument/2006/relationships/image" Target="../media/image64.png"/><Relationship Id="rId34" Type="http://schemas.openxmlformats.org/officeDocument/2006/relationships/image" Target="../media/image45.emf"/><Relationship Id="rId42" Type="http://schemas.openxmlformats.org/officeDocument/2006/relationships/image" Target="../media/image53.emf"/><Relationship Id="rId47" Type="http://schemas.openxmlformats.org/officeDocument/2006/relationships/image" Target="../media/image58.emf"/><Relationship Id="rId7" Type="http://schemas.openxmlformats.org/officeDocument/2006/relationships/image" Target="../media/image31.emf"/><Relationship Id="rId2" Type="http://schemas.openxmlformats.org/officeDocument/2006/relationships/slideLayout" Target="../slideLayouts/slideLayout3.xml"/><Relationship Id="rId16" Type="http://schemas.openxmlformats.org/officeDocument/2006/relationships/image" Target="../media/image35.emf"/><Relationship Id="rId29" Type="http://schemas.openxmlformats.org/officeDocument/2006/relationships/image" Target="../media/image41.emf"/><Relationship Id="rId1" Type="http://schemas.openxmlformats.org/officeDocument/2006/relationships/vmlDrawing" Target="../drawings/vmlDrawing1.vml"/><Relationship Id="rId6" Type="http://schemas.openxmlformats.org/officeDocument/2006/relationships/oleObject" Target="file:///E:\Users\kepper\Dropbox\Nutanix%20SE's%20(socal)\Architecture-Design\datacenter%20evolution.vsd\Drawing\~Page-7\Sheet.2" TargetMode="External"/><Relationship Id="rId11" Type="http://schemas.openxmlformats.org/officeDocument/2006/relationships/image" Target="../media/image33.emf"/><Relationship Id="rId24" Type="http://schemas.openxmlformats.org/officeDocument/2006/relationships/image" Target="../media/image38.emf"/><Relationship Id="rId32" Type="http://schemas.openxmlformats.org/officeDocument/2006/relationships/image" Target="../media/image43.emf"/><Relationship Id="rId37" Type="http://schemas.openxmlformats.org/officeDocument/2006/relationships/image" Target="../media/image48.emf"/><Relationship Id="rId40" Type="http://schemas.openxmlformats.org/officeDocument/2006/relationships/image" Target="../media/image51.emf"/><Relationship Id="rId45" Type="http://schemas.openxmlformats.org/officeDocument/2006/relationships/image" Target="../media/image56.emf"/><Relationship Id="rId5" Type="http://schemas.openxmlformats.org/officeDocument/2006/relationships/image" Target="../media/image30.emf"/><Relationship Id="rId15" Type="http://schemas.openxmlformats.org/officeDocument/2006/relationships/image" Target="../media/image34.emf"/><Relationship Id="rId23" Type="http://schemas.openxmlformats.org/officeDocument/2006/relationships/oleObject" Target="file:///E:\Users\kepper\Dropbox\Nutanix%20SE's%20(socal)\Architecture-Design\datacenter%20evolution.vsd\Drawing\~Page-9\Sheet.62" TargetMode="External"/><Relationship Id="rId28" Type="http://schemas.openxmlformats.org/officeDocument/2006/relationships/image" Target="../media/image40.emf"/><Relationship Id="rId36" Type="http://schemas.openxmlformats.org/officeDocument/2006/relationships/image" Target="../media/image47.emf"/><Relationship Id="rId10" Type="http://schemas.openxmlformats.org/officeDocument/2006/relationships/oleObject" Target="file:///E:\Users\kepper\Dropbox\Nutanix%20SE's%20(socal)\Architecture-Design\datacenter%20evolution.vsd\Drawing\~Page-7\Sheet.4" TargetMode="External"/><Relationship Id="rId19" Type="http://schemas.openxmlformats.org/officeDocument/2006/relationships/image" Target="../media/image62.png"/><Relationship Id="rId31" Type="http://schemas.openxmlformats.org/officeDocument/2006/relationships/oleObject" Target="file:///E:\Users\kepper\Dropbox\Nutanix%20SE's%20(socal)\Architecture-Design\datacenter%20evolution.vsd\Drawing\~Page-9\Sheet.81" TargetMode="External"/><Relationship Id="rId44" Type="http://schemas.openxmlformats.org/officeDocument/2006/relationships/image" Target="../media/image55.emf"/><Relationship Id="rId4" Type="http://schemas.openxmlformats.org/officeDocument/2006/relationships/oleObject" Target="file:///E:\Users\kepper\Dropbox\Nutanix%20SE's%20(socal)\Architecture-Design\datacenter%20evolution.vsd\Drawing\~Page-7\Sheet.3" TargetMode="External"/><Relationship Id="rId9" Type="http://schemas.openxmlformats.org/officeDocument/2006/relationships/image" Target="../media/image32.emf"/><Relationship Id="rId14" Type="http://schemas.openxmlformats.org/officeDocument/2006/relationships/oleObject" Target="file:///E:\Users\kepper\Dropbox\Nutanix%20SE's%20(socal)\Architecture-Design\datacenter%20evolution.vsd\Drawing\~Page-9\Sheet.60" TargetMode="External"/><Relationship Id="rId22" Type="http://schemas.openxmlformats.org/officeDocument/2006/relationships/image" Target="../media/image65.png"/><Relationship Id="rId27" Type="http://schemas.openxmlformats.org/officeDocument/2006/relationships/image" Target="../media/image39.emf"/><Relationship Id="rId30" Type="http://schemas.openxmlformats.org/officeDocument/2006/relationships/image" Target="../media/image42.emf"/><Relationship Id="rId35" Type="http://schemas.openxmlformats.org/officeDocument/2006/relationships/image" Target="../media/image46.emf"/><Relationship Id="rId43" Type="http://schemas.openxmlformats.org/officeDocument/2006/relationships/image" Target="../media/image54.emf"/><Relationship Id="rId8" Type="http://schemas.openxmlformats.org/officeDocument/2006/relationships/oleObject" Target="file:///E:\Users\kepper\Dropbox\Nutanix%20SE's%20(socal)\Architecture-Design\datacenter%20evolution.vsd\Drawing\~Page-7\Sheet.5" TargetMode="External"/><Relationship Id="rId3" Type="http://schemas.openxmlformats.org/officeDocument/2006/relationships/image" Target="../media/image59.png"/><Relationship Id="rId12" Type="http://schemas.openxmlformats.org/officeDocument/2006/relationships/image" Target="../media/image60.png"/><Relationship Id="rId17" Type="http://schemas.openxmlformats.org/officeDocument/2006/relationships/image" Target="../media/image36.emf"/><Relationship Id="rId25" Type="http://schemas.openxmlformats.org/officeDocument/2006/relationships/image" Target="../media/image66.png"/><Relationship Id="rId33" Type="http://schemas.openxmlformats.org/officeDocument/2006/relationships/image" Target="../media/image44.emf"/><Relationship Id="rId38" Type="http://schemas.openxmlformats.org/officeDocument/2006/relationships/image" Target="../media/image49.emf"/><Relationship Id="rId46" Type="http://schemas.openxmlformats.org/officeDocument/2006/relationships/image" Target="../media/image57.emf"/><Relationship Id="rId20" Type="http://schemas.openxmlformats.org/officeDocument/2006/relationships/image" Target="../media/image63.png"/><Relationship Id="rId41" Type="http://schemas.openxmlformats.org/officeDocument/2006/relationships/image" Target="../media/image52.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8.emf"/><Relationship Id="rId4" Type="http://schemas.openxmlformats.org/officeDocument/2006/relationships/image" Target="../media/image6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9.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png"/><Relationship Id="rId3" Type="http://schemas.openxmlformats.org/officeDocument/2006/relationships/notesSlide" Target="../notesSlides/notesSlide14.xml"/><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slideLayout" Target="../slideLayouts/slideLayout14.xml"/><Relationship Id="rId16" Type="http://schemas.openxmlformats.org/officeDocument/2006/relationships/image" Target="../media/image86.png"/><Relationship Id="rId1" Type="http://schemas.openxmlformats.org/officeDocument/2006/relationships/vmlDrawing" Target="../drawings/vmlDrawing2.vml"/><Relationship Id="rId6" Type="http://schemas.openxmlformats.org/officeDocument/2006/relationships/image" Target="../media/image76.emf"/><Relationship Id="rId11" Type="http://schemas.openxmlformats.org/officeDocument/2006/relationships/image" Target="../media/image81.png"/><Relationship Id="rId5" Type="http://schemas.openxmlformats.org/officeDocument/2006/relationships/oleObject" Target="file:///E:\Users\kepper\Dropbox\Nutanix%20SE's%20(socal)\Architecture-Design\datacenter%20evolution.vsd\Drawing\~Page-10\Sheet.9" TargetMode="External"/><Relationship Id="rId15" Type="http://schemas.openxmlformats.org/officeDocument/2006/relationships/image" Target="../media/image85.png"/><Relationship Id="rId10" Type="http://schemas.openxmlformats.org/officeDocument/2006/relationships/image" Target="../media/image77.emf"/><Relationship Id="rId4" Type="http://schemas.openxmlformats.org/officeDocument/2006/relationships/image" Target="../media/image78.png"/><Relationship Id="rId9" Type="http://schemas.openxmlformats.org/officeDocument/2006/relationships/oleObject" Target="file:///E:\Users\kepper\Dropbox\Nutanix%20SE's%20(socal)\Architecture-Design\datacenter%20evolution.vsd\Drawing\~Page-10\Sheet.22" TargetMode="External"/><Relationship Id="rId1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5.xml.rels><?xml version="1.0" encoding="UTF-8" standalone="yes"?>
<Relationships xmlns="http://schemas.openxmlformats.org/package/2006/relationships"><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jpeg"/><Relationship Id="rId3" Type="http://schemas.openxmlformats.org/officeDocument/2006/relationships/image" Target="../media/image103.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33.png"/><Relationship Id="rId2" Type="http://schemas.openxmlformats.org/officeDocument/2006/relationships/notesSlide" Target="../notesSlides/notesSlide18.xml"/><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32" Type="http://schemas.openxmlformats.org/officeDocument/2006/relationships/image" Target="../media/image132.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10" Type="http://schemas.openxmlformats.org/officeDocument/2006/relationships/image" Target="../media/image110.png"/><Relationship Id="rId19" Type="http://schemas.openxmlformats.org/officeDocument/2006/relationships/image" Target="../media/image119.png"/><Relationship Id="rId31" Type="http://schemas.openxmlformats.org/officeDocument/2006/relationships/image" Target="../media/image131.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8" Type="http://schemas.openxmlformats.org/officeDocument/2006/relationships/image" Target="../media/image108.png"/></Relationships>
</file>

<file path=ppt/slides/_rels/slide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36.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37.png"/><Relationship Id="rId3" Type="http://schemas.openxmlformats.org/officeDocument/2006/relationships/image" Target="../media/image138.png"/><Relationship Id="rId21" Type="http://schemas.openxmlformats.org/officeDocument/2006/relationships/image" Target="../media/image156.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2" Type="http://schemas.openxmlformats.org/officeDocument/2006/relationships/notesSlide" Target="../notesSlides/notesSlide20.xml"/><Relationship Id="rId16" Type="http://schemas.openxmlformats.org/officeDocument/2006/relationships/image" Target="../media/image151.png"/><Relationship Id="rId20"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5" Type="http://schemas.openxmlformats.org/officeDocument/2006/relationships/image" Target="../media/image140.png"/><Relationship Id="rId15" Type="http://schemas.openxmlformats.org/officeDocument/2006/relationships/image" Target="../media/image150.png"/><Relationship Id="rId23" Type="http://schemas.openxmlformats.org/officeDocument/2006/relationships/image" Target="../media/image158.png"/><Relationship Id="rId10" Type="http://schemas.openxmlformats.org/officeDocument/2006/relationships/image" Target="../media/image145.png"/><Relationship Id="rId19" Type="http://schemas.openxmlformats.org/officeDocument/2006/relationships/image" Target="../media/image154.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64.jpg"/><Relationship Id="rId5" Type="http://schemas.openxmlformats.org/officeDocument/2006/relationships/image" Target="../media/image163.png"/><Relationship Id="rId4" Type="http://schemas.openxmlformats.org/officeDocument/2006/relationships/image" Target="../media/image16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37.png"/><Relationship Id="rId3" Type="http://schemas.openxmlformats.org/officeDocument/2006/relationships/image" Target="../media/image168.png"/><Relationship Id="rId7" Type="http://schemas.openxmlformats.org/officeDocument/2006/relationships/image" Target="../media/image99.png"/><Relationship Id="rId12"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8.png"/><Relationship Id="rId11" Type="http://schemas.openxmlformats.org/officeDocument/2006/relationships/image" Target="../media/image169.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3.xml.rels><?xml version="1.0" encoding="UTF-8" standalone="yes"?>
<Relationships xmlns="http://schemas.openxmlformats.org/package/2006/relationships"><Relationship Id="rId117" Type="http://schemas.openxmlformats.org/officeDocument/2006/relationships/image" Target="../media/image285.png"/><Relationship Id="rId21" Type="http://schemas.openxmlformats.org/officeDocument/2006/relationships/image" Target="../media/image189.png"/><Relationship Id="rId42" Type="http://schemas.openxmlformats.org/officeDocument/2006/relationships/image" Target="../media/image210.png"/><Relationship Id="rId63" Type="http://schemas.openxmlformats.org/officeDocument/2006/relationships/image" Target="../media/image231.jpeg"/><Relationship Id="rId84" Type="http://schemas.openxmlformats.org/officeDocument/2006/relationships/image" Target="../media/image252.png"/><Relationship Id="rId138" Type="http://schemas.openxmlformats.org/officeDocument/2006/relationships/image" Target="../media/image306.jpeg"/><Relationship Id="rId159" Type="http://schemas.openxmlformats.org/officeDocument/2006/relationships/image" Target="../media/image327.png"/><Relationship Id="rId170" Type="http://schemas.openxmlformats.org/officeDocument/2006/relationships/image" Target="../media/image338.png"/><Relationship Id="rId191" Type="http://schemas.openxmlformats.org/officeDocument/2006/relationships/image" Target="../media/image359.png"/><Relationship Id="rId107" Type="http://schemas.openxmlformats.org/officeDocument/2006/relationships/image" Target="../media/image275.png"/><Relationship Id="rId11" Type="http://schemas.openxmlformats.org/officeDocument/2006/relationships/image" Target="../media/image180.png"/><Relationship Id="rId32" Type="http://schemas.openxmlformats.org/officeDocument/2006/relationships/image" Target="../media/image200.png"/><Relationship Id="rId53" Type="http://schemas.openxmlformats.org/officeDocument/2006/relationships/image" Target="../media/image221.jpeg"/><Relationship Id="rId74" Type="http://schemas.openxmlformats.org/officeDocument/2006/relationships/image" Target="../media/image242.png"/><Relationship Id="rId128" Type="http://schemas.openxmlformats.org/officeDocument/2006/relationships/image" Target="../media/image296.png"/><Relationship Id="rId149" Type="http://schemas.openxmlformats.org/officeDocument/2006/relationships/image" Target="../media/image317.png"/><Relationship Id="rId5" Type="http://schemas.openxmlformats.org/officeDocument/2006/relationships/image" Target="../media/image174.jpeg"/><Relationship Id="rId95" Type="http://schemas.openxmlformats.org/officeDocument/2006/relationships/image" Target="../media/image263.png"/><Relationship Id="rId160" Type="http://schemas.openxmlformats.org/officeDocument/2006/relationships/image" Target="../media/image328.png"/><Relationship Id="rId181" Type="http://schemas.openxmlformats.org/officeDocument/2006/relationships/image" Target="../media/image349.png"/><Relationship Id="rId22" Type="http://schemas.openxmlformats.org/officeDocument/2006/relationships/image" Target="../media/image190.png"/><Relationship Id="rId43" Type="http://schemas.openxmlformats.org/officeDocument/2006/relationships/image" Target="../media/image211.png"/><Relationship Id="rId64" Type="http://schemas.openxmlformats.org/officeDocument/2006/relationships/image" Target="../media/image232.png"/><Relationship Id="rId118" Type="http://schemas.openxmlformats.org/officeDocument/2006/relationships/image" Target="../media/image286.png"/><Relationship Id="rId139" Type="http://schemas.openxmlformats.org/officeDocument/2006/relationships/image" Target="../media/image307.png"/><Relationship Id="rId85" Type="http://schemas.openxmlformats.org/officeDocument/2006/relationships/image" Target="../media/image253.png"/><Relationship Id="rId150" Type="http://schemas.openxmlformats.org/officeDocument/2006/relationships/image" Target="../media/image318.png"/><Relationship Id="rId171" Type="http://schemas.openxmlformats.org/officeDocument/2006/relationships/image" Target="../media/image339.png"/><Relationship Id="rId192" Type="http://schemas.openxmlformats.org/officeDocument/2006/relationships/image" Target="../media/image360.png"/><Relationship Id="rId12" Type="http://schemas.openxmlformats.org/officeDocument/2006/relationships/image" Target="../media/image181.png"/><Relationship Id="rId33" Type="http://schemas.openxmlformats.org/officeDocument/2006/relationships/image" Target="../media/image201.png"/><Relationship Id="rId108" Type="http://schemas.openxmlformats.org/officeDocument/2006/relationships/image" Target="../media/image276.png"/><Relationship Id="rId129" Type="http://schemas.openxmlformats.org/officeDocument/2006/relationships/image" Target="../media/image297.png"/><Relationship Id="rId54" Type="http://schemas.openxmlformats.org/officeDocument/2006/relationships/image" Target="../media/image222.png"/><Relationship Id="rId75" Type="http://schemas.openxmlformats.org/officeDocument/2006/relationships/image" Target="../media/image243.jpeg"/><Relationship Id="rId96" Type="http://schemas.openxmlformats.org/officeDocument/2006/relationships/image" Target="../media/image264.jpeg"/><Relationship Id="rId140" Type="http://schemas.openxmlformats.org/officeDocument/2006/relationships/image" Target="../media/image308.png"/><Relationship Id="rId161" Type="http://schemas.openxmlformats.org/officeDocument/2006/relationships/image" Target="../media/image329.png"/><Relationship Id="rId182" Type="http://schemas.openxmlformats.org/officeDocument/2006/relationships/image" Target="../media/image350.png"/><Relationship Id="rId6" Type="http://schemas.openxmlformats.org/officeDocument/2006/relationships/image" Target="../media/image175.jpeg"/><Relationship Id="rId23" Type="http://schemas.openxmlformats.org/officeDocument/2006/relationships/image" Target="../media/image191.png"/><Relationship Id="rId119" Type="http://schemas.openxmlformats.org/officeDocument/2006/relationships/image" Target="../media/image287.jpeg"/><Relationship Id="rId44" Type="http://schemas.openxmlformats.org/officeDocument/2006/relationships/image" Target="../media/image212.png"/><Relationship Id="rId65" Type="http://schemas.openxmlformats.org/officeDocument/2006/relationships/image" Target="../media/image233.png"/><Relationship Id="rId86" Type="http://schemas.openxmlformats.org/officeDocument/2006/relationships/image" Target="../media/image254.png"/><Relationship Id="rId130" Type="http://schemas.openxmlformats.org/officeDocument/2006/relationships/image" Target="../media/image298.png"/><Relationship Id="rId151" Type="http://schemas.openxmlformats.org/officeDocument/2006/relationships/image" Target="../media/image319.png"/><Relationship Id="rId172" Type="http://schemas.openxmlformats.org/officeDocument/2006/relationships/image" Target="../media/image340.png"/><Relationship Id="rId193" Type="http://schemas.openxmlformats.org/officeDocument/2006/relationships/image" Target="../media/image361.png"/><Relationship Id="rId13" Type="http://schemas.openxmlformats.org/officeDocument/2006/relationships/image" Target="../media/image182.jpeg"/><Relationship Id="rId109" Type="http://schemas.openxmlformats.org/officeDocument/2006/relationships/image" Target="../media/image277.png"/><Relationship Id="rId34" Type="http://schemas.openxmlformats.org/officeDocument/2006/relationships/image" Target="../media/image202.png"/><Relationship Id="rId55" Type="http://schemas.openxmlformats.org/officeDocument/2006/relationships/image" Target="../media/image223.png"/><Relationship Id="rId76" Type="http://schemas.openxmlformats.org/officeDocument/2006/relationships/image" Target="../media/image244.jpeg"/><Relationship Id="rId97" Type="http://schemas.openxmlformats.org/officeDocument/2006/relationships/image" Target="../media/image265.png"/><Relationship Id="rId120" Type="http://schemas.openxmlformats.org/officeDocument/2006/relationships/image" Target="../media/image288.jpeg"/><Relationship Id="rId141" Type="http://schemas.openxmlformats.org/officeDocument/2006/relationships/image" Target="../media/image309.png"/><Relationship Id="rId7" Type="http://schemas.openxmlformats.org/officeDocument/2006/relationships/image" Target="../media/image176.jpeg"/><Relationship Id="rId162" Type="http://schemas.openxmlformats.org/officeDocument/2006/relationships/image" Target="../media/image330.jpeg"/><Relationship Id="rId183" Type="http://schemas.openxmlformats.org/officeDocument/2006/relationships/image" Target="../media/image351.png"/><Relationship Id="rId2" Type="http://schemas.openxmlformats.org/officeDocument/2006/relationships/image" Target="../media/image171.png"/><Relationship Id="rId29" Type="http://schemas.openxmlformats.org/officeDocument/2006/relationships/image" Target="../media/image197.png"/><Relationship Id="rId24" Type="http://schemas.openxmlformats.org/officeDocument/2006/relationships/image" Target="../media/image192.png"/><Relationship Id="rId40" Type="http://schemas.openxmlformats.org/officeDocument/2006/relationships/image" Target="../media/image208.png"/><Relationship Id="rId45" Type="http://schemas.openxmlformats.org/officeDocument/2006/relationships/image" Target="../media/image213.png"/><Relationship Id="rId66" Type="http://schemas.openxmlformats.org/officeDocument/2006/relationships/image" Target="../media/image234.png"/><Relationship Id="rId87" Type="http://schemas.openxmlformats.org/officeDocument/2006/relationships/image" Target="../media/image255.png"/><Relationship Id="rId110" Type="http://schemas.openxmlformats.org/officeDocument/2006/relationships/image" Target="../media/image278.png"/><Relationship Id="rId115" Type="http://schemas.openxmlformats.org/officeDocument/2006/relationships/image" Target="../media/image283.png"/><Relationship Id="rId131" Type="http://schemas.openxmlformats.org/officeDocument/2006/relationships/image" Target="../media/image299.png"/><Relationship Id="rId136" Type="http://schemas.openxmlformats.org/officeDocument/2006/relationships/image" Target="../media/image304.jpeg"/><Relationship Id="rId157" Type="http://schemas.openxmlformats.org/officeDocument/2006/relationships/image" Target="../media/image325.png"/><Relationship Id="rId178" Type="http://schemas.openxmlformats.org/officeDocument/2006/relationships/image" Target="../media/image346.jpeg"/><Relationship Id="rId61" Type="http://schemas.openxmlformats.org/officeDocument/2006/relationships/image" Target="../media/image229.png"/><Relationship Id="rId82" Type="http://schemas.openxmlformats.org/officeDocument/2006/relationships/image" Target="../media/image250.png"/><Relationship Id="rId152" Type="http://schemas.openxmlformats.org/officeDocument/2006/relationships/image" Target="../media/image320.png"/><Relationship Id="rId173" Type="http://schemas.openxmlformats.org/officeDocument/2006/relationships/image" Target="../media/image341.png"/><Relationship Id="rId194" Type="http://schemas.openxmlformats.org/officeDocument/2006/relationships/image" Target="../media/image362.png"/><Relationship Id="rId199" Type="http://schemas.openxmlformats.org/officeDocument/2006/relationships/image" Target="../media/image367.png"/><Relationship Id="rId203" Type="http://schemas.openxmlformats.org/officeDocument/2006/relationships/image" Target="../media/image371.png"/><Relationship Id="rId19" Type="http://schemas.openxmlformats.org/officeDocument/2006/relationships/image" Target="../media/image187.png"/><Relationship Id="rId14" Type="http://schemas.microsoft.com/office/2007/relationships/hdphoto" Target="../media/hdphoto3.wdp"/><Relationship Id="rId30" Type="http://schemas.openxmlformats.org/officeDocument/2006/relationships/image" Target="../media/image198.png"/><Relationship Id="rId35" Type="http://schemas.openxmlformats.org/officeDocument/2006/relationships/image" Target="../media/image203.jpeg"/><Relationship Id="rId56" Type="http://schemas.openxmlformats.org/officeDocument/2006/relationships/image" Target="../media/image224.png"/><Relationship Id="rId77" Type="http://schemas.openxmlformats.org/officeDocument/2006/relationships/image" Target="../media/image245.jpeg"/><Relationship Id="rId100" Type="http://schemas.openxmlformats.org/officeDocument/2006/relationships/image" Target="../media/image268.png"/><Relationship Id="rId105" Type="http://schemas.openxmlformats.org/officeDocument/2006/relationships/image" Target="../media/image273.png"/><Relationship Id="rId126" Type="http://schemas.openxmlformats.org/officeDocument/2006/relationships/image" Target="../media/image294.png"/><Relationship Id="rId147" Type="http://schemas.openxmlformats.org/officeDocument/2006/relationships/image" Target="../media/image315.png"/><Relationship Id="rId168" Type="http://schemas.openxmlformats.org/officeDocument/2006/relationships/image" Target="../media/image336.png"/><Relationship Id="rId8" Type="http://schemas.openxmlformats.org/officeDocument/2006/relationships/image" Target="../media/image177.jpeg"/><Relationship Id="rId51" Type="http://schemas.openxmlformats.org/officeDocument/2006/relationships/image" Target="../media/image219.jpeg"/><Relationship Id="rId72" Type="http://schemas.openxmlformats.org/officeDocument/2006/relationships/image" Target="../media/image240.png"/><Relationship Id="rId93" Type="http://schemas.openxmlformats.org/officeDocument/2006/relationships/image" Target="../media/image261.png"/><Relationship Id="rId98" Type="http://schemas.openxmlformats.org/officeDocument/2006/relationships/image" Target="../media/image266.png"/><Relationship Id="rId121" Type="http://schemas.openxmlformats.org/officeDocument/2006/relationships/image" Target="../media/image289.png"/><Relationship Id="rId142" Type="http://schemas.openxmlformats.org/officeDocument/2006/relationships/image" Target="../media/image310.png"/><Relationship Id="rId163" Type="http://schemas.openxmlformats.org/officeDocument/2006/relationships/image" Target="../media/image331.png"/><Relationship Id="rId184" Type="http://schemas.openxmlformats.org/officeDocument/2006/relationships/image" Target="../media/image352.png"/><Relationship Id="rId189" Type="http://schemas.openxmlformats.org/officeDocument/2006/relationships/image" Target="../media/image357.png"/><Relationship Id="rId3" Type="http://schemas.openxmlformats.org/officeDocument/2006/relationships/image" Target="../media/image172.jpeg"/><Relationship Id="rId25" Type="http://schemas.openxmlformats.org/officeDocument/2006/relationships/image" Target="../media/image193.png"/><Relationship Id="rId46" Type="http://schemas.openxmlformats.org/officeDocument/2006/relationships/image" Target="../media/image214.png"/><Relationship Id="rId67" Type="http://schemas.openxmlformats.org/officeDocument/2006/relationships/image" Target="../media/image235.png"/><Relationship Id="rId116" Type="http://schemas.openxmlformats.org/officeDocument/2006/relationships/image" Target="../media/image284.gif"/><Relationship Id="rId137" Type="http://schemas.openxmlformats.org/officeDocument/2006/relationships/image" Target="../media/image305.jpeg"/><Relationship Id="rId158" Type="http://schemas.openxmlformats.org/officeDocument/2006/relationships/image" Target="../media/image326.png"/><Relationship Id="rId20" Type="http://schemas.openxmlformats.org/officeDocument/2006/relationships/image" Target="../media/image188.png"/><Relationship Id="rId41" Type="http://schemas.openxmlformats.org/officeDocument/2006/relationships/image" Target="../media/image209.png"/><Relationship Id="rId62" Type="http://schemas.openxmlformats.org/officeDocument/2006/relationships/image" Target="../media/image230.png"/><Relationship Id="rId83" Type="http://schemas.openxmlformats.org/officeDocument/2006/relationships/image" Target="../media/image251.png"/><Relationship Id="rId88" Type="http://schemas.openxmlformats.org/officeDocument/2006/relationships/image" Target="../media/image256.png"/><Relationship Id="rId111" Type="http://schemas.openxmlformats.org/officeDocument/2006/relationships/image" Target="../media/image279.png"/><Relationship Id="rId132" Type="http://schemas.openxmlformats.org/officeDocument/2006/relationships/image" Target="../media/image300.png"/><Relationship Id="rId153" Type="http://schemas.openxmlformats.org/officeDocument/2006/relationships/image" Target="../media/image321.png"/><Relationship Id="rId174" Type="http://schemas.openxmlformats.org/officeDocument/2006/relationships/image" Target="../media/image342.png"/><Relationship Id="rId179" Type="http://schemas.openxmlformats.org/officeDocument/2006/relationships/image" Target="../media/image347.jpeg"/><Relationship Id="rId195" Type="http://schemas.openxmlformats.org/officeDocument/2006/relationships/image" Target="../media/image363.png"/><Relationship Id="rId190" Type="http://schemas.openxmlformats.org/officeDocument/2006/relationships/image" Target="../media/image358.png"/><Relationship Id="rId15" Type="http://schemas.openxmlformats.org/officeDocument/2006/relationships/image" Target="../media/image183.png"/><Relationship Id="rId36" Type="http://schemas.openxmlformats.org/officeDocument/2006/relationships/image" Target="../media/image204.jpeg"/><Relationship Id="rId57" Type="http://schemas.openxmlformats.org/officeDocument/2006/relationships/image" Target="../media/image225.jpeg"/><Relationship Id="rId106" Type="http://schemas.openxmlformats.org/officeDocument/2006/relationships/image" Target="../media/image274.png"/><Relationship Id="rId127" Type="http://schemas.openxmlformats.org/officeDocument/2006/relationships/image" Target="../media/image295.png"/><Relationship Id="rId10" Type="http://schemas.openxmlformats.org/officeDocument/2006/relationships/image" Target="../media/image179.png"/><Relationship Id="rId31" Type="http://schemas.openxmlformats.org/officeDocument/2006/relationships/image" Target="../media/image199.png"/><Relationship Id="rId52" Type="http://schemas.openxmlformats.org/officeDocument/2006/relationships/image" Target="../media/image220.jpeg"/><Relationship Id="rId73" Type="http://schemas.openxmlformats.org/officeDocument/2006/relationships/image" Target="../media/image241.png"/><Relationship Id="rId78" Type="http://schemas.openxmlformats.org/officeDocument/2006/relationships/image" Target="../media/image246.jpeg"/><Relationship Id="rId94" Type="http://schemas.openxmlformats.org/officeDocument/2006/relationships/image" Target="../media/image262.jpeg"/><Relationship Id="rId99" Type="http://schemas.openxmlformats.org/officeDocument/2006/relationships/image" Target="../media/image267.png"/><Relationship Id="rId101" Type="http://schemas.openxmlformats.org/officeDocument/2006/relationships/image" Target="../media/image269.png"/><Relationship Id="rId122" Type="http://schemas.openxmlformats.org/officeDocument/2006/relationships/image" Target="../media/image290.png"/><Relationship Id="rId143" Type="http://schemas.openxmlformats.org/officeDocument/2006/relationships/image" Target="../media/image311.png"/><Relationship Id="rId148" Type="http://schemas.openxmlformats.org/officeDocument/2006/relationships/image" Target="../media/image316.png"/><Relationship Id="rId164" Type="http://schemas.openxmlformats.org/officeDocument/2006/relationships/image" Target="../media/image332.png"/><Relationship Id="rId169" Type="http://schemas.openxmlformats.org/officeDocument/2006/relationships/image" Target="../media/image337.png"/><Relationship Id="rId185" Type="http://schemas.openxmlformats.org/officeDocument/2006/relationships/image" Target="../media/image353.png"/><Relationship Id="rId4" Type="http://schemas.openxmlformats.org/officeDocument/2006/relationships/image" Target="../media/image173.jpeg"/><Relationship Id="rId9" Type="http://schemas.openxmlformats.org/officeDocument/2006/relationships/image" Target="../media/image178.jpeg"/><Relationship Id="rId180" Type="http://schemas.openxmlformats.org/officeDocument/2006/relationships/image" Target="../media/image348.png"/><Relationship Id="rId26" Type="http://schemas.openxmlformats.org/officeDocument/2006/relationships/image" Target="../media/image194.png"/><Relationship Id="rId47" Type="http://schemas.openxmlformats.org/officeDocument/2006/relationships/image" Target="../media/image215.png"/><Relationship Id="rId68" Type="http://schemas.openxmlformats.org/officeDocument/2006/relationships/image" Target="../media/image236.png"/><Relationship Id="rId89" Type="http://schemas.openxmlformats.org/officeDocument/2006/relationships/image" Target="../media/image257.jpg"/><Relationship Id="rId112" Type="http://schemas.openxmlformats.org/officeDocument/2006/relationships/image" Target="../media/image280.png"/><Relationship Id="rId133" Type="http://schemas.openxmlformats.org/officeDocument/2006/relationships/image" Target="../media/image301.png"/><Relationship Id="rId154" Type="http://schemas.openxmlformats.org/officeDocument/2006/relationships/image" Target="../media/image322.png"/><Relationship Id="rId175" Type="http://schemas.openxmlformats.org/officeDocument/2006/relationships/image" Target="../media/image343.png"/><Relationship Id="rId196" Type="http://schemas.openxmlformats.org/officeDocument/2006/relationships/image" Target="../media/image364.png"/><Relationship Id="rId200" Type="http://schemas.openxmlformats.org/officeDocument/2006/relationships/image" Target="../media/image368.png"/><Relationship Id="rId16" Type="http://schemas.openxmlformats.org/officeDocument/2006/relationships/image" Target="../media/image184.png"/><Relationship Id="rId37" Type="http://schemas.openxmlformats.org/officeDocument/2006/relationships/image" Target="../media/image205.jpeg"/><Relationship Id="rId58" Type="http://schemas.openxmlformats.org/officeDocument/2006/relationships/image" Target="../media/image226.jpeg"/><Relationship Id="rId79" Type="http://schemas.openxmlformats.org/officeDocument/2006/relationships/image" Target="../media/image247.jpeg"/><Relationship Id="rId102" Type="http://schemas.openxmlformats.org/officeDocument/2006/relationships/image" Target="../media/image270.png"/><Relationship Id="rId123" Type="http://schemas.openxmlformats.org/officeDocument/2006/relationships/image" Target="../media/image291.png"/><Relationship Id="rId144" Type="http://schemas.openxmlformats.org/officeDocument/2006/relationships/image" Target="../media/image312.png"/><Relationship Id="rId90" Type="http://schemas.openxmlformats.org/officeDocument/2006/relationships/image" Target="../media/image258.jpeg"/><Relationship Id="rId165" Type="http://schemas.openxmlformats.org/officeDocument/2006/relationships/image" Target="../media/image333.jpeg"/><Relationship Id="rId186" Type="http://schemas.openxmlformats.org/officeDocument/2006/relationships/image" Target="../media/image354.png"/><Relationship Id="rId27" Type="http://schemas.openxmlformats.org/officeDocument/2006/relationships/image" Target="../media/image195.png"/><Relationship Id="rId48" Type="http://schemas.openxmlformats.org/officeDocument/2006/relationships/image" Target="../media/image216.png"/><Relationship Id="rId69" Type="http://schemas.openxmlformats.org/officeDocument/2006/relationships/image" Target="../media/image237.png"/><Relationship Id="rId113" Type="http://schemas.openxmlformats.org/officeDocument/2006/relationships/image" Target="../media/image281.png"/><Relationship Id="rId134" Type="http://schemas.openxmlformats.org/officeDocument/2006/relationships/image" Target="../media/image302.jpeg"/><Relationship Id="rId80" Type="http://schemas.openxmlformats.org/officeDocument/2006/relationships/image" Target="../media/image248.jpeg"/><Relationship Id="rId155" Type="http://schemas.openxmlformats.org/officeDocument/2006/relationships/image" Target="../media/image323.png"/><Relationship Id="rId176" Type="http://schemas.openxmlformats.org/officeDocument/2006/relationships/image" Target="../media/image344.png"/><Relationship Id="rId197" Type="http://schemas.openxmlformats.org/officeDocument/2006/relationships/image" Target="../media/image365.png"/><Relationship Id="rId201" Type="http://schemas.openxmlformats.org/officeDocument/2006/relationships/image" Target="../media/image369.png"/><Relationship Id="rId17" Type="http://schemas.openxmlformats.org/officeDocument/2006/relationships/image" Target="../media/image185.png"/><Relationship Id="rId38" Type="http://schemas.openxmlformats.org/officeDocument/2006/relationships/image" Target="../media/image206.jpeg"/><Relationship Id="rId59" Type="http://schemas.openxmlformats.org/officeDocument/2006/relationships/image" Target="../media/image227.jpeg"/><Relationship Id="rId103" Type="http://schemas.openxmlformats.org/officeDocument/2006/relationships/image" Target="../media/image271.png"/><Relationship Id="rId124" Type="http://schemas.openxmlformats.org/officeDocument/2006/relationships/image" Target="../media/image292.png"/><Relationship Id="rId70" Type="http://schemas.openxmlformats.org/officeDocument/2006/relationships/image" Target="../media/image238.png"/><Relationship Id="rId91" Type="http://schemas.openxmlformats.org/officeDocument/2006/relationships/image" Target="../media/image259.jpeg"/><Relationship Id="rId145" Type="http://schemas.openxmlformats.org/officeDocument/2006/relationships/image" Target="../media/image313.png"/><Relationship Id="rId166" Type="http://schemas.openxmlformats.org/officeDocument/2006/relationships/image" Target="../media/image334.png"/><Relationship Id="rId187" Type="http://schemas.openxmlformats.org/officeDocument/2006/relationships/image" Target="../media/image355.png"/><Relationship Id="rId1" Type="http://schemas.openxmlformats.org/officeDocument/2006/relationships/slideLayout" Target="../slideLayouts/slideLayout3.xml"/><Relationship Id="rId28" Type="http://schemas.openxmlformats.org/officeDocument/2006/relationships/image" Target="../media/image196.png"/><Relationship Id="rId49" Type="http://schemas.openxmlformats.org/officeDocument/2006/relationships/image" Target="../media/image217.jpeg"/><Relationship Id="rId114" Type="http://schemas.openxmlformats.org/officeDocument/2006/relationships/image" Target="../media/image282.png"/><Relationship Id="rId60" Type="http://schemas.openxmlformats.org/officeDocument/2006/relationships/image" Target="../media/image228.png"/><Relationship Id="rId81" Type="http://schemas.openxmlformats.org/officeDocument/2006/relationships/image" Target="../media/image249.jpeg"/><Relationship Id="rId135" Type="http://schemas.openxmlformats.org/officeDocument/2006/relationships/image" Target="../media/image303.jpeg"/><Relationship Id="rId156" Type="http://schemas.openxmlformats.org/officeDocument/2006/relationships/image" Target="../media/image324.png"/><Relationship Id="rId177" Type="http://schemas.openxmlformats.org/officeDocument/2006/relationships/image" Target="../media/image345.png"/><Relationship Id="rId198" Type="http://schemas.openxmlformats.org/officeDocument/2006/relationships/image" Target="../media/image366.png"/><Relationship Id="rId202" Type="http://schemas.openxmlformats.org/officeDocument/2006/relationships/image" Target="../media/image370.png"/><Relationship Id="rId18" Type="http://schemas.openxmlformats.org/officeDocument/2006/relationships/image" Target="../media/image186.png"/><Relationship Id="rId39" Type="http://schemas.openxmlformats.org/officeDocument/2006/relationships/image" Target="../media/image207.jpeg"/><Relationship Id="rId50" Type="http://schemas.openxmlformats.org/officeDocument/2006/relationships/image" Target="../media/image218.jpeg"/><Relationship Id="rId104" Type="http://schemas.openxmlformats.org/officeDocument/2006/relationships/image" Target="../media/image272.png"/><Relationship Id="rId125" Type="http://schemas.openxmlformats.org/officeDocument/2006/relationships/image" Target="../media/image293.png"/><Relationship Id="rId146" Type="http://schemas.openxmlformats.org/officeDocument/2006/relationships/image" Target="../media/image314.png"/><Relationship Id="rId167" Type="http://schemas.openxmlformats.org/officeDocument/2006/relationships/image" Target="../media/image335.png"/><Relationship Id="rId188" Type="http://schemas.openxmlformats.org/officeDocument/2006/relationships/image" Target="../media/image356.png"/><Relationship Id="rId71" Type="http://schemas.openxmlformats.org/officeDocument/2006/relationships/image" Target="../media/image239.png"/><Relationship Id="rId92" Type="http://schemas.openxmlformats.org/officeDocument/2006/relationships/image" Target="../media/image26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72.png"/><Relationship Id="rId5" Type="http://schemas.openxmlformats.org/officeDocument/2006/relationships/image" Target="../media/image70.jpe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576" y="3384898"/>
            <a:ext cx="8009100" cy="528885"/>
          </a:xfrm>
        </p:spPr>
        <p:txBody>
          <a:bodyPr/>
          <a:lstStyle/>
          <a:p>
            <a:pPr>
              <a:lnSpc>
                <a:spcPct val="120000"/>
              </a:lnSpc>
            </a:pPr>
            <a:r>
              <a:rPr lang="en-US" altLang="zh-CN" sz="2800" dirty="0" smtClean="0">
                <a:latin typeface="微软雅黑" panose="020B0503020204020204" pitchFamily="34" charset="-122"/>
                <a:ea typeface="微软雅黑" panose="020B0503020204020204" pitchFamily="34" charset="-122"/>
              </a:rPr>
              <a:t/>
            </a:r>
            <a:br>
              <a:rPr lang="en-US" altLang="zh-CN" sz="2800" dirty="0" smtClean="0">
                <a:latin typeface="微软雅黑" panose="020B0503020204020204" pitchFamily="34" charset="-122"/>
                <a:ea typeface="微软雅黑" panose="020B0503020204020204" pitchFamily="34" charset="-122"/>
              </a:rPr>
            </a:br>
            <a:r>
              <a:rPr lang="zh-CN" altLang="en-US" sz="2800" dirty="0" smtClean="0">
                <a:latin typeface="微软雅黑" panose="020B0503020204020204" pitchFamily="34" charset="-122"/>
                <a:ea typeface="微软雅黑" panose="020B0503020204020204" pitchFamily="34" charset="-122"/>
              </a:rPr>
              <a:t>超融合技术与展望</a:t>
            </a: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endParaRPr lang="en-US" sz="2800" dirty="0">
              <a:latin typeface="微软雅黑" panose="020B0503020204020204" pitchFamily="34" charset="-122"/>
              <a:ea typeface="微软雅黑" panose="020B0503020204020204" pitchFamily="34" charset="-122"/>
            </a:endParaRPr>
          </a:p>
        </p:txBody>
      </p:sp>
      <p:sp>
        <p:nvSpPr>
          <p:cNvPr id="3" name="Subtitle 2"/>
          <p:cNvSpPr>
            <a:spLocks noGrp="1"/>
          </p:cNvSpPr>
          <p:nvPr>
            <p:ph type="subTitle" idx="1"/>
          </p:nvPr>
        </p:nvSpPr>
        <p:spPr>
          <a:xfrm>
            <a:off x="551575" y="4236098"/>
            <a:ext cx="8009101" cy="1478185"/>
          </a:xfrm>
        </p:spPr>
        <p:txBody>
          <a:bodyPr/>
          <a:lstStyle/>
          <a:p>
            <a:r>
              <a:rPr lang="zh-CN" altLang="en-US" dirty="0" smtClean="0">
                <a:latin typeface="微软雅黑" panose="020B0503020204020204" pitchFamily="34" charset="-122"/>
                <a:ea typeface="微软雅黑" panose="020B0503020204020204" pitchFamily="34" charset="-122"/>
              </a:rPr>
              <a:t>顾  冉</a:t>
            </a:r>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中国区首席架构师</a:t>
            </a:r>
            <a:endParaRPr 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274849" y="1159727"/>
            <a:ext cx="184731" cy="369332"/>
          </a:xfrm>
          <a:prstGeom prst="rect">
            <a:avLst/>
          </a:prstGeom>
          <a:noFill/>
        </p:spPr>
        <p:txBody>
          <a:bodyPr wrap="none" rtlCol="0">
            <a:spAutoFit/>
          </a:bodyPr>
          <a:lstStyle/>
          <a:p>
            <a:endParaRPr kumimoji="1" lang="zh-CN" altLang="en-US" dirty="0" err="1" smtClean="0">
              <a:solidFill>
                <a:schemeClr val="tx1">
                  <a:lumMod val="65000"/>
                  <a:lumOff val="35000"/>
                </a:schemeClr>
              </a:solidFill>
              <a:latin typeface="+mj-lt"/>
              <a:ea typeface="+mn-ea"/>
              <a:cs typeface="Arial" pitchFamily="34" charset="0"/>
            </a:endParaRPr>
          </a:p>
        </p:txBody>
      </p:sp>
    </p:spTree>
    <p:extLst>
      <p:ext uri="{BB962C8B-B14F-4D97-AF65-F5344CB8AC3E}">
        <p14:creationId xmlns:p14="http://schemas.microsoft.com/office/powerpoint/2010/main" val="1635318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p:cNvGrpSpPr/>
          <p:nvPr/>
        </p:nvGrpSpPr>
        <p:grpSpPr bwMode="ltGray">
          <a:xfrm>
            <a:off x="5331397" y="4063993"/>
            <a:ext cx="2673652" cy="439563"/>
            <a:chOff x="2646363" y="5853786"/>
            <a:chExt cx="1589087" cy="252653"/>
          </a:xfrm>
        </p:grpSpPr>
        <p:sp>
          <p:nvSpPr>
            <p:cNvPr id="219"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p:cNvGrpSpPr/>
          <p:nvPr/>
        </p:nvGrpSpPr>
        <p:grpSpPr bwMode="ltGray">
          <a:xfrm>
            <a:off x="5331397" y="3104854"/>
            <a:ext cx="2673652" cy="439563"/>
            <a:chOff x="2646363" y="5853786"/>
            <a:chExt cx="1589087" cy="252653"/>
          </a:xfrm>
        </p:grpSpPr>
        <p:sp>
          <p:nvSpPr>
            <p:cNvPr id="82"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zh-CN" altLang="en-US" b="1" dirty="0" smtClean="0"/>
              <a:t>从传统架构向“互联网”架构过渡</a:t>
            </a:r>
            <a:endParaRPr lang="en-US" b="1" dirty="0"/>
          </a:p>
        </p:txBody>
      </p:sp>
      <p:sp>
        <p:nvSpPr>
          <p:cNvPr id="8" name="TextBox 7"/>
          <p:cNvSpPr txBox="1"/>
          <p:nvPr/>
        </p:nvSpPr>
        <p:spPr bwMode="ltGray">
          <a:xfrm>
            <a:off x="5168576" y="4671182"/>
            <a:ext cx="3026466" cy="646331"/>
          </a:xfrm>
          <a:prstGeom prst="rect">
            <a:avLst/>
          </a:prstGeom>
          <a:noFill/>
        </p:spPr>
        <p:txBody>
          <a:bodyPr wrap="square" rtlCol="0">
            <a:spAutoFit/>
          </a:bodyPr>
          <a:lstStyle/>
          <a:p>
            <a:pPr algn="ctr"/>
            <a:r>
              <a:rPr lang="zh-CN" altLang="en-US" dirty="0" smtClean="0">
                <a:solidFill>
                  <a:schemeClr val="accent1"/>
                </a:solidFill>
                <a:latin typeface="微软雅黑" panose="020B0503020204020204" pitchFamily="34" charset="-122"/>
                <a:ea typeface="微软雅黑" panose="020B0503020204020204" pitchFamily="34" charset="-122"/>
              </a:rPr>
              <a:t>超融合，计算和存储资源可横向线性扩展</a:t>
            </a:r>
            <a:endParaRPr lang="en-US" dirty="0">
              <a:solidFill>
                <a:schemeClr val="accent1"/>
              </a:solidFill>
              <a:latin typeface="微软雅黑" panose="020B0503020204020204" pitchFamily="34" charset="-122"/>
              <a:ea typeface="微软雅黑" panose="020B0503020204020204" pitchFamily="34" charset="-122"/>
            </a:endParaRPr>
          </a:p>
        </p:txBody>
      </p:sp>
      <p:grpSp>
        <p:nvGrpSpPr>
          <p:cNvPr id="3" name="Group 2"/>
          <p:cNvGrpSpPr/>
          <p:nvPr/>
        </p:nvGrpSpPr>
        <p:grpSpPr bwMode="ltGray">
          <a:xfrm>
            <a:off x="5351199" y="2043756"/>
            <a:ext cx="2603103" cy="775487"/>
            <a:chOff x="4968043" y="1903443"/>
            <a:chExt cx="1578794" cy="458206"/>
          </a:xfrm>
        </p:grpSpPr>
        <p:sp>
          <p:nvSpPr>
            <p:cNvPr id="91" name="Rounded Rectangle 90"/>
            <p:cNvSpPr/>
            <p:nvPr/>
          </p:nvSpPr>
          <p:spPr bwMode="ltGray">
            <a:xfrm>
              <a:off x="4968043" y="2167940"/>
              <a:ext cx="1578793" cy="193709"/>
            </a:xfrm>
            <a:prstGeom prst="roundRect">
              <a:avLst/>
            </a:prstGeom>
            <a:noFill/>
            <a:ln w="15875" cap="rnd">
              <a:solidFill>
                <a:schemeClr val="accent1"/>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Gotham Rounded Medium" panose="02000000000000000000" pitchFamily="50" charset="0"/>
                  <a:cs typeface="Arial" pitchFamily="34" charset="0"/>
                </a:rPr>
                <a:t>Virtualization</a:t>
              </a:r>
            </a:p>
          </p:txBody>
        </p:sp>
        <p:sp>
          <p:nvSpPr>
            <p:cNvPr id="92" name="Rounded Rectangle 91"/>
            <p:cNvSpPr/>
            <p:nvPr/>
          </p:nvSpPr>
          <p:spPr bwMode="ltGray">
            <a:xfrm>
              <a:off x="4968044" y="1903443"/>
              <a:ext cx="626608" cy="193709"/>
            </a:xfrm>
            <a:prstGeom prst="round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lumMod val="95000"/>
                    </a:schemeClr>
                  </a:solidFill>
                  <a:latin typeface="Gotham Rounded Medium" panose="02000000000000000000" pitchFamily="50" charset="0"/>
                  <a:cs typeface="Arial" pitchFamily="34" charset="0"/>
                </a:rPr>
                <a:t>App</a:t>
              </a:r>
            </a:p>
          </p:txBody>
        </p:sp>
        <p:sp>
          <p:nvSpPr>
            <p:cNvPr id="93" name="Rounded Rectangle 92"/>
            <p:cNvSpPr/>
            <p:nvPr/>
          </p:nvSpPr>
          <p:spPr bwMode="ltGray">
            <a:xfrm>
              <a:off x="5920229" y="1903443"/>
              <a:ext cx="626608" cy="193709"/>
            </a:xfrm>
            <a:prstGeom prst="round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lumMod val="95000"/>
                    </a:schemeClr>
                  </a:solidFill>
                  <a:latin typeface="Gotham Rounded Medium" panose="02000000000000000000" pitchFamily="50" charset="0"/>
                  <a:cs typeface="Arial" pitchFamily="34" charset="0"/>
                </a:rPr>
                <a:t>App</a:t>
              </a:r>
            </a:p>
          </p:txBody>
        </p:sp>
      </p:grpSp>
      <p:grpSp>
        <p:nvGrpSpPr>
          <p:cNvPr id="6" name="Group 5"/>
          <p:cNvGrpSpPr/>
          <p:nvPr/>
        </p:nvGrpSpPr>
        <p:grpSpPr>
          <a:xfrm>
            <a:off x="1839467" y="2840022"/>
            <a:ext cx="3544686" cy="2877792"/>
            <a:chOff x="1668779" y="1729740"/>
            <a:chExt cx="3544686" cy="3101340"/>
          </a:xfrm>
        </p:grpSpPr>
        <p:sp>
          <p:nvSpPr>
            <p:cNvPr id="4" name="Freeform 3"/>
            <p:cNvSpPr/>
            <p:nvPr/>
          </p:nvSpPr>
          <p:spPr>
            <a:xfrm>
              <a:off x="1668779" y="1729740"/>
              <a:ext cx="3544686" cy="3101340"/>
            </a:xfrm>
            <a:custGeom>
              <a:avLst/>
              <a:gdLst>
                <a:gd name="connsiteX0" fmla="*/ 1775460 w 3710940"/>
                <a:gd name="connsiteY0" fmla="*/ 7620 h 3101340"/>
                <a:gd name="connsiteX1" fmla="*/ 3703320 w 3710940"/>
                <a:gd name="connsiteY1" fmla="*/ 1097280 h 3101340"/>
                <a:gd name="connsiteX2" fmla="*/ 3710940 w 3710940"/>
                <a:gd name="connsiteY2" fmla="*/ 1440180 h 3101340"/>
                <a:gd name="connsiteX3" fmla="*/ 1874520 w 3710940"/>
                <a:gd name="connsiteY3" fmla="*/ 3101340 h 3101340"/>
                <a:gd name="connsiteX4" fmla="*/ 0 w 3710940"/>
                <a:gd name="connsiteY4" fmla="*/ 3101340 h 3101340"/>
                <a:gd name="connsiteX5" fmla="*/ 30480 w 3710940"/>
                <a:gd name="connsiteY5" fmla="*/ 0 h 3101340"/>
                <a:gd name="connsiteX6" fmla="*/ 1775460 w 3710940"/>
                <a:gd name="connsiteY6" fmla="*/ 7620 h 3101340"/>
                <a:gd name="connsiteX0" fmla="*/ 1775460 w 3710940"/>
                <a:gd name="connsiteY0" fmla="*/ 7620 h 3101340"/>
                <a:gd name="connsiteX1" fmla="*/ 3550920 w 3710940"/>
                <a:gd name="connsiteY1" fmla="*/ 807720 h 3101340"/>
                <a:gd name="connsiteX2" fmla="*/ 3710940 w 3710940"/>
                <a:gd name="connsiteY2" fmla="*/ 1440180 h 3101340"/>
                <a:gd name="connsiteX3" fmla="*/ 1874520 w 3710940"/>
                <a:gd name="connsiteY3" fmla="*/ 3101340 h 3101340"/>
                <a:gd name="connsiteX4" fmla="*/ 0 w 3710940"/>
                <a:gd name="connsiteY4" fmla="*/ 3101340 h 3101340"/>
                <a:gd name="connsiteX5" fmla="*/ 30480 w 3710940"/>
                <a:gd name="connsiteY5" fmla="*/ 0 h 3101340"/>
                <a:gd name="connsiteX6" fmla="*/ 1775460 w 3710940"/>
                <a:gd name="connsiteY6" fmla="*/ 7620 h 3101340"/>
                <a:gd name="connsiteX0" fmla="*/ 1775460 w 3558540"/>
                <a:gd name="connsiteY0" fmla="*/ 7620 h 3101340"/>
                <a:gd name="connsiteX1" fmla="*/ 3550920 w 3558540"/>
                <a:gd name="connsiteY1" fmla="*/ 807720 h 3101340"/>
                <a:gd name="connsiteX2" fmla="*/ 3558540 w 3558540"/>
                <a:gd name="connsiteY2" fmla="*/ 1226820 h 3101340"/>
                <a:gd name="connsiteX3" fmla="*/ 1874520 w 3558540"/>
                <a:gd name="connsiteY3" fmla="*/ 3101340 h 3101340"/>
                <a:gd name="connsiteX4" fmla="*/ 0 w 3558540"/>
                <a:gd name="connsiteY4" fmla="*/ 3101340 h 3101340"/>
                <a:gd name="connsiteX5" fmla="*/ 30480 w 3558540"/>
                <a:gd name="connsiteY5" fmla="*/ 0 h 3101340"/>
                <a:gd name="connsiteX6" fmla="*/ 1775460 w 3558540"/>
                <a:gd name="connsiteY6" fmla="*/ 7620 h 3101340"/>
                <a:gd name="connsiteX0" fmla="*/ 1775460 w 3558540"/>
                <a:gd name="connsiteY0" fmla="*/ 7620 h 3101340"/>
                <a:gd name="connsiteX1" fmla="*/ 3550920 w 3558540"/>
                <a:gd name="connsiteY1" fmla="*/ 807720 h 3101340"/>
                <a:gd name="connsiteX2" fmla="*/ 3558540 w 3558540"/>
                <a:gd name="connsiteY2" fmla="*/ 1226820 h 3101340"/>
                <a:gd name="connsiteX3" fmla="*/ 2033016 w 3558540"/>
                <a:gd name="connsiteY3" fmla="*/ 3101340 h 3101340"/>
                <a:gd name="connsiteX4" fmla="*/ 0 w 3558540"/>
                <a:gd name="connsiteY4" fmla="*/ 3101340 h 3101340"/>
                <a:gd name="connsiteX5" fmla="*/ 30480 w 3558540"/>
                <a:gd name="connsiteY5" fmla="*/ 0 h 3101340"/>
                <a:gd name="connsiteX6" fmla="*/ 1775460 w 3558540"/>
                <a:gd name="connsiteY6" fmla="*/ 7620 h 3101340"/>
                <a:gd name="connsiteX0" fmla="*/ 1775460 w 3551613"/>
                <a:gd name="connsiteY0" fmla="*/ 7620 h 3101340"/>
                <a:gd name="connsiteX1" fmla="*/ 3550920 w 3551613"/>
                <a:gd name="connsiteY1" fmla="*/ 807720 h 3101340"/>
                <a:gd name="connsiteX2" fmla="*/ 3551613 w 3551613"/>
                <a:gd name="connsiteY2" fmla="*/ 1503911 h 3101340"/>
                <a:gd name="connsiteX3" fmla="*/ 2033016 w 3551613"/>
                <a:gd name="connsiteY3" fmla="*/ 3101340 h 3101340"/>
                <a:gd name="connsiteX4" fmla="*/ 0 w 3551613"/>
                <a:gd name="connsiteY4" fmla="*/ 3101340 h 3101340"/>
                <a:gd name="connsiteX5" fmla="*/ 30480 w 3551613"/>
                <a:gd name="connsiteY5" fmla="*/ 0 h 3101340"/>
                <a:gd name="connsiteX6" fmla="*/ 1775460 w 3551613"/>
                <a:gd name="connsiteY6" fmla="*/ 7620 h 3101340"/>
                <a:gd name="connsiteX0" fmla="*/ 1775460 w 3571702"/>
                <a:gd name="connsiteY0" fmla="*/ 7620 h 3101340"/>
                <a:gd name="connsiteX1" fmla="*/ 3571702 w 3571702"/>
                <a:gd name="connsiteY1" fmla="*/ 1077884 h 3101340"/>
                <a:gd name="connsiteX2" fmla="*/ 3551613 w 3571702"/>
                <a:gd name="connsiteY2" fmla="*/ 1503911 h 3101340"/>
                <a:gd name="connsiteX3" fmla="*/ 2033016 w 3571702"/>
                <a:gd name="connsiteY3" fmla="*/ 3101340 h 3101340"/>
                <a:gd name="connsiteX4" fmla="*/ 0 w 3571702"/>
                <a:gd name="connsiteY4" fmla="*/ 3101340 h 3101340"/>
                <a:gd name="connsiteX5" fmla="*/ 30480 w 3571702"/>
                <a:gd name="connsiteY5" fmla="*/ 0 h 3101340"/>
                <a:gd name="connsiteX6" fmla="*/ 1775460 w 3571702"/>
                <a:gd name="connsiteY6" fmla="*/ 7620 h 3101340"/>
                <a:gd name="connsiteX0" fmla="*/ 1775460 w 3571702"/>
                <a:gd name="connsiteY0" fmla="*/ 7620 h 3101340"/>
                <a:gd name="connsiteX1" fmla="*/ 3571702 w 3571702"/>
                <a:gd name="connsiteY1" fmla="*/ 1077884 h 3101340"/>
                <a:gd name="connsiteX2" fmla="*/ 3551613 w 3571702"/>
                <a:gd name="connsiteY2" fmla="*/ 1503911 h 3101340"/>
                <a:gd name="connsiteX3" fmla="*/ 2490216 w 3571702"/>
                <a:gd name="connsiteY3" fmla="*/ 3086410 h 3101340"/>
                <a:gd name="connsiteX4" fmla="*/ 0 w 3571702"/>
                <a:gd name="connsiteY4" fmla="*/ 3101340 h 3101340"/>
                <a:gd name="connsiteX5" fmla="*/ 30480 w 3571702"/>
                <a:gd name="connsiteY5" fmla="*/ 0 h 3101340"/>
                <a:gd name="connsiteX6" fmla="*/ 1775460 w 3571702"/>
                <a:gd name="connsiteY6" fmla="*/ 7620 h 3101340"/>
                <a:gd name="connsiteX0" fmla="*/ 1775460 w 3571702"/>
                <a:gd name="connsiteY0" fmla="*/ 7620 h 3101340"/>
                <a:gd name="connsiteX1" fmla="*/ 3571702 w 3571702"/>
                <a:gd name="connsiteY1" fmla="*/ 1077884 h 3101340"/>
                <a:gd name="connsiteX2" fmla="*/ 3551613 w 3571702"/>
                <a:gd name="connsiteY2" fmla="*/ 1503911 h 3101340"/>
                <a:gd name="connsiteX3" fmla="*/ 2490216 w 3571702"/>
                <a:gd name="connsiteY3" fmla="*/ 3101340 h 3101340"/>
                <a:gd name="connsiteX4" fmla="*/ 0 w 3571702"/>
                <a:gd name="connsiteY4" fmla="*/ 3101340 h 3101340"/>
                <a:gd name="connsiteX5" fmla="*/ 30480 w 3571702"/>
                <a:gd name="connsiteY5" fmla="*/ 0 h 3101340"/>
                <a:gd name="connsiteX6" fmla="*/ 1775460 w 3571702"/>
                <a:gd name="connsiteY6" fmla="*/ 7620 h 3101340"/>
                <a:gd name="connsiteX0" fmla="*/ 1775460 w 3551613"/>
                <a:gd name="connsiteY0" fmla="*/ 7620 h 3101340"/>
                <a:gd name="connsiteX1" fmla="*/ 3543993 w 3551613"/>
                <a:gd name="connsiteY1" fmla="*/ 824061 h 3101340"/>
                <a:gd name="connsiteX2" fmla="*/ 3551613 w 3551613"/>
                <a:gd name="connsiteY2" fmla="*/ 1503911 h 3101340"/>
                <a:gd name="connsiteX3" fmla="*/ 2490216 w 3551613"/>
                <a:gd name="connsiteY3" fmla="*/ 3101340 h 3101340"/>
                <a:gd name="connsiteX4" fmla="*/ 0 w 3551613"/>
                <a:gd name="connsiteY4" fmla="*/ 3101340 h 3101340"/>
                <a:gd name="connsiteX5" fmla="*/ 30480 w 3551613"/>
                <a:gd name="connsiteY5" fmla="*/ 0 h 3101340"/>
                <a:gd name="connsiteX6" fmla="*/ 1775460 w 3551613"/>
                <a:gd name="connsiteY6" fmla="*/ 7620 h 3101340"/>
                <a:gd name="connsiteX0" fmla="*/ 1775460 w 3544686"/>
                <a:gd name="connsiteY0" fmla="*/ 7620 h 3101340"/>
                <a:gd name="connsiteX1" fmla="*/ 3543993 w 3544686"/>
                <a:gd name="connsiteY1" fmla="*/ 824061 h 3101340"/>
                <a:gd name="connsiteX2" fmla="*/ 3544686 w 3544686"/>
                <a:gd name="connsiteY2" fmla="*/ 1272484 h 3101340"/>
                <a:gd name="connsiteX3" fmla="*/ 2490216 w 3544686"/>
                <a:gd name="connsiteY3" fmla="*/ 3101340 h 3101340"/>
                <a:gd name="connsiteX4" fmla="*/ 0 w 3544686"/>
                <a:gd name="connsiteY4" fmla="*/ 3101340 h 3101340"/>
                <a:gd name="connsiteX5" fmla="*/ 30480 w 3544686"/>
                <a:gd name="connsiteY5" fmla="*/ 0 h 3101340"/>
                <a:gd name="connsiteX6" fmla="*/ 1775460 w 3544686"/>
                <a:gd name="connsiteY6" fmla="*/ 7620 h 310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4686" h="3101340">
                  <a:moveTo>
                    <a:pt x="1775460" y="7620"/>
                  </a:moveTo>
                  <a:lnTo>
                    <a:pt x="3543993" y="824061"/>
                  </a:lnTo>
                  <a:lnTo>
                    <a:pt x="3544686" y="1272484"/>
                  </a:lnTo>
                  <a:lnTo>
                    <a:pt x="2490216" y="3101340"/>
                  </a:lnTo>
                  <a:lnTo>
                    <a:pt x="0" y="3101340"/>
                  </a:lnTo>
                  <a:lnTo>
                    <a:pt x="30480" y="0"/>
                  </a:lnTo>
                  <a:lnTo>
                    <a:pt x="1775460" y="7620"/>
                  </a:lnTo>
                  <a:close/>
                </a:path>
              </a:pathLst>
            </a:custGeom>
            <a:gradFill flip="none" rotWithShape="1">
              <a:gsLst>
                <a:gs pos="85000">
                  <a:schemeClr val="accent3"/>
                </a:gs>
                <a:gs pos="0">
                  <a:schemeClr val="accent5">
                    <a:alpha val="0"/>
                  </a:schemeClr>
                </a:gs>
                <a:gs pos="58000">
                  <a:schemeClr val="accent3"/>
                </a:gs>
                <a:gs pos="98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otham Rounded Book"/>
                <a:cs typeface="Gotham Rounded Book"/>
              </a:endParaRPr>
            </a:p>
          </p:txBody>
        </p:sp>
        <p:sp>
          <p:nvSpPr>
            <p:cNvPr id="81" name="Freeform 6"/>
            <p:cNvSpPr>
              <a:spLocks/>
            </p:cNvSpPr>
            <p:nvPr/>
          </p:nvSpPr>
          <p:spPr bwMode="auto">
            <a:xfrm>
              <a:off x="4149562" y="2359019"/>
              <a:ext cx="799837" cy="882935"/>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latin typeface="Gotham Rounded Book"/>
                <a:ea typeface="+mn-ea"/>
                <a:cs typeface="Gotham Rounded Book"/>
              </a:endParaRPr>
            </a:p>
          </p:txBody>
        </p:sp>
      </p:grpSp>
      <p:grpSp>
        <p:nvGrpSpPr>
          <p:cNvPr id="200" name="Group 199"/>
          <p:cNvGrpSpPr/>
          <p:nvPr/>
        </p:nvGrpSpPr>
        <p:grpSpPr bwMode="ltGray">
          <a:xfrm>
            <a:off x="5331397" y="3581522"/>
            <a:ext cx="2673652" cy="439563"/>
            <a:chOff x="2646363" y="5853786"/>
            <a:chExt cx="1589087" cy="252653"/>
          </a:xfrm>
        </p:grpSpPr>
        <p:sp>
          <p:nvSpPr>
            <p:cNvPr id="201"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0" name="Group 379"/>
          <p:cNvGrpSpPr/>
          <p:nvPr/>
        </p:nvGrpSpPr>
        <p:grpSpPr bwMode="ltGray">
          <a:xfrm>
            <a:off x="1036176" y="2043756"/>
            <a:ext cx="2603103" cy="775487"/>
            <a:chOff x="4968043" y="1903443"/>
            <a:chExt cx="1578794" cy="458206"/>
          </a:xfrm>
        </p:grpSpPr>
        <p:sp>
          <p:nvSpPr>
            <p:cNvPr id="381" name="Rounded Rectangle 380"/>
            <p:cNvSpPr/>
            <p:nvPr/>
          </p:nvSpPr>
          <p:spPr bwMode="ltGray">
            <a:xfrm>
              <a:off x="4968043" y="2167940"/>
              <a:ext cx="1578793" cy="193709"/>
            </a:xfrm>
            <a:prstGeom prst="roundRect">
              <a:avLst/>
            </a:prstGeom>
            <a:noFill/>
            <a:ln w="15875" cap="rnd">
              <a:solidFill>
                <a:schemeClr val="accent1"/>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Gotham Rounded Medium" panose="02000000000000000000" pitchFamily="50" charset="0"/>
                  <a:cs typeface="Arial" pitchFamily="34" charset="0"/>
                </a:rPr>
                <a:t>Virtualization</a:t>
              </a:r>
            </a:p>
          </p:txBody>
        </p:sp>
        <p:sp>
          <p:nvSpPr>
            <p:cNvPr id="382" name="Rounded Rectangle 381"/>
            <p:cNvSpPr/>
            <p:nvPr/>
          </p:nvSpPr>
          <p:spPr bwMode="ltGray">
            <a:xfrm>
              <a:off x="4968044" y="1903443"/>
              <a:ext cx="626608" cy="193709"/>
            </a:xfrm>
            <a:prstGeom prst="round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lumMod val="95000"/>
                    </a:schemeClr>
                  </a:solidFill>
                  <a:latin typeface="Gotham Rounded Medium" panose="02000000000000000000" pitchFamily="50" charset="0"/>
                  <a:cs typeface="Arial" pitchFamily="34" charset="0"/>
                </a:rPr>
                <a:t>App</a:t>
              </a:r>
            </a:p>
          </p:txBody>
        </p:sp>
        <p:sp>
          <p:nvSpPr>
            <p:cNvPr id="383" name="Rounded Rectangle 382"/>
            <p:cNvSpPr/>
            <p:nvPr/>
          </p:nvSpPr>
          <p:spPr bwMode="ltGray">
            <a:xfrm>
              <a:off x="5920229" y="1903443"/>
              <a:ext cx="626608" cy="193709"/>
            </a:xfrm>
            <a:prstGeom prst="round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lumMod val="95000"/>
                    </a:schemeClr>
                  </a:solidFill>
                  <a:latin typeface="Gotham Rounded Medium" panose="02000000000000000000" pitchFamily="50" charset="0"/>
                  <a:cs typeface="Arial" pitchFamily="34" charset="0"/>
                </a:rPr>
                <a:t>App</a:t>
              </a:r>
            </a:p>
          </p:txBody>
        </p:sp>
      </p:grpSp>
      <p:grpSp>
        <p:nvGrpSpPr>
          <p:cNvPr id="236" name="Group 235"/>
          <p:cNvGrpSpPr/>
          <p:nvPr/>
        </p:nvGrpSpPr>
        <p:grpSpPr>
          <a:xfrm>
            <a:off x="354675" y="2905714"/>
            <a:ext cx="3955962" cy="2719632"/>
            <a:chOff x="3832981" y="1866225"/>
            <a:chExt cx="3955962" cy="2719632"/>
          </a:xfrm>
        </p:grpSpPr>
        <p:grpSp>
          <p:nvGrpSpPr>
            <p:cNvPr id="237" name="Group 236"/>
            <p:cNvGrpSpPr/>
            <p:nvPr/>
          </p:nvGrpSpPr>
          <p:grpSpPr>
            <a:xfrm>
              <a:off x="5544237" y="3410770"/>
              <a:ext cx="2244706" cy="1175087"/>
              <a:chOff x="5544237" y="3410770"/>
              <a:chExt cx="2244706" cy="1175087"/>
            </a:xfrm>
          </p:grpSpPr>
          <p:sp>
            <p:nvSpPr>
              <p:cNvPr id="466" name="Rounded Rectangle 465"/>
              <p:cNvSpPr/>
              <p:nvPr/>
            </p:nvSpPr>
            <p:spPr bwMode="ltGray">
              <a:xfrm>
                <a:off x="6572168" y="3752849"/>
                <a:ext cx="554789" cy="251905"/>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a:solidFill>
                      <a:schemeClr val="bg1">
                        <a:lumMod val="95000"/>
                      </a:schemeClr>
                    </a:solidFill>
                    <a:latin typeface="Gotham Rounded Medium" panose="02000000000000000000" pitchFamily="50" charset="0"/>
                    <a:cs typeface="Arial" pitchFamily="34" charset="0"/>
                  </a:rPr>
                  <a:t>Storage Controller</a:t>
                </a:r>
              </a:p>
            </p:txBody>
          </p:sp>
          <p:sp>
            <p:nvSpPr>
              <p:cNvPr id="467" name="Rounded Rectangle 466"/>
              <p:cNvSpPr/>
              <p:nvPr/>
            </p:nvSpPr>
            <p:spPr bwMode="ltGray">
              <a:xfrm>
                <a:off x="7189050" y="3752849"/>
                <a:ext cx="554789" cy="251905"/>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a:solidFill>
                      <a:schemeClr val="bg1">
                        <a:lumMod val="95000"/>
                      </a:schemeClr>
                    </a:solidFill>
                    <a:latin typeface="Gotham Rounded Medium" panose="02000000000000000000" pitchFamily="50" charset="0"/>
                    <a:cs typeface="Arial" pitchFamily="34" charset="0"/>
                  </a:rPr>
                  <a:t>Storage Controller</a:t>
                </a:r>
              </a:p>
            </p:txBody>
          </p:sp>
          <p:grpSp>
            <p:nvGrpSpPr>
              <p:cNvPr id="468" name="Group 467"/>
              <p:cNvGrpSpPr/>
              <p:nvPr/>
            </p:nvGrpSpPr>
            <p:grpSpPr bwMode="ltGray">
              <a:xfrm>
                <a:off x="6606030" y="4158373"/>
                <a:ext cx="487064" cy="374238"/>
                <a:chOff x="6567489" y="3041651"/>
                <a:chExt cx="327025" cy="282575"/>
              </a:xfrm>
              <a:solidFill>
                <a:srgbClr val="454545"/>
              </a:solidFill>
              <a:effectLst/>
            </p:grpSpPr>
            <p:sp>
              <p:nvSpPr>
                <p:cNvPr id="495" name="Freeform 544"/>
                <p:cNvSpPr>
                  <a:spLocks/>
                </p:cNvSpPr>
                <p:nvPr/>
              </p:nvSpPr>
              <p:spPr bwMode="ltGray">
                <a:xfrm>
                  <a:off x="6567489" y="3108326"/>
                  <a:ext cx="327025" cy="215900"/>
                </a:xfrm>
                <a:custGeom>
                  <a:avLst/>
                  <a:gdLst>
                    <a:gd name="T0" fmla="*/ 83 w 166"/>
                    <a:gd name="T1" fmla="*/ 22 h 110"/>
                    <a:gd name="T2" fmla="*/ 0 w 166"/>
                    <a:gd name="T3" fmla="*/ 0 h 110"/>
                    <a:gd name="T4" fmla="*/ 0 w 166"/>
                    <a:gd name="T5" fmla="*/ 84 h 110"/>
                    <a:gd name="T6" fmla="*/ 83 w 166"/>
                    <a:gd name="T7" fmla="*/ 110 h 110"/>
                    <a:gd name="T8" fmla="*/ 166 w 166"/>
                    <a:gd name="T9" fmla="*/ 84 h 110"/>
                    <a:gd name="T10" fmla="*/ 166 w 166"/>
                    <a:gd name="T11" fmla="*/ 0 h 110"/>
                    <a:gd name="T12" fmla="*/ 83 w 166"/>
                    <a:gd name="T13" fmla="*/ 22 h 110"/>
                  </a:gdLst>
                  <a:ahLst/>
                  <a:cxnLst>
                    <a:cxn ang="0">
                      <a:pos x="T0" y="T1"/>
                    </a:cxn>
                    <a:cxn ang="0">
                      <a:pos x="T2" y="T3"/>
                    </a:cxn>
                    <a:cxn ang="0">
                      <a:pos x="T4" y="T5"/>
                    </a:cxn>
                    <a:cxn ang="0">
                      <a:pos x="T6" y="T7"/>
                    </a:cxn>
                    <a:cxn ang="0">
                      <a:pos x="T8" y="T9"/>
                    </a:cxn>
                    <a:cxn ang="0">
                      <a:pos x="T10" y="T11"/>
                    </a:cxn>
                    <a:cxn ang="0">
                      <a:pos x="T12" y="T13"/>
                    </a:cxn>
                  </a:cxnLst>
                  <a:rect l="0" t="0" r="r" b="b"/>
                  <a:pathLst>
                    <a:path w="166" h="110">
                      <a:moveTo>
                        <a:pt x="83" y="22"/>
                      </a:moveTo>
                      <a:cubicBezTo>
                        <a:pt x="37" y="22"/>
                        <a:pt x="9" y="12"/>
                        <a:pt x="0" y="0"/>
                      </a:cubicBezTo>
                      <a:cubicBezTo>
                        <a:pt x="0" y="84"/>
                        <a:pt x="0" y="84"/>
                        <a:pt x="0" y="84"/>
                      </a:cubicBezTo>
                      <a:cubicBezTo>
                        <a:pt x="0" y="99"/>
                        <a:pt x="37" y="110"/>
                        <a:pt x="83" y="110"/>
                      </a:cubicBezTo>
                      <a:cubicBezTo>
                        <a:pt x="129" y="110"/>
                        <a:pt x="166" y="99"/>
                        <a:pt x="166" y="84"/>
                      </a:cubicBezTo>
                      <a:cubicBezTo>
                        <a:pt x="166" y="0"/>
                        <a:pt x="166" y="0"/>
                        <a:pt x="166" y="0"/>
                      </a:cubicBezTo>
                      <a:cubicBezTo>
                        <a:pt x="157" y="12"/>
                        <a:pt x="129" y="22"/>
                        <a:pt x="83" y="2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96" name="Freeform 545"/>
                <p:cNvSpPr>
                  <a:spLocks noEditPoints="1"/>
                </p:cNvSpPr>
                <p:nvPr/>
              </p:nvSpPr>
              <p:spPr bwMode="ltGray">
                <a:xfrm>
                  <a:off x="6567489" y="3041651"/>
                  <a:ext cx="327025" cy="104775"/>
                </a:xfrm>
                <a:custGeom>
                  <a:avLst/>
                  <a:gdLst>
                    <a:gd name="T0" fmla="*/ 83 w 166"/>
                    <a:gd name="T1" fmla="*/ 0 h 53"/>
                    <a:gd name="T2" fmla="*/ 0 w 166"/>
                    <a:gd name="T3" fmla="*/ 27 h 53"/>
                    <a:gd name="T4" fmla="*/ 83 w 166"/>
                    <a:gd name="T5" fmla="*/ 53 h 53"/>
                    <a:gd name="T6" fmla="*/ 166 w 166"/>
                    <a:gd name="T7" fmla="*/ 27 h 53"/>
                    <a:gd name="T8" fmla="*/ 83 w 166"/>
                    <a:gd name="T9" fmla="*/ 0 h 53"/>
                    <a:gd name="T10" fmla="*/ 83 w 166"/>
                    <a:gd name="T11" fmla="*/ 46 h 53"/>
                    <a:gd name="T12" fmla="*/ 17 w 166"/>
                    <a:gd name="T13" fmla="*/ 27 h 53"/>
                    <a:gd name="T14" fmla="*/ 83 w 166"/>
                    <a:gd name="T15" fmla="*/ 8 h 53"/>
                    <a:gd name="T16" fmla="*/ 149 w 166"/>
                    <a:gd name="T17" fmla="*/ 27 h 53"/>
                    <a:gd name="T18" fmla="*/ 83 w 16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3">
                      <a:moveTo>
                        <a:pt x="83" y="0"/>
                      </a:moveTo>
                      <a:cubicBezTo>
                        <a:pt x="37" y="0"/>
                        <a:pt x="0" y="12"/>
                        <a:pt x="0" y="27"/>
                      </a:cubicBezTo>
                      <a:cubicBezTo>
                        <a:pt x="0" y="41"/>
                        <a:pt x="37" y="53"/>
                        <a:pt x="83" y="53"/>
                      </a:cubicBezTo>
                      <a:cubicBezTo>
                        <a:pt x="129" y="53"/>
                        <a:pt x="166" y="41"/>
                        <a:pt x="166" y="27"/>
                      </a:cubicBezTo>
                      <a:cubicBezTo>
                        <a:pt x="166" y="12"/>
                        <a:pt x="129" y="0"/>
                        <a:pt x="83" y="0"/>
                      </a:cubicBezTo>
                      <a:close/>
                      <a:moveTo>
                        <a:pt x="83" y="46"/>
                      </a:moveTo>
                      <a:cubicBezTo>
                        <a:pt x="47" y="46"/>
                        <a:pt x="17" y="37"/>
                        <a:pt x="17" y="27"/>
                      </a:cubicBezTo>
                      <a:cubicBezTo>
                        <a:pt x="17" y="17"/>
                        <a:pt x="47" y="8"/>
                        <a:pt x="83" y="8"/>
                      </a:cubicBezTo>
                      <a:cubicBezTo>
                        <a:pt x="120" y="8"/>
                        <a:pt x="149" y="17"/>
                        <a:pt x="149" y="27"/>
                      </a:cubicBezTo>
                      <a:cubicBezTo>
                        <a:pt x="149" y="37"/>
                        <a:pt x="120" y="46"/>
                        <a:pt x="83" y="4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97" name="Oval 546"/>
                <p:cNvSpPr>
                  <a:spLocks noChangeArrowheads="1"/>
                </p:cNvSpPr>
                <p:nvPr/>
              </p:nvSpPr>
              <p:spPr bwMode="ltGray">
                <a:xfrm>
                  <a:off x="6600826" y="3057526"/>
                  <a:ext cx="260350" cy="74613"/>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469" name="Group 468"/>
              <p:cNvGrpSpPr/>
              <p:nvPr/>
            </p:nvGrpSpPr>
            <p:grpSpPr bwMode="ltGray">
              <a:xfrm>
                <a:off x="7222912" y="4158373"/>
                <a:ext cx="487064" cy="374238"/>
                <a:chOff x="6575621" y="3041651"/>
                <a:chExt cx="327025" cy="282575"/>
              </a:xfrm>
              <a:solidFill>
                <a:srgbClr val="454545"/>
              </a:solidFill>
              <a:effectLst/>
            </p:grpSpPr>
            <p:sp>
              <p:nvSpPr>
                <p:cNvPr id="492" name="Freeform 544"/>
                <p:cNvSpPr>
                  <a:spLocks/>
                </p:cNvSpPr>
                <p:nvPr/>
              </p:nvSpPr>
              <p:spPr bwMode="ltGray">
                <a:xfrm>
                  <a:off x="6575621" y="3108326"/>
                  <a:ext cx="327025" cy="215900"/>
                </a:xfrm>
                <a:custGeom>
                  <a:avLst/>
                  <a:gdLst>
                    <a:gd name="T0" fmla="*/ 83 w 166"/>
                    <a:gd name="T1" fmla="*/ 22 h 110"/>
                    <a:gd name="T2" fmla="*/ 0 w 166"/>
                    <a:gd name="T3" fmla="*/ 0 h 110"/>
                    <a:gd name="T4" fmla="*/ 0 w 166"/>
                    <a:gd name="T5" fmla="*/ 84 h 110"/>
                    <a:gd name="T6" fmla="*/ 83 w 166"/>
                    <a:gd name="T7" fmla="*/ 110 h 110"/>
                    <a:gd name="T8" fmla="*/ 166 w 166"/>
                    <a:gd name="T9" fmla="*/ 84 h 110"/>
                    <a:gd name="T10" fmla="*/ 166 w 166"/>
                    <a:gd name="T11" fmla="*/ 0 h 110"/>
                    <a:gd name="T12" fmla="*/ 83 w 166"/>
                    <a:gd name="T13" fmla="*/ 22 h 110"/>
                  </a:gdLst>
                  <a:ahLst/>
                  <a:cxnLst>
                    <a:cxn ang="0">
                      <a:pos x="T0" y="T1"/>
                    </a:cxn>
                    <a:cxn ang="0">
                      <a:pos x="T2" y="T3"/>
                    </a:cxn>
                    <a:cxn ang="0">
                      <a:pos x="T4" y="T5"/>
                    </a:cxn>
                    <a:cxn ang="0">
                      <a:pos x="T6" y="T7"/>
                    </a:cxn>
                    <a:cxn ang="0">
                      <a:pos x="T8" y="T9"/>
                    </a:cxn>
                    <a:cxn ang="0">
                      <a:pos x="T10" y="T11"/>
                    </a:cxn>
                    <a:cxn ang="0">
                      <a:pos x="T12" y="T13"/>
                    </a:cxn>
                  </a:cxnLst>
                  <a:rect l="0" t="0" r="r" b="b"/>
                  <a:pathLst>
                    <a:path w="166" h="110">
                      <a:moveTo>
                        <a:pt x="83" y="22"/>
                      </a:moveTo>
                      <a:cubicBezTo>
                        <a:pt x="37" y="22"/>
                        <a:pt x="9" y="12"/>
                        <a:pt x="0" y="0"/>
                      </a:cubicBezTo>
                      <a:cubicBezTo>
                        <a:pt x="0" y="84"/>
                        <a:pt x="0" y="84"/>
                        <a:pt x="0" y="84"/>
                      </a:cubicBezTo>
                      <a:cubicBezTo>
                        <a:pt x="0" y="99"/>
                        <a:pt x="37" y="110"/>
                        <a:pt x="83" y="110"/>
                      </a:cubicBezTo>
                      <a:cubicBezTo>
                        <a:pt x="129" y="110"/>
                        <a:pt x="166" y="99"/>
                        <a:pt x="166" y="84"/>
                      </a:cubicBezTo>
                      <a:cubicBezTo>
                        <a:pt x="166" y="0"/>
                        <a:pt x="166" y="0"/>
                        <a:pt x="166" y="0"/>
                      </a:cubicBezTo>
                      <a:cubicBezTo>
                        <a:pt x="157" y="12"/>
                        <a:pt x="129" y="22"/>
                        <a:pt x="83" y="2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93" name="Freeform 545"/>
                <p:cNvSpPr>
                  <a:spLocks noEditPoints="1"/>
                </p:cNvSpPr>
                <p:nvPr/>
              </p:nvSpPr>
              <p:spPr bwMode="ltGray">
                <a:xfrm>
                  <a:off x="6575621" y="3041651"/>
                  <a:ext cx="327025" cy="104775"/>
                </a:xfrm>
                <a:custGeom>
                  <a:avLst/>
                  <a:gdLst>
                    <a:gd name="T0" fmla="*/ 83 w 166"/>
                    <a:gd name="T1" fmla="*/ 0 h 53"/>
                    <a:gd name="T2" fmla="*/ 0 w 166"/>
                    <a:gd name="T3" fmla="*/ 27 h 53"/>
                    <a:gd name="T4" fmla="*/ 83 w 166"/>
                    <a:gd name="T5" fmla="*/ 53 h 53"/>
                    <a:gd name="T6" fmla="*/ 166 w 166"/>
                    <a:gd name="T7" fmla="*/ 27 h 53"/>
                    <a:gd name="T8" fmla="*/ 83 w 166"/>
                    <a:gd name="T9" fmla="*/ 0 h 53"/>
                    <a:gd name="T10" fmla="*/ 83 w 166"/>
                    <a:gd name="T11" fmla="*/ 46 h 53"/>
                    <a:gd name="T12" fmla="*/ 17 w 166"/>
                    <a:gd name="T13" fmla="*/ 27 h 53"/>
                    <a:gd name="T14" fmla="*/ 83 w 166"/>
                    <a:gd name="T15" fmla="*/ 8 h 53"/>
                    <a:gd name="T16" fmla="*/ 149 w 166"/>
                    <a:gd name="T17" fmla="*/ 27 h 53"/>
                    <a:gd name="T18" fmla="*/ 83 w 16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3">
                      <a:moveTo>
                        <a:pt x="83" y="0"/>
                      </a:moveTo>
                      <a:cubicBezTo>
                        <a:pt x="37" y="0"/>
                        <a:pt x="0" y="12"/>
                        <a:pt x="0" y="27"/>
                      </a:cubicBezTo>
                      <a:cubicBezTo>
                        <a:pt x="0" y="41"/>
                        <a:pt x="37" y="53"/>
                        <a:pt x="83" y="53"/>
                      </a:cubicBezTo>
                      <a:cubicBezTo>
                        <a:pt x="129" y="53"/>
                        <a:pt x="166" y="41"/>
                        <a:pt x="166" y="27"/>
                      </a:cubicBezTo>
                      <a:cubicBezTo>
                        <a:pt x="166" y="12"/>
                        <a:pt x="129" y="0"/>
                        <a:pt x="83" y="0"/>
                      </a:cubicBezTo>
                      <a:close/>
                      <a:moveTo>
                        <a:pt x="83" y="46"/>
                      </a:moveTo>
                      <a:cubicBezTo>
                        <a:pt x="47" y="46"/>
                        <a:pt x="17" y="37"/>
                        <a:pt x="17" y="27"/>
                      </a:cubicBezTo>
                      <a:cubicBezTo>
                        <a:pt x="17" y="17"/>
                        <a:pt x="47" y="8"/>
                        <a:pt x="83" y="8"/>
                      </a:cubicBezTo>
                      <a:cubicBezTo>
                        <a:pt x="120" y="8"/>
                        <a:pt x="149" y="17"/>
                        <a:pt x="149" y="27"/>
                      </a:cubicBezTo>
                      <a:cubicBezTo>
                        <a:pt x="149" y="37"/>
                        <a:pt x="120" y="46"/>
                        <a:pt x="83" y="4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94" name="Oval 546"/>
                <p:cNvSpPr>
                  <a:spLocks noChangeArrowheads="1"/>
                </p:cNvSpPr>
                <p:nvPr/>
              </p:nvSpPr>
              <p:spPr bwMode="ltGray">
                <a:xfrm>
                  <a:off x="6608958" y="3057526"/>
                  <a:ext cx="260350" cy="74613"/>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470" name="Rounded Rectangle 469"/>
              <p:cNvSpPr/>
              <p:nvPr/>
            </p:nvSpPr>
            <p:spPr bwMode="ltGray">
              <a:xfrm>
                <a:off x="6509184" y="3643859"/>
                <a:ext cx="1279759" cy="941998"/>
              </a:xfrm>
              <a:prstGeom prst="roundRect">
                <a:avLst>
                  <a:gd name="adj" fmla="val 5139"/>
                </a:avLst>
              </a:prstGeom>
              <a:noFill/>
              <a:ln w="15875"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2"/>
                  </a:solidFill>
                  <a:latin typeface="Gotham Rounded Medium" panose="02000000000000000000" pitchFamily="50" charset="0"/>
                  <a:cs typeface="Arial" pitchFamily="34" charset="0"/>
                </a:endParaRPr>
              </a:p>
            </p:txBody>
          </p:sp>
          <p:grpSp>
            <p:nvGrpSpPr>
              <p:cNvPr id="471" name="Group 470"/>
              <p:cNvGrpSpPr/>
              <p:nvPr/>
            </p:nvGrpSpPr>
            <p:grpSpPr>
              <a:xfrm>
                <a:off x="6850309" y="4033135"/>
                <a:ext cx="631204" cy="145095"/>
                <a:chOff x="2309771" y="4029851"/>
                <a:chExt cx="631204" cy="145095"/>
              </a:xfrm>
            </p:grpSpPr>
            <p:cxnSp>
              <p:nvCxnSpPr>
                <p:cNvPr id="488" name="Straight Connector 487"/>
                <p:cNvCxnSpPr/>
                <p:nvPr/>
              </p:nvCxnSpPr>
              <p:spPr bwMode="ltGray">
                <a:xfrm>
                  <a:off x="2309771" y="4029851"/>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bwMode="ltGray">
                <a:xfrm>
                  <a:off x="2940975" y="4029851"/>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bwMode="ltGray">
                <a:xfrm flipH="1">
                  <a:off x="2309771" y="4103822"/>
                  <a:ext cx="631204"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bwMode="ltGray">
                <a:xfrm>
                  <a:off x="2625373" y="4105020"/>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72" name="Group 471"/>
              <p:cNvGrpSpPr/>
              <p:nvPr/>
            </p:nvGrpSpPr>
            <p:grpSpPr>
              <a:xfrm>
                <a:off x="5544237" y="3410772"/>
                <a:ext cx="1232801" cy="306589"/>
                <a:chOff x="5281348" y="2972345"/>
                <a:chExt cx="508694" cy="455990"/>
              </a:xfrm>
            </p:grpSpPr>
            <p:cxnSp>
              <p:nvCxnSpPr>
                <p:cNvPr id="485" name="Straight Connector 484"/>
                <p:cNvCxnSpPr/>
                <p:nvPr/>
              </p:nvCxnSpPr>
              <p:spPr bwMode="ltGray">
                <a:xfrm>
                  <a:off x="5281348" y="2972345"/>
                  <a:ext cx="0" cy="110047"/>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bwMode="ltGray">
                <a:xfrm>
                  <a:off x="5790042" y="3094719"/>
                  <a:ext cx="0" cy="33361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73" name="Group 472"/>
              <p:cNvGrpSpPr/>
              <p:nvPr/>
            </p:nvGrpSpPr>
            <p:grpSpPr>
              <a:xfrm>
                <a:off x="5648701" y="3410770"/>
                <a:ext cx="1756987" cy="306592"/>
                <a:chOff x="5281348" y="3028282"/>
                <a:chExt cx="508694" cy="455995"/>
              </a:xfrm>
            </p:grpSpPr>
            <p:cxnSp>
              <p:nvCxnSpPr>
                <p:cNvPr id="482" name="Straight Connector 481"/>
                <p:cNvCxnSpPr/>
                <p:nvPr/>
              </p:nvCxnSpPr>
              <p:spPr bwMode="ltGray">
                <a:xfrm>
                  <a:off x="5281348" y="3028282"/>
                  <a:ext cx="0" cy="5411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bwMode="ltGray">
                <a:xfrm>
                  <a:off x="5790042" y="3087634"/>
                  <a:ext cx="0" cy="396643"/>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74" name="Group 473"/>
              <p:cNvGrpSpPr/>
              <p:nvPr/>
            </p:nvGrpSpPr>
            <p:grpSpPr>
              <a:xfrm>
                <a:off x="6421931" y="3411048"/>
                <a:ext cx="1152793" cy="309186"/>
                <a:chOff x="5281348" y="2863735"/>
                <a:chExt cx="508694" cy="400755"/>
              </a:xfrm>
            </p:grpSpPr>
            <p:cxnSp>
              <p:nvCxnSpPr>
                <p:cNvPr id="479" name="Straight Connector 478"/>
                <p:cNvCxnSpPr/>
                <p:nvPr/>
              </p:nvCxnSpPr>
              <p:spPr bwMode="ltGray">
                <a:xfrm>
                  <a:off x="5281348" y="2863735"/>
                  <a:ext cx="0" cy="21865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bwMode="ltGray">
                <a:xfrm>
                  <a:off x="5790042" y="3087635"/>
                  <a:ext cx="0" cy="176855"/>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75" name="Group 474"/>
              <p:cNvGrpSpPr/>
              <p:nvPr/>
            </p:nvGrpSpPr>
            <p:grpSpPr>
              <a:xfrm>
                <a:off x="6361446" y="3411041"/>
                <a:ext cx="591439" cy="306598"/>
                <a:chOff x="5281348" y="2938619"/>
                <a:chExt cx="508694" cy="197298"/>
              </a:xfrm>
            </p:grpSpPr>
            <p:cxnSp>
              <p:nvCxnSpPr>
                <p:cNvPr id="476" name="Straight Connector 475"/>
                <p:cNvCxnSpPr/>
                <p:nvPr/>
              </p:nvCxnSpPr>
              <p:spPr bwMode="ltGray">
                <a:xfrm>
                  <a:off x="5281348" y="2938619"/>
                  <a:ext cx="0" cy="143773"/>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bwMode="ltGray">
                <a:xfrm>
                  <a:off x="5790042" y="3087635"/>
                  <a:ext cx="0" cy="4828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grpSp>
          <p:nvGrpSpPr>
            <p:cNvPr id="238" name="Group 237"/>
            <p:cNvGrpSpPr/>
            <p:nvPr/>
          </p:nvGrpSpPr>
          <p:grpSpPr>
            <a:xfrm>
              <a:off x="3832981" y="3410769"/>
              <a:ext cx="2293255" cy="1175088"/>
              <a:chOff x="3832981" y="3410769"/>
              <a:chExt cx="2293255" cy="1175088"/>
            </a:xfrm>
          </p:grpSpPr>
          <p:sp>
            <p:nvSpPr>
              <p:cNvPr id="362" name="Rounded Rectangle 361"/>
              <p:cNvSpPr/>
              <p:nvPr/>
            </p:nvSpPr>
            <p:spPr bwMode="ltGray">
              <a:xfrm>
                <a:off x="3895965" y="3752849"/>
                <a:ext cx="554789" cy="251905"/>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a:solidFill>
                      <a:schemeClr val="bg1">
                        <a:lumMod val="95000"/>
                      </a:schemeClr>
                    </a:solidFill>
                    <a:latin typeface="Gotham Rounded Medium" panose="02000000000000000000" pitchFamily="50" charset="0"/>
                    <a:cs typeface="Arial" pitchFamily="34" charset="0"/>
                  </a:rPr>
                  <a:t>Storage Controller</a:t>
                </a:r>
              </a:p>
            </p:txBody>
          </p:sp>
          <p:sp>
            <p:nvSpPr>
              <p:cNvPr id="363" name="Rounded Rectangle 362"/>
              <p:cNvSpPr/>
              <p:nvPr/>
            </p:nvSpPr>
            <p:spPr bwMode="ltGray">
              <a:xfrm>
                <a:off x="4512847" y="3752849"/>
                <a:ext cx="554789" cy="251905"/>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a:solidFill>
                      <a:schemeClr val="bg1">
                        <a:lumMod val="95000"/>
                      </a:schemeClr>
                    </a:solidFill>
                    <a:latin typeface="Gotham Rounded Medium" panose="02000000000000000000" pitchFamily="50" charset="0"/>
                    <a:cs typeface="Arial" pitchFamily="34" charset="0"/>
                  </a:rPr>
                  <a:t>Storage Controller</a:t>
                </a:r>
              </a:p>
            </p:txBody>
          </p:sp>
          <p:grpSp>
            <p:nvGrpSpPr>
              <p:cNvPr id="364" name="Group 363"/>
              <p:cNvGrpSpPr/>
              <p:nvPr/>
            </p:nvGrpSpPr>
            <p:grpSpPr bwMode="ltGray">
              <a:xfrm>
                <a:off x="3929827" y="4158373"/>
                <a:ext cx="487064" cy="374238"/>
                <a:chOff x="6567489" y="3041651"/>
                <a:chExt cx="327025" cy="282575"/>
              </a:xfrm>
              <a:solidFill>
                <a:srgbClr val="454545"/>
              </a:solidFill>
              <a:effectLst/>
            </p:grpSpPr>
            <p:sp>
              <p:nvSpPr>
                <p:cNvPr id="463" name="Freeform 544"/>
                <p:cNvSpPr>
                  <a:spLocks/>
                </p:cNvSpPr>
                <p:nvPr/>
              </p:nvSpPr>
              <p:spPr bwMode="ltGray">
                <a:xfrm>
                  <a:off x="6567489" y="3108326"/>
                  <a:ext cx="327025" cy="215900"/>
                </a:xfrm>
                <a:custGeom>
                  <a:avLst/>
                  <a:gdLst>
                    <a:gd name="T0" fmla="*/ 83 w 166"/>
                    <a:gd name="T1" fmla="*/ 22 h 110"/>
                    <a:gd name="T2" fmla="*/ 0 w 166"/>
                    <a:gd name="T3" fmla="*/ 0 h 110"/>
                    <a:gd name="T4" fmla="*/ 0 w 166"/>
                    <a:gd name="T5" fmla="*/ 84 h 110"/>
                    <a:gd name="T6" fmla="*/ 83 w 166"/>
                    <a:gd name="T7" fmla="*/ 110 h 110"/>
                    <a:gd name="T8" fmla="*/ 166 w 166"/>
                    <a:gd name="T9" fmla="*/ 84 h 110"/>
                    <a:gd name="T10" fmla="*/ 166 w 166"/>
                    <a:gd name="T11" fmla="*/ 0 h 110"/>
                    <a:gd name="T12" fmla="*/ 83 w 166"/>
                    <a:gd name="T13" fmla="*/ 22 h 110"/>
                  </a:gdLst>
                  <a:ahLst/>
                  <a:cxnLst>
                    <a:cxn ang="0">
                      <a:pos x="T0" y="T1"/>
                    </a:cxn>
                    <a:cxn ang="0">
                      <a:pos x="T2" y="T3"/>
                    </a:cxn>
                    <a:cxn ang="0">
                      <a:pos x="T4" y="T5"/>
                    </a:cxn>
                    <a:cxn ang="0">
                      <a:pos x="T6" y="T7"/>
                    </a:cxn>
                    <a:cxn ang="0">
                      <a:pos x="T8" y="T9"/>
                    </a:cxn>
                    <a:cxn ang="0">
                      <a:pos x="T10" y="T11"/>
                    </a:cxn>
                    <a:cxn ang="0">
                      <a:pos x="T12" y="T13"/>
                    </a:cxn>
                  </a:cxnLst>
                  <a:rect l="0" t="0" r="r" b="b"/>
                  <a:pathLst>
                    <a:path w="166" h="110">
                      <a:moveTo>
                        <a:pt x="83" y="22"/>
                      </a:moveTo>
                      <a:cubicBezTo>
                        <a:pt x="37" y="22"/>
                        <a:pt x="9" y="12"/>
                        <a:pt x="0" y="0"/>
                      </a:cubicBezTo>
                      <a:cubicBezTo>
                        <a:pt x="0" y="84"/>
                        <a:pt x="0" y="84"/>
                        <a:pt x="0" y="84"/>
                      </a:cubicBezTo>
                      <a:cubicBezTo>
                        <a:pt x="0" y="99"/>
                        <a:pt x="37" y="110"/>
                        <a:pt x="83" y="110"/>
                      </a:cubicBezTo>
                      <a:cubicBezTo>
                        <a:pt x="129" y="110"/>
                        <a:pt x="166" y="99"/>
                        <a:pt x="166" y="84"/>
                      </a:cubicBezTo>
                      <a:cubicBezTo>
                        <a:pt x="166" y="0"/>
                        <a:pt x="166" y="0"/>
                        <a:pt x="166" y="0"/>
                      </a:cubicBezTo>
                      <a:cubicBezTo>
                        <a:pt x="157" y="12"/>
                        <a:pt x="129" y="22"/>
                        <a:pt x="83" y="2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64" name="Freeform 545"/>
                <p:cNvSpPr>
                  <a:spLocks noEditPoints="1"/>
                </p:cNvSpPr>
                <p:nvPr/>
              </p:nvSpPr>
              <p:spPr bwMode="ltGray">
                <a:xfrm>
                  <a:off x="6567489" y="3041651"/>
                  <a:ext cx="327025" cy="104775"/>
                </a:xfrm>
                <a:custGeom>
                  <a:avLst/>
                  <a:gdLst>
                    <a:gd name="T0" fmla="*/ 83 w 166"/>
                    <a:gd name="T1" fmla="*/ 0 h 53"/>
                    <a:gd name="T2" fmla="*/ 0 w 166"/>
                    <a:gd name="T3" fmla="*/ 27 h 53"/>
                    <a:gd name="T4" fmla="*/ 83 w 166"/>
                    <a:gd name="T5" fmla="*/ 53 h 53"/>
                    <a:gd name="T6" fmla="*/ 166 w 166"/>
                    <a:gd name="T7" fmla="*/ 27 h 53"/>
                    <a:gd name="T8" fmla="*/ 83 w 166"/>
                    <a:gd name="T9" fmla="*/ 0 h 53"/>
                    <a:gd name="T10" fmla="*/ 83 w 166"/>
                    <a:gd name="T11" fmla="*/ 46 h 53"/>
                    <a:gd name="T12" fmla="*/ 17 w 166"/>
                    <a:gd name="T13" fmla="*/ 27 h 53"/>
                    <a:gd name="T14" fmla="*/ 83 w 166"/>
                    <a:gd name="T15" fmla="*/ 8 h 53"/>
                    <a:gd name="T16" fmla="*/ 149 w 166"/>
                    <a:gd name="T17" fmla="*/ 27 h 53"/>
                    <a:gd name="T18" fmla="*/ 83 w 16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3">
                      <a:moveTo>
                        <a:pt x="83" y="0"/>
                      </a:moveTo>
                      <a:cubicBezTo>
                        <a:pt x="37" y="0"/>
                        <a:pt x="0" y="12"/>
                        <a:pt x="0" y="27"/>
                      </a:cubicBezTo>
                      <a:cubicBezTo>
                        <a:pt x="0" y="41"/>
                        <a:pt x="37" y="53"/>
                        <a:pt x="83" y="53"/>
                      </a:cubicBezTo>
                      <a:cubicBezTo>
                        <a:pt x="129" y="53"/>
                        <a:pt x="166" y="41"/>
                        <a:pt x="166" y="27"/>
                      </a:cubicBezTo>
                      <a:cubicBezTo>
                        <a:pt x="166" y="12"/>
                        <a:pt x="129" y="0"/>
                        <a:pt x="83" y="0"/>
                      </a:cubicBezTo>
                      <a:close/>
                      <a:moveTo>
                        <a:pt x="83" y="46"/>
                      </a:moveTo>
                      <a:cubicBezTo>
                        <a:pt x="47" y="46"/>
                        <a:pt x="17" y="37"/>
                        <a:pt x="17" y="27"/>
                      </a:cubicBezTo>
                      <a:cubicBezTo>
                        <a:pt x="17" y="17"/>
                        <a:pt x="47" y="8"/>
                        <a:pt x="83" y="8"/>
                      </a:cubicBezTo>
                      <a:cubicBezTo>
                        <a:pt x="120" y="8"/>
                        <a:pt x="149" y="17"/>
                        <a:pt x="149" y="27"/>
                      </a:cubicBezTo>
                      <a:cubicBezTo>
                        <a:pt x="149" y="37"/>
                        <a:pt x="120" y="46"/>
                        <a:pt x="83" y="4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65" name="Oval 546"/>
                <p:cNvSpPr>
                  <a:spLocks noChangeArrowheads="1"/>
                </p:cNvSpPr>
                <p:nvPr/>
              </p:nvSpPr>
              <p:spPr bwMode="ltGray">
                <a:xfrm>
                  <a:off x="6600826" y="3057526"/>
                  <a:ext cx="260350" cy="74613"/>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365" name="Group 364"/>
              <p:cNvGrpSpPr/>
              <p:nvPr/>
            </p:nvGrpSpPr>
            <p:grpSpPr bwMode="ltGray">
              <a:xfrm>
                <a:off x="4546709" y="4158373"/>
                <a:ext cx="487064" cy="374238"/>
                <a:chOff x="6575621" y="3041651"/>
                <a:chExt cx="327025" cy="282575"/>
              </a:xfrm>
              <a:solidFill>
                <a:srgbClr val="454545"/>
              </a:solidFill>
              <a:effectLst/>
            </p:grpSpPr>
            <p:sp>
              <p:nvSpPr>
                <p:cNvPr id="460" name="Freeform 544"/>
                <p:cNvSpPr>
                  <a:spLocks/>
                </p:cNvSpPr>
                <p:nvPr/>
              </p:nvSpPr>
              <p:spPr bwMode="ltGray">
                <a:xfrm>
                  <a:off x="6575621" y="3108326"/>
                  <a:ext cx="327025" cy="215900"/>
                </a:xfrm>
                <a:custGeom>
                  <a:avLst/>
                  <a:gdLst>
                    <a:gd name="T0" fmla="*/ 83 w 166"/>
                    <a:gd name="T1" fmla="*/ 22 h 110"/>
                    <a:gd name="T2" fmla="*/ 0 w 166"/>
                    <a:gd name="T3" fmla="*/ 0 h 110"/>
                    <a:gd name="T4" fmla="*/ 0 w 166"/>
                    <a:gd name="T5" fmla="*/ 84 h 110"/>
                    <a:gd name="T6" fmla="*/ 83 w 166"/>
                    <a:gd name="T7" fmla="*/ 110 h 110"/>
                    <a:gd name="T8" fmla="*/ 166 w 166"/>
                    <a:gd name="T9" fmla="*/ 84 h 110"/>
                    <a:gd name="T10" fmla="*/ 166 w 166"/>
                    <a:gd name="T11" fmla="*/ 0 h 110"/>
                    <a:gd name="T12" fmla="*/ 83 w 166"/>
                    <a:gd name="T13" fmla="*/ 22 h 110"/>
                  </a:gdLst>
                  <a:ahLst/>
                  <a:cxnLst>
                    <a:cxn ang="0">
                      <a:pos x="T0" y="T1"/>
                    </a:cxn>
                    <a:cxn ang="0">
                      <a:pos x="T2" y="T3"/>
                    </a:cxn>
                    <a:cxn ang="0">
                      <a:pos x="T4" y="T5"/>
                    </a:cxn>
                    <a:cxn ang="0">
                      <a:pos x="T6" y="T7"/>
                    </a:cxn>
                    <a:cxn ang="0">
                      <a:pos x="T8" y="T9"/>
                    </a:cxn>
                    <a:cxn ang="0">
                      <a:pos x="T10" y="T11"/>
                    </a:cxn>
                    <a:cxn ang="0">
                      <a:pos x="T12" y="T13"/>
                    </a:cxn>
                  </a:cxnLst>
                  <a:rect l="0" t="0" r="r" b="b"/>
                  <a:pathLst>
                    <a:path w="166" h="110">
                      <a:moveTo>
                        <a:pt x="83" y="22"/>
                      </a:moveTo>
                      <a:cubicBezTo>
                        <a:pt x="37" y="22"/>
                        <a:pt x="9" y="12"/>
                        <a:pt x="0" y="0"/>
                      </a:cubicBezTo>
                      <a:cubicBezTo>
                        <a:pt x="0" y="84"/>
                        <a:pt x="0" y="84"/>
                        <a:pt x="0" y="84"/>
                      </a:cubicBezTo>
                      <a:cubicBezTo>
                        <a:pt x="0" y="99"/>
                        <a:pt x="37" y="110"/>
                        <a:pt x="83" y="110"/>
                      </a:cubicBezTo>
                      <a:cubicBezTo>
                        <a:pt x="129" y="110"/>
                        <a:pt x="166" y="99"/>
                        <a:pt x="166" y="84"/>
                      </a:cubicBezTo>
                      <a:cubicBezTo>
                        <a:pt x="166" y="0"/>
                        <a:pt x="166" y="0"/>
                        <a:pt x="166" y="0"/>
                      </a:cubicBezTo>
                      <a:cubicBezTo>
                        <a:pt x="157" y="12"/>
                        <a:pt x="129" y="22"/>
                        <a:pt x="83" y="2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61" name="Freeform 545"/>
                <p:cNvSpPr>
                  <a:spLocks noEditPoints="1"/>
                </p:cNvSpPr>
                <p:nvPr/>
              </p:nvSpPr>
              <p:spPr bwMode="ltGray">
                <a:xfrm>
                  <a:off x="6575621" y="3041651"/>
                  <a:ext cx="327025" cy="104775"/>
                </a:xfrm>
                <a:custGeom>
                  <a:avLst/>
                  <a:gdLst>
                    <a:gd name="T0" fmla="*/ 83 w 166"/>
                    <a:gd name="T1" fmla="*/ 0 h 53"/>
                    <a:gd name="T2" fmla="*/ 0 w 166"/>
                    <a:gd name="T3" fmla="*/ 27 h 53"/>
                    <a:gd name="T4" fmla="*/ 83 w 166"/>
                    <a:gd name="T5" fmla="*/ 53 h 53"/>
                    <a:gd name="T6" fmla="*/ 166 w 166"/>
                    <a:gd name="T7" fmla="*/ 27 h 53"/>
                    <a:gd name="T8" fmla="*/ 83 w 166"/>
                    <a:gd name="T9" fmla="*/ 0 h 53"/>
                    <a:gd name="T10" fmla="*/ 83 w 166"/>
                    <a:gd name="T11" fmla="*/ 46 h 53"/>
                    <a:gd name="T12" fmla="*/ 17 w 166"/>
                    <a:gd name="T13" fmla="*/ 27 h 53"/>
                    <a:gd name="T14" fmla="*/ 83 w 166"/>
                    <a:gd name="T15" fmla="*/ 8 h 53"/>
                    <a:gd name="T16" fmla="*/ 149 w 166"/>
                    <a:gd name="T17" fmla="*/ 27 h 53"/>
                    <a:gd name="T18" fmla="*/ 83 w 16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3">
                      <a:moveTo>
                        <a:pt x="83" y="0"/>
                      </a:moveTo>
                      <a:cubicBezTo>
                        <a:pt x="37" y="0"/>
                        <a:pt x="0" y="12"/>
                        <a:pt x="0" y="27"/>
                      </a:cubicBezTo>
                      <a:cubicBezTo>
                        <a:pt x="0" y="41"/>
                        <a:pt x="37" y="53"/>
                        <a:pt x="83" y="53"/>
                      </a:cubicBezTo>
                      <a:cubicBezTo>
                        <a:pt x="129" y="53"/>
                        <a:pt x="166" y="41"/>
                        <a:pt x="166" y="27"/>
                      </a:cubicBezTo>
                      <a:cubicBezTo>
                        <a:pt x="166" y="12"/>
                        <a:pt x="129" y="0"/>
                        <a:pt x="83" y="0"/>
                      </a:cubicBezTo>
                      <a:close/>
                      <a:moveTo>
                        <a:pt x="83" y="46"/>
                      </a:moveTo>
                      <a:cubicBezTo>
                        <a:pt x="47" y="46"/>
                        <a:pt x="17" y="37"/>
                        <a:pt x="17" y="27"/>
                      </a:cubicBezTo>
                      <a:cubicBezTo>
                        <a:pt x="17" y="17"/>
                        <a:pt x="47" y="8"/>
                        <a:pt x="83" y="8"/>
                      </a:cubicBezTo>
                      <a:cubicBezTo>
                        <a:pt x="120" y="8"/>
                        <a:pt x="149" y="17"/>
                        <a:pt x="149" y="27"/>
                      </a:cubicBezTo>
                      <a:cubicBezTo>
                        <a:pt x="149" y="37"/>
                        <a:pt x="120" y="46"/>
                        <a:pt x="83" y="4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462" name="Oval 546"/>
                <p:cNvSpPr>
                  <a:spLocks noChangeArrowheads="1"/>
                </p:cNvSpPr>
                <p:nvPr/>
              </p:nvSpPr>
              <p:spPr bwMode="ltGray">
                <a:xfrm>
                  <a:off x="6608958" y="3057526"/>
                  <a:ext cx="260350" cy="74613"/>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366" name="Rounded Rectangle 365"/>
              <p:cNvSpPr/>
              <p:nvPr/>
            </p:nvSpPr>
            <p:spPr bwMode="ltGray">
              <a:xfrm>
                <a:off x="3832981" y="3643859"/>
                <a:ext cx="1279759" cy="941998"/>
              </a:xfrm>
              <a:prstGeom prst="roundRect">
                <a:avLst>
                  <a:gd name="adj" fmla="val 5139"/>
                </a:avLst>
              </a:prstGeom>
              <a:noFill/>
              <a:ln w="15875"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2"/>
                  </a:solidFill>
                  <a:latin typeface="Gotham Rounded Medium" panose="02000000000000000000" pitchFamily="50" charset="0"/>
                  <a:cs typeface="Arial" pitchFamily="34" charset="0"/>
                </a:endParaRPr>
              </a:p>
            </p:txBody>
          </p:sp>
          <p:grpSp>
            <p:nvGrpSpPr>
              <p:cNvPr id="367" name="Group 366"/>
              <p:cNvGrpSpPr/>
              <p:nvPr/>
            </p:nvGrpSpPr>
            <p:grpSpPr>
              <a:xfrm>
                <a:off x="4174106" y="4033135"/>
                <a:ext cx="631204" cy="145095"/>
                <a:chOff x="2309771" y="4029851"/>
                <a:chExt cx="631204" cy="145095"/>
              </a:xfrm>
            </p:grpSpPr>
            <p:cxnSp>
              <p:nvCxnSpPr>
                <p:cNvPr id="456" name="Straight Connector 455"/>
                <p:cNvCxnSpPr/>
                <p:nvPr/>
              </p:nvCxnSpPr>
              <p:spPr bwMode="ltGray">
                <a:xfrm>
                  <a:off x="2309771" y="4029851"/>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bwMode="ltGray">
                <a:xfrm>
                  <a:off x="2940975" y="4029851"/>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bwMode="ltGray">
                <a:xfrm flipH="1">
                  <a:off x="2309771" y="4103822"/>
                  <a:ext cx="631204"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bwMode="ltGray">
                <a:xfrm>
                  <a:off x="2625373" y="4105020"/>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flipH="1">
                <a:off x="4095749" y="3410769"/>
                <a:ext cx="1152793" cy="306592"/>
                <a:chOff x="5281348" y="3012466"/>
                <a:chExt cx="508694" cy="397393"/>
              </a:xfrm>
            </p:grpSpPr>
            <p:cxnSp>
              <p:nvCxnSpPr>
                <p:cNvPr id="453" name="Straight Connector 452"/>
                <p:cNvCxnSpPr/>
                <p:nvPr/>
              </p:nvCxnSpPr>
              <p:spPr bwMode="ltGray">
                <a:xfrm>
                  <a:off x="5281348" y="3012466"/>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bwMode="ltGray">
                <a:xfrm flipH="1">
                  <a:off x="5790042" y="3087636"/>
                  <a:ext cx="0" cy="322223"/>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69" name="Group 368"/>
              <p:cNvGrpSpPr/>
              <p:nvPr/>
            </p:nvGrpSpPr>
            <p:grpSpPr>
              <a:xfrm flipH="1">
                <a:off x="4717588" y="3410783"/>
                <a:ext cx="591439" cy="306580"/>
                <a:chOff x="5281348" y="3012466"/>
                <a:chExt cx="508694" cy="197286"/>
              </a:xfrm>
            </p:grpSpPr>
            <p:cxnSp>
              <p:nvCxnSpPr>
                <p:cNvPr id="386" name="Straight Connector 385"/>
                <p:cNvCxnSpPr/>
                <p:nvPr/>
              </p:nvCxnSpPr>
              <p:spPr bwMode="ltGray">
                <a:xfrm>
                  <a:off x="5281348" y="3012466"/>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bwMode="ltGray">
                <a:xfrm flipH="1">
                  <a:off x="5790042" y="3087635"/>
                  <a:ext cx="0" cy="122117"/>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70" name="Group 369"/>
              <p:cNvGrpSpPr/>
              <p:nvPr/>
            </p:nvGrpSpPr>
            <p:grpSpPr>
              <a:xfrm flipH="1">
                <a:off x="4893435" y="3411050"/>
                <a:ext cx="1232801" cy="306586"/>
                <a:chOff x="5281348" y="2801685"/>
                <a:chExt cx="508694" cy="455986"/>
              </a:xfrm>
            </p:grpSpPr>
            <p:cxnSp>
              <p:nvCxnSpPr>
                <p:cNvPr id="375" name="Straight Connector 374"/>
                <p:cNvCxnSpPr/>
                <p:nvPr/>
              </p:nvCxnSpPr>
              <p:spPr bwMode="ltGray">
                <a:xfrm flipH="1">
                  <a:off x="5281348" y="2801685"/>
                  <a:ext cx="0" cy="280707"/>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bwMode="ltGray">
                <a:xfrm flipH="1">
                  <a:off x="5790042" y="3094719"/>
                  <a:ext cx="0" cy="16295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bwMode="ltGray">
                <a:xfrm flipH="1">
                  <a:off x="5282854" y="3095522"/>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71" name="Group 370"/>
              <p:cNvGrpSpPr/>
              <p:nvPr/>
            </p:nvGrpSpPr>
            <p:grpSpPr>
              <a:xfrm flipH="1">
                <a:off x="4264785" y="3411052"/>
                <a:ext cx="1756987" cy="309184"/>
                <a:chOff x="5281348" y="2857624"/>
                <a:chExt cx="508694" cy="459850"/>
              </a:xfrm>
            </p:grpSpPr>
            <p:cxnSp>
              <p:nvCxnSpPr>
                <p:cNvPr id="372" name="Straight Connector 371"/>
                <p:cNvCxnSpPr/>
                <p:nvPr/>
              </p:nvCxnSpPr>
              <p:spPr bwMode="ltGray">
                <a:xfrm flipH="1">
                  <a:off x="5281348" y="2857624"/>
                  <a:ext cx="0" cy="224764"/>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bwMode="ltGray">
                <a:xfrm flipH="1">
                  <a:off x="5790042" y="3087634"/>
                  <a:ext cx="0" cy="22984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bwMode="ltGray">
                <a:xfrm flipH="1">
                  <a:off x="5282854" y="3088440"/>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grpSp>
          <p:nvGrpSpPr>
            <p:cNvPr id="239" name="Group 238"/>
            <p:cNvGrpSpPr/>
            <p:nvPr/>
          </p:nvGrpSpPr>
          <p:grpSpPr>
            <a:xfrm>
              <a:off x="4378167" y="1866225"/>
              <a:ext cx="2881327" cy="1503569"/>
              <a:chOff x="4378167" y="1866225"/>
              <a:chExt cx="2881327" cy="1503569"/>
            </a:xfrm>
          </p:grpSpPr>
          <p:grpSp>
            <p:nvGrpSpPr>
              <p:cNvPr id="268" name="Group 267"/>
              <p:cNvGrpSpPr/>
              <p:nvPr/>
            </p:nvGrpSpPr>
            <p:grpSpPr bwMode="ltGray">
              <a:xfrm>
                <a:off x="4658366" y="1866225"/>
                <a:ext cx="662386" cy="1121782"/>
                <a:chOff x="-157359" y="1345900"/>
                <a:chExt cx="737283" cy="1248626"/>
              </a:xfrm>
              <a:solidFill>
                <a:srgbClr val="454545"/>
              </a:solidFill>
            </p:grpSpPr>
            <p:grpSp>
              <p:nvGrpSpPr>
                <p:cNvPr id="353" name="Group 352"/>
                <p:cNvGrpSpPr/>
                <p:nvPr/>
              </p:nvGrpSpPr>
              <p:grpSpPr bwMode="ltGray">
                <a:xfrm>
                  <a:off x="-157359" y="1345900"/>
                  <a:ext cx="737283" cy="1248626"/>
                  <a:chOff x="6166544" y="3360738"/>
                  <a:chExt cx="295275" cy="500063"/>
                </a:xfrm>
                <a:grpFill/>
              </p:grpSpPr>
              <p:sp>
                <p:nvSpPr>
                  <p:cNvPr id="355" name="Rounded Rectangle 354"/>
                  <p:cNvSpPr/>
                  <p:nvPr/>
                </p:nvSpPr>
                <p:spPr bwMode="ltGray">
                  <a:xfrm>
                    <a:off x="6166544" y="3360738"/>
                    <a:ext cx="295275" cy="500063"/>
                  </a:xfrm>
                  <a:prstGeom prst="roundRect">
                    <a:avLst>
                      <a:gd name="adj" fmla="val 6707"/>
                    </a:avLst>
                  </a:prstGeom>
                  <a:solidFill>
                    <a:schemeClr val="accent1"/>
                  </a:solidFill>
                  <a:ln w="15875">
                    <a:noFill/>
                    <a:round/>
                    <a:headEnd/>
                    <a:tailEnd/>
                  </a:ln>
                  <a:extLst/>
                </p:spPr>
                <p:txBody>
                  <a:bodyPr vert="horz" wrap="square" lIns="91440" tIns="45720" rIns="91440" bIns="45720" numCol="1" rtlCol="0" anchor="t" anchorCtr="0" compatLnSpc="1">
                    <a:prstTxWarp prst="textNoShape">
                      <a:avLst/>
                    </a:prstTxWarp>
                  </a:bodyPr>
                  <a:lstStyle/>
                  <a:p>
                    <a:pPr algn="ctr"/>
                    <a:endParaRPr lang="en-US" sz="1200"/>
                  </a:p>
                </p:txBody>
              </p:sp>
              <p:grpSp>
                <p:nvGrpSpPr>
                  <p:cNvPr id="356" name="Group 355"/>
                  <p:cNvGrpSpPr/>
                  <p:nvPr/>
                </p:nvGrpSpPr>
                <p:grpSpPr bwMode="ltGray">
                  <a:xfrm>
                    <a:off x="6191944" y="3386138"/>
                    <a:ext cx="242888" cy="428625"/>
                    <a:chOff x="6191944" y="3386138"/>
                    <a:chExt cx="242888" cy="428625"/>
                  </a:xfrm>
                  <a:grpFill/>
                </p:grpSpPr>
                <p:sp>
                  <p:nvSpPr>
                    <p:cNvPr id="357" name="Rectangle 12"/>
                    <p:cNvSpPr>
                      <a:spLocks noChangeArrowheads="1"/>
                    </p:cNvSpPr>
                    <p:nvPr/>
                  </p:nvSpPr>
                  <p:spPr bwMode="ltGray">
                    <a:xfrm>
                      <a:off x="6191944" y="3386138"/>
                      <a:ext cx="242888" cy="52388"/>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58" name="Rectangle 13"/>
                    <p:cNvSpPr>
                      <a:spLocks noChangeArrowheads="1"/>
                    </p:cNvSpPr>
                    <p:nvPr/>
                  </p:nvSpPr>
                  <p:spPr bwMode="ltGray">
                    <a:xfrm>
                      <a:off x="6191944" y="3449638"/>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59" name="Rectangle 16"/>
                    <p:cNvSpPr>
                      <a:spLocks noChangeArrowheads="1"/>
                    </p:cNvSpPr>
                    <p:nvPr/>
                  </p:nvSpPr>
                  <p:spPr bwMode="ltGray">
                    <a:xfrm>
                      <a:off x="6191944" y="3638550"/>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60" name="Rectangle 17"/>
                    <p:cNvSpPr>
                      <a:spLocks noChangeArrowheads="1"/>
                    </p:cNvSpPr>
                    <p:nvPr/>
                  </p:nvSpPr>
                  <p:spPr bwMode="ltGray">
                    <a:xfrm>
                      <a:off x="6191944" y="3702050"/>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61" name="Rectangle 18"/>
                    <p:cNvSpPr>
                      <a:spLocks noChangeArrowheads="1"/>
                    </p:cNvSpPr>
                    <p:nvPr/>
                  </p:nvSpPr>
                  <p:spPr bwMode="ltGray">
                    <a:xfrm>
                      <a:off x="6191944" y="3763963"/>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grpSp>
            </p:grpSp>
            <p:sp>
              <p:nvSpPr>
                <p:cNvPr id="354" name="TextBox 353"/>
                <p:cNvSpPr txBox="1"/>
                <p:nvPr/>
              </p:nvSpPr>
              <p:spPr bwMode="ltGray">
                <a:xfrm>
                  <a:off x="-103139" y="1721653"/>
                  <a:ext cx="624847" cy="274062"/>
                </a:xfrm>
                <a:prstGeom prst="rect">
                  <a:avLst/>
                </a:prstGeom>
                <a:noFill/>
              </p:spPr>
              <p:txBody>
                <a:bodyPr wrap="none" rtlCol="0">
                  <a:spAutoFit/>
                </a:bodyPr>
                <a:lstStyle/>
                <a:p>
                  <a:pPr algn="ctr"/>
                  <a:r>
                    <a:rPr lang="en-US" sz="1000" dirty="0">
                      <a:solidFill>
                        <a:schemeClr val="bg1"/>
                      </a:solidFill>
                      <a:latin typeface="+mj-lt"/>
                      <a:ea typeface="+mn-ea"/>
                      <a:cs typeface="Arial" pitchFamily="34" charset="0"/>
                    </a:rPr>
                    <a:t>Server</a:t>
                  </a:r>
                </a:p>
              </p:txBody>
            </p:sp>
          </p:grpSp>
          <p:grpSp>
            <p:nvGrpSpPr>
              <p:cNvPr id="269" name="Group 268"/>
              <p:cNvGrpSpPr/>
              <p:nvPr/>
            </p:nvGrpSpPr>
            <p:grpSpPr bwMode="ltGray">
              <a:xfrm>
                <a:off x="6307602" y="1866225"/>
                <a:ext cx="662386" cy="1121782"/>
                <a:chOff x="655906" y="1345900"/>
                <a:chExt cx="737283" cy="1248626"/>
              </a:xfrm>
              <a:solidFill>
                <a:srgbClr val="454545"/>
              </a:solidFill>
            </p:grpSpPr>
            <p:grpSp>
              <p:nvGrpSpPr>
                <p:cNvPr id="291" name="Group 290"/>
                <p:cNvGrpSpPr/>
                <p:nvPr/>
              </p:nvGrpSpPr>
              <p:grpSpPr bwMode="ltGray">
                <a:xfrm>
                  <a:off x="655906" y="1345900"/>
                  <a:ext cx="737283" cy="1248626"/>
                  <a:chOff x="6492250" y="3360738"/>
                  <a:chExt cx="295275" cy="500063"/>
                </a:xfrm>
                <a:grpFill/>
              </p:grpSpPr>
              <p:sp>
                <p:nvSpPr>
                  <p:cNvPr id="293" name="Rounded Rectangle 292"/>
                  <p:cNvSpPr/>
                  <p:nvPr/>
                </p:nvSpPr>
                <p:spPr bwMode="ltGray">
                  <a:xfrm>
                    <a:off x="6492250" y="3360738"/>
                    <a:ext cx="295275" cy="500063"/>
                  </a:xfrm>
                  <a:prstGeom prst="roundRect">
                    <a:avLst>
                      <a:gd name="adj" fmla="val 6707"/>
                    </a:avLst>
                  </a:prstGeom>
                  <a:solidFill>
                    <a:schemeClr val="accent1"/>
                  </a:solidFill>
                  <a:ln w="15875">
                    <a:noFill/>
                    <a:round/>
                    <a:headEnd/>
                    <a:tailEnd/>
                  </a:ln>
                  <a:extLst/>
                </p:spPr>
                <p:txBody>
                  <a:bodyPr vert="horz" wrap="square" lIns="91440" tIns="45720" rIns="91440" bIns="45720" numCol="1" rtlCol="0" anchor="t" anchorCtr="0" compatLnSpc="1">
                    <a:prstTxWarp prst="textNoShape">
                      <a:avLst/>
                    </a:prstTxWarp>
                  </a:bodyPr>
                  <a:lstStyle/>
                  <a:p>
                    <a:pPr algn="ctr"/>
                    <a:endParaRPr lang="en-US" sz="1200"/>
                  </a:p>
                </p:txBody>
              </p:sp>
              <p:grpSp>
                <p:nvGrpSpPr>
                  <p:cNvPr id="294" name="Group 293"/>
                  <p:cNvGrpSpPr/>
                  <p:nvPr/>
                </p:nvGrpSpPr>
                <p:grpSpPr bwMode="ltGray">
                  <a:xfrm>
                    <a:off x="6517650" y="3386138"/>
                    <a:ext cx="242889" cy="428625"/>
                    <a:chOff x="6517650" y="3386138"/>
                    <a:chExt cx="242889" cy="428625"/>
                  </a:xfrm>
                  <a:grpFill/>
                </p:grpSpPr>
                <p:sp>
                  <p:nvSpPr>
                    <p:cNvPr id="295" name="Rectangle 12"/>
                    <p:cNvSpPr>
                      <a:spLocks noChangeArrowheads="1"/>
                    </p:cNvSpPr>
                    <p:nvPr/>
                  </p:nvSpPr>
                  <p:spPr bwMode="ltGray">
                    <a:xfrm>
                      <a:off x="6517651" y="3386138"/>
                      <a:ext cx="242888" cy="52388"/>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299" name="Rectangle 13"/>
                    <p:cNvSpPr>
                      <a:spLocks noChangeArrowheads="1"/>
                    </p:cNvSpPr>
                    <p:nvPr/>
                  </p:nvSpPr>
                  <p:spPr bwMode="ltGray">
                    <a:xfrm>
                      <a:off x="6517650" y="3449638"/>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00" name="Rectangle 16"/>
                    <p:cNvSpPr>
                      <a:spLocks noChangeArrowheads="1"/>
                    </p:cNvSpPr>
                    <p:nvPr/>
                  </p:nvSpPr>
                  <p:spPr bwMode="ltGray">
                    <a:xfrm>
                      <a:off x="6517650" y="3638550"/>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01" name="Rectangle 17"/>
                    <p:cNvSpPr>
                      <a:spLocks noChangeArrowheads="1"/>
                    </p:cNvSpPr>
                    <p:nvPr/>
                  </p:nvSpPr>
                  <p:spPr bwMode="ltGray">
                    <a:xfrm>
                      <a:off x="6517650" y="3702050"/>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352" name="Rectangle 18"/>
                    <p:cNvSpPr>
                      <a:spLocks noChangeArrowheads="1"/>
                    </p:cNvSpPr>
                    <p:nvPr/>
                  </p:nvSpPr>
                  <p:spPr bwMode="ltGray">
                    <a:xfrm>
                      <a:off x="6517650" y="3763963"/>
                      <a:ext cx="242888" cy="50800"/>
                    </a:xfrm>
                    <a:prstGeom prst="rect">
                      <a:avLst/>
                    </a:prstGeom>
                    <a:solidFill>
                      <a:schemeClr val="accent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grpSp>
            </p:grpSp>
            <p:sp>
              <p:nvSpPr>
                <p:cNvPr id="292" name="TextBox 291"/>
                <p:cNvSpPr txBox="1"/>
                <p:nvPr/>
              </p:nvSpPr>
              <p:spPr bwMode="ltGray">
                <a:xfrm>
                  <a:off x="710135" y="1721653"/>
                  <a:ext cx="624847" cy="274062"/>
                </a:xfrm>
                <a:prstGeom prst="rect">
                  <a:avLst/>
                </a:prstGeom>
                <a:noFill/>
              </p:spPr>
              <p:txBody>
                <a:bodyPr wrap="none" rtlCol="0">
                  <a:spAutoFit/>
                </a:bodyPr>
                <a:lstStyle/>
                <a:p>
                  <a:pPr algn="ctr"/>
                  <a:r>
                    <a:rPr lang="en-US" sz="1000" dirty="0">
                      <a:solidFill>
                        <a:schemeClr val="bg1"/>
                      </a:solidFill>
                      <a:latin typeface="+mj-lt"/>
                      <a:ea typeface="+mn-ea"/>
                      <a:cs typeface="Arial" pitchFamily="34" charset="0"/>
                    </a:rPr>
                    <a:t>Server</a:t>
                  </a:r>
                </a:p>
              </p:txBody>
            </p:sp>
          </p:grpSp>
          <p:sp>
            <p:nvSpPr>
              <p:cNvPr id="273" name="Rounded Rectangle 272"/>
              <p:cNvSpPr/>
              <p:nvPr/>
            </p:nvSpPr>
            <p:spPr bwMode="ltGray">
              <a:xfrm>
                <a:off x="5957442" y="3176828"/>
                <a:ext cx="1302052" cy="192966"/>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solidFill>
                    <a:schemeClr val="bg1">
                      <a:lumMod val="95000"/>
                    </a:schemeClr>
                  </a:solidFill>
                  <a:latin typeface="Gotham Rounded Medium" panose="02000000000000000000" pitchFamily="50" charset="0"/>
                  <a:cs typeface="Arial" pitchFamily="34" charset="0"/>
                </a:endParaRPr>
              </a:p>
            </p:txBody>
          </p:sp>
          <p:sp>
            <p:nvSpPr>
              <p:cNvPr id="274" name="Rounded Rectangle 273"/>
              <p:cNvSpPr/>
              <p:nvPr/>
            </p:nvSpPr>
            <p:spPr bwMode="ltGray">
              <a:xfrm>
                <a:off x="4378167" y="3176828"/>
                <a:ext cx="1302052" cy="192966"/>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solidFill>
                    <a:schemeClr val="bg1">
                      <a:lumMod val="95000"/>
                    </a:schemeClr>
                  </a:solidFill>
                  <a:latin typeface="Gotham Rounded Medium" panose="02000000000000000000" pitchFamily="50" charset="0"/>
                  <a:cs typeface="Arial" pitchFamily="34" charset="0"/>
                </a:endParaRPr>
              </a:p>
            </p:txBody>
          </p:sp>
          <p:grpSp>
            <p:nvGrpSpPr>
              <p:cNvPr id="275" name="Group 274"/>
              <p:cNvGrpSpPr/>
              <p:nvPr/>
            </p:nvGrpSpPr>
            <p:grpSpPr>
              <a:xfrm>
                <a:off x="5086349" y="3012457"/>
                <a:ext cx="1285875" cy="131498"/>
                <a:chOff x="5281348" y="3012466"/>
                <a:chExt cx="513457" cy="235442"/>
              </a:xfrm>
            </p:grpSpPr>
            <p:cxnSp>
              <p:nvCxnSpPr>
                <p:cNvPr id="288" name="Straight Connector 287"/>
                <p:cNvCxnSpPr/>
                <p:nvPr/>
              </p:nvCxnSpPr>
              <p:spPr bwMode="ltGray">
                <a:xfrm>
                  <a:off x="5281348" y="3012466"/>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bwMode="ltGray">
                <a:xfrm>
                  <a:off x="5794805" y="3087637"/>
                  <a:ext cx="0" cy="160271"/>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bwMode="ltGray">
                <a:xfrm flipH="1">
                  <a:off x="5282854" y="3088439"/>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76" name="Group 275"/>
              <p:cNvGrpSpPr/>
              <p:nvPr/>
            </p:nvGrpSpPr>
            <p:grpSpPr>
              <a:xfrm flipH="1">
                <a:off x="5260648" y="3012451"/>
                <a:ext cx="1285875" cy="131498"/>
                <a:chOff x="5281348" y="3012466"/>
                <a:chExt cx="513457" cy="100078"/>
              </a:xfrm>
            </p:grpSpPr>
            <p:cxnSp>
              <p:nvCxnSpPr>
                <p:cNvPr id="285" name="Straight Connector 284"/>
                <p:cNvCxnSpPr/>
                <p:nvPr/>
              </p:nvCxnSpPr>
              <p:spPr bwMode="ltGray">
                <a:xfrm>
                  <a:off x="5281348" y="3012466"/>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bwMode="ltGray">
                <a:xfrm flipH="1">
                  <a:off x="5794805" y="3087636"/>
                  <a:ext cx="0" cy="24908"/>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77" name="Group 276"/>
              <p:cNvGrpSpPr/>
              <p:nvPr/>
            </p:nvGrpSpPr>
            <p:grpSpPr>
              <a:xfrm flipH="1">
                <a:off x="4582071" y="3012457"/>
                <a:ext cx="330630" cy="131498"/>
                <a:chOff x="5281348" y="3012466"/>
                <a:chExt cx="513457" cy="235442"/>
              </a:xfrm>
            </p:grpSpPr>
            <p:cxnSp>
              <p:nvCxnSpPr>
                <p:cNvPr id="282" name="Straight Connector 281"/>
                <p:cNvCxnSpPr/>
                <p:nvPr/>
              </p:nvCxnSpPr>
              <p:spPr bwMode="ltGray">
                <a:xfrm>
                  <a:off x="5281348" y="3012466"/>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bwMode="ltGray">
                <a:xfrm>
                  <a:off x="5794805" y="3087637"/>
                  <a:ext cx="0" cy="160271"/>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bwMode="ltGray">
                <a:xfrm flipH="1">
                  <a:off x="5282854" y="3088439"/>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78" name="Group 277"/>
              <p:cNvGrpSpPr/>
              <p:nvPr/>
            </p:nvGrpSpPr>
            <p:grpSpPr>
              <a:xfrm>
                <a:off x="6715475" y="3012451"/>
                <a:ext cx="357612" cy="131498"/>
                <a:chOff x="5281348" y="3012466"/>
                <a:chExt cx="513457" cy="100078"/>
              </a:xfrm>
            </p:grpSpPr>
            <p:cxnSp>
              <p:nvCxnSpPr>
                <p:cNvPr id="279" name="Straight Connector 278"/>
                <p:cNvCxnSpPr/>
                <p:nvPr/>
              </p:nvCxnSpPr>
              <p:spPr bwMode="ltGray">
                <a:xfrm>
                  <a:off x="5281348" y="3012466"/>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bwMode="ltGray">
                <a:xfrm flipH="1">
                  <a:off x="5794805" y="3087636"/>
                  <a:ext cx="0" cy="24908"/>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grpSp>
          <p:nvGrpSpPr>
            <p:cNvPr id="240" name="Group 239"/>
            <p:cNvGrpSpPr/>
            <p:nvPr/>
          </p:nvGrpSpPr>
          <p:grpSpPr>
            <a:xfrm>
              <a:off x="5172346" y="3409658"/>
              <a:ext cx="1279759" cy="1176199"/>
              <a:chOff x="5172346" y="3409658"/>
              <a:chExt cx="1279759" cy="1176199"/>
            </a:xfrm>
          </p:grpSpPr>
          <p:sp>
            <p:nvSpPr>
              <p:cNvPr id="241" name="Rounded Rectangle 240"/>
              <p:cNvSpPr/>
              <p:nvPr/>
            </p:nvSpPr>
            <p:spPr bwMode="ltGray">
              <a:xfrm>
                <a:off x="5235330" y="3752849"/>
                <a:ext cx="554789" cy="251905"/>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a:solidFill>
                      <a:schemeClr val="bg1">
                        <a:lumMod val="95000"/>
                      </a:schemeClr>
                    </a:solidFill>
                    <a:latin typeface="Gotham Rounded Medium" panose="02000000000000000000" pitchFamily="50" charset="0"/>
                    <a:cs typeface="Arial" pitchFamily="34" charset="0"/>
                  </a:rPr>
                  <a:t>Storage Controller</a:t>
                </a:r>
              </a:p>
            </p:txBody>
          </p:sp>
          <p:sp>
            <p:nvSpPr>
              <p:cNvPr id="242" name="Rounded Rectangle 241"/>
              <p:cNvSpPr/>
              <p:nvPr/>
            </p:nvSpPr>
            <p:spPr bwMode="ltGray">
              <a:xfrm>
                <a:off x="5852212" y="3752849"/>
                <a:ext cx="554789" cy="251905"/>
              </a:xfrm>
              <a:prstGeom prst="roundRect">
                <a:avLst/>
              </a:prstGeom>
              <a:solidFill>
                <a:schemeClr val="accent1"/>
              </a:solidFill>
              <a:ln w="15875">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a:solidFill>
                      <a:schemeClr val="bg1">
                        <a:lumMod val="95000"/>
                      </a:schemeClr>
                    </a:solidFill>
                    <a:latin typeface="Gotham Rounded Medium" panose="02000000000000000000" pitchFamily="50" charset="0"/>
                    <a:cs typeface="Arial" pitchFamily="34" charset="0"/>
                  </a:rPr>
                  <a:t>Storage Controller</a:t>
                </a:r>
              </a:p>
            </p:txBody>
          </p:sp>
          <p:grpSp>
            <p:nvGrpSpPr>
              <p:cNvPr id="243" name="Group 242"/>
              <p:cNvGrpSpPr/>
              <p:nvPr/>
            </p:nvGrpSpPr>
            <p:grpSpPr bwMode="ltGray">
              <a:xfrm>
                <a:off x="5269192" y="4158373"/>
                <a:ext cx="487064" cy="374238"/>
                <a:chOff x="6567489" y="3041651"/>
                <a:chExt cx="327025" cy="282575"/>
              </a:xfrm>
              <a:solidFill>
                <a:srgbClr val="454545"/>
              </a:solidFill>
              <a:effectLst/>
            </p:grpSpPr>
            <p:sp>
              <p:nvSpPr>
                <p:cNvPr id="265" name="Freeform 544"/>
                <p:cNvSpPr>
                  <a:spLocks/>
                </p:cNvSpPr>
                <p:nvPr/>
              </p:nvSpPr>
              <p:spPr bwMode="ltGray">
                <a:xfrm>
                  <a:off x="6567489" y="3108326"/>
                  <a:ext cx="327025" cy="215900"/>
                </a:xfrm>
                <a:custGeom>
                  <a:avLst/>
                  <a:gdLst>
                    <a:gd name="T0" fmla="*/ 83 w 166"/>
                    <a:gd name="T1" fmla="*/ 22 h 110"/>
                    <a:gd name="T2" fmla="*/ 0 w 166"/>
                    <a:gd name="T3" fmla="*/ 0 h 110"/>
                    <a:gd name="T4" fmla="*/ 0 w 166"/>
                    <a:gd name="T5" fmla="*/ 84 h 110"/>
                    <a:gd name="T6" fmla="*/ 83 w 166"/>
                    <a:gd name="T7" fmla="*/ 110 h 110"/>
                    <a:gd name="T8" fmla="*/ 166 w 166"/>
                    <a:gd name="T9" fmla="*/ 84 h 110"/>
                    <a:gd name="T10" fmla="*/ 166 w 166"/>
                    <a:gd name="T11" fmla="*/ 0 h 110"/>
                    <a:gd name="T12" fmla="*/ 83 w 166"/>
                    <a:gd name="T13" fmla="*/ 22 h 110"/>
                  </a:gdLst>
                  <a:ahLst/>
                  <a:cxnLst>
                    <a:cxn ang="0">
                      <a:pos x="T0" y="T1"/>
                    </a:cxn>
                    <a:cxn ang="0">
                      <a:pos x="T2" y="T3"/>
                    </a:cxn>
                    <a:cxn ang="0">
                      <a:pos x="T4" y="T5"/>
                    </a:cxn>
                    <a:cxn ang="0">
                      <a:pos x="T6" y="T7"/>
                    </a:cxn>
                    <a:cxn ang="0">
                      <a:pos x="T8" y="T9"/>
                    </a:cxn>
                    <a:cxn ang="0">
                      <a:pos x="T10" y="T11"/>
                    </a:cxn>
                    <a:cxn ang="0">
                      <a:pos x="T12" y="T13"/>
                    </a:cxn>
                  </a:cxnLst>
                  <a:rect l="0" t="0" r="r" b="b"/>
                  <a:pathLst>
                    <a:path w="166" h="110">
                      <a:moveTo>
                        <a:pt x="83" y="22"/>
                      </a:moveTo>
                      <a:cubicBezTo>
                        <a:pt x="37" y="22"/>
                        <a:pt x="9" y="12"/>
                        <a:pt x="0" y="0"/>
                      </a:cubicBezTo>
                      <a:cubicBezTo>
                        <a:pt x="0" y="84"/>
                        <a:pt x="0" y="84"/>
                        <a:pt x="0" y="84"/>
                      </a:cubicBezTo>
                      <a:cubicBezTo>
                        <a:pt x="0" y="99"/>
                        <a:pt x="37" y="110"/>
                        <a:pt x="83" y="110"/>
                      </a:cubicBezTo>
                      <a:cubicBezTo>
                        <a:pt x="129" y="110"/>
                        <a:pt x="166" y="99"/>
                        <a:pt x="166" y="84"/>
                      </a:cubicBezTo>
                      <a:cubicBezTo>
                        <a:pt x="166" y="0"/>
                        <a:pt x="166" y="0"/>
                        <a:pt x="166" y="0"/>
                      </a:cubicBezTo>
                      <a:cubicBezTo>
                        <a:pt x="157" y="12"/>
                        <a:pt x="129" y="22"/>
                        <a:pt x="83" y="2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266" name="Freeform 545"/>
                <p:cNvSpPr>
                  <a:spLocks noEditPoints="1"/>
                </p:cNvSpPr>
                <p:nvPr/>
              </p:nvSpPr>
              <p:spPr bwMode="ltGray">
                <a:xfrm>
                  <a:off x="6567489" y="3041651"/>
                  <a:ext cx="327025" cy="104775"/>
                </a:xfrm>
                <a:custGeom>
                  <a:avLst/>
                  <a:gdLst>
                    <a:gd name="T0" fmla="*/ 83 w 166"/>
                    <a:gd name="T1" fmla="*/ 0 h 53"/>
                    <a:gd name="T2" fmla="*/ 0 w 166"/>
                    <a:gd name="T3" fmla="*/ 27 h 53"/>
                    <a:gd name="T4" fmla="*/ 83 w 166"/>
                    <a:gd name="T5" fmla="*/ 53 h 53"/>
                    <a:gd name="T6" fmla="*/ 166 w 166"/>
                    <a:gd name="T7" fmla="*/ 27 h 53"/>
                    <a:gd name="T8" fmla="*/ 83 w 166"/>
                    <a:gd name="T9" fmla="*/ 0 h 53"/>
                    <a:gd name="T10" fmla="*/ 83 w 166"/>
                    <a:gd name="T11" fmla="*/ 46 h 53"/>
                    <a:gd name="T12" fmla="*/ 17 w 166"/>
                    <a:gd name="T13" fmla="*/ 27 h 53"/>
                    <a:gd name="T14" fmla="*/ 83 w 166"/>
                    <a:gd name="T15" fmla="*/ 8 h 53"/>
                    <a:gd name="T16" fmla="*/ 149 w 166"/>
                    <a:gd name="T17" fmla="*/ 27 h 53"/>
                    <a:gd name="T18" fmla="*/ 83 w 16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3">
                      <a:moveTo>
                        <a:pt x="83" y="0"/>
                      </a:moveTo>
                      <a:cubicBezTo>
                        <a:pt x="37" y="0"/>
                        <a:pt x="0" y="12"/>
                        <a:pt x="0" y="27"/>
                      </a:cubicBezTo>
                      <a:cubicBezTo>
                        <a:pt x="0" y="41"/>
                        <a:pt x="37" y="53"/>
                        <a:pt x="83" y="53"/>
                      </a:cubicBezTo>
                      <a:cubicBezTo>
                        <a:pt x="129" y="53"/>
                        <a:pt x="166" y="41"/>
                        <a:pt x="166" y="27"/>
                      </a:cubicBezTo>
                      <a:cubicBezTo>
                        <a:pt x="166" y="12"/>
                        <a:pt x="129" y="0"/>
                        <a:pt x="83" y="0"/>
                      </a:cubicBezTo>
                      <a:close/>
                      <a:moveTo>
                        <a:pt x="83" y="46"/>
                      </a:moveTo>
                      <a:cubicBezTo>
                        <a:pt x="47" y="46"/>
                        <a:pt x="17" y="37"/>
                        <a:pt x="17" y="27"/>
                      </a:cubicBezTo>
                      <a:cubicBezTo>
                        <a:pt x="17" y="17"/>
                        <a:pt x="47" y="8"/>
                        <a:pt x="83" y="8"/>
                      </a:cubicBezTo>
                      <a:cubicBezTo>
                        <a:pt x="120" y="8"/>
                        <a:pt x="149" y="17"/>
                        <a:pt x="149" y="27"/>
                      </a:cubicBezTo>
                      <a:cubicBezTo>
                        <a:pt x="149" y="37"/>
                        <a:pt x="120" y="46"/>
                        <a:pt x="83" y="4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267" name="Oval 546"/>
                <p:cNvSpPr>
                  <a:spLocks noChangeArrowheads="1"/>
                </p:cNvSpPr>
                <p:nvPr/>
              </p:nvSpPr>
              <p:spPr bwMode="ltGray">
                <a:xfrm>
                  <a:off x="6600826" y="3057526"/>
                  <a:ext cx="260350" cy="74613"/>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nvGrpSpPr>
              <p:cNvPr id="244" name="Group 243"/>
              <p:cNvGrpSpPr/>
              <p:nvPr/>
            </p:nvGrpSpPr>
            <p:grpSpPr bwMode="ltGray">
              <a:xfrm>
                <a:off x="5886074" y="4158373"/>
                <a:ext cx="487064" cy="374238"/>
                <a:chOff x="6575621" y="3041651"/>
                <a:chExt cx="327025" cy="282575"/>
              </a:xfrm>
              <a:solidFill>
                <a:srgbClr val="454545"/>
              </a:solidFill>
              <a:effectLst/>
            </p:grpSpPr>
            <p:sp>
              <p:nvSpPr>
                <p:cNvPr id="262" name="Freeform 544"/>
                <p:cNvSpPr>
                  <a:spLocks/>
                </p:cNvSpPr>
                <p:nvPr/>
              </p:nvSpPr>
              <p:spPr bwMode="ltGray">
                <a:xfrm>
                  <a:off x="6575621" y="3108326"/>
                  <a:ext cx="327025" cy="215900"/>
                </a:xfrm>
                <a:custGeom>
                  <a:avLst/>
                  <a:gdLst>
                    <a:gd name="T0" fmla="*/ 83 w 166"/>
                    <a:gd name="T1" fmla="*/ 22 h 110"/>
                    <a:gd name="T2" fmla="*/ 0 w 166"/>
                    <a:gd name="T3" fmla="*/ 0 h 110"/>
                    <a:gd name="T4" fmla="*/ 0 w 166"/>
                    <a:gd name="T5" fmla="*/ 84 h 110"/>
                    <a:gd name="T6" fmla="*/ 83 w 166"/>
                    <a:gd name="T7" fmla="*/ 110 h 110"/>
                    <a:gd name="T8" fmla="*/ 166 w 166"/>
                    <a:gd name="T9" fmla="*/ 84 h 110"/>
                    <a:gd name="T10" fmla="*/ 166 w 166"/>
                    <a:gd name="T11" fmla="*/ 0 h 110"/>
                    <a:gd name="T12" fmla="*/ 83 w 166"/>
                    <a:gd name="T13" fmla="*/ 22 h 110"/>
                  </a:gdLst>
                  <a:ahLst/>
                  <a:cxnLst>
                    <a:cxn ang="0">
                      <a:pos x="T0" y="T1"/>
                    </a:cxn>
                    <a:cxn ang="0">
                      <a:pos x="T2" y="T3"/>
                    </a:cxn>
                    <a:cxn ang="0">
                      <a:pos x="T4" y="T5"/>
                    </a:cxn>
                    <a:cxn ang="0">
                      <a:pos x="T6" y="T7"/>
                    </a:cxn>
                    <a:cxn ang="0">
                      <a:pos x="T8" y="T9"/>
                    </a:cxn>
                    <a:cxn ang="0">
                      <a:pos x="T10" y="T11"/>
                    </a:cxn>
                    <a:cxn ang="0">
                      <a:pos x="T12" y="T13"/>
                    </a:cxn>
                  </a:cxnLst>
                  <a:rect l="0" t="0" r="r" b="b"/>
                  <a:pathLst>
                    <a:path w="166" h="110">
                      <a:moveTo>
                        <a:pt x="83" y="22"/>
                      </a:moveTo>
                      <a:cubicBezTo>
                        <a:pt x="37" y="22"/>
                        <a:pt x="9" y="12"/>
                        <a:pt x="0" y="0"/>
                      </a:cubicBezTo>
                      <a:cubicBezTo>
                        <a:pt x="0" y="84"/>
                        <a:pt x="0" y="84"/>
                        <a:pt x="0" y="84"/>
                      </a:cubicBezTo>
                      <a:cubicBezTo>
                        <a:pt x="0" y="99"/>
                        <a:pt x="37" y="110"/>
                        <a:pt x="83" y="110"/>
                      </a:cubicBezTo>
                      <a:cubicBezTo>
                        <a:pt x="129" y="110"/>
                        <a:pt x="166" y="99"/>
                        <a:pt x="166" y="84"/>
                      </a:cubicBezTo>
                      <a:cubicBezTo>
                        <a:pt x="166" y="0"/>
                        <a:pt x="166" y="0"/>
                        <a:pt x="166" y="0"/>
                      </a:cubicBezTo>
                      <a:cubicBezTo>
                        <a:pt x="157" y="12"/>
                        <a:pt x="129" y="22"/>
                        <a:pt x="83" y="22"/>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263" name="Freeform 545"/>
                <p:cNvSpPr>
                  <a:spLocks noEditPoints="1"/>
                </p:cNvSpPr>
                <p:nvPr/>
              </p:nvSpPr>
              <p:spPr bwMode="ltGray">
                <a:xfrm>
                  <a:off x="6575621" y="3041651"/>
                  <a:ext cx="327025" cy="104775"/>
                </a:xfrm>
                <a:custGeom>
                  <a:avLst/>
                  <a:gdLst>
                    <a:gd name="T0" fmla="*/ 83 w 166"/>
                    <a:gd name="T1" fmla="*/ 0 h 53"/>
                    <a:gd name="T2" fmla="*/ 0 w 166"/>
                    <a:gd name="T3" fmla="*/ 27 h 53"/>
                    <a:gd name="T4" fmla="*/ 83 w 166"/>
                    <a:gd name="T5" fmla="*/ 53 h 53"/>
                    <a:gd name="T6" fmla="*/ 166 w 166"/>
                    <a:gd name="T7" fmla="*/ 27 h 53"/>
                    <a:gd name="T8" fmla="*/ 83 w 166"/>
                    <a:gd name="T9" fmla="*/ 0 h 53"/>
                    <a:gd name="T10" fmla="*/ 83 w 166"/>
                    <a:gd name="T11" fmla="*/ 46 h 53"/>
                    <a:gd name="T12" fmla="*/ 17 w 166"/>
                    <a:gd name="T13" fmla="*/ 27 h 53"/>
                    <a:gd name="T14" fmla="*/ 83 w 166"/>
                    <a:gd name="T15" fmla="*/ 8 h 53"/>
                    <a:gd name="T16" fmla="*/ 149 w 166"/>
                    <a:gd name="T17" fmla="*/ 27 h 53"/>
                    <a:gd name="T18" fmla="*/ 83 w 16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3">
                      <a:moveTo>
                        <a:pt x="83" y="0"/>
                      </a:moveTo>
                      <a:cubicBezTo>
                        <a:pt x="37" y="0"/>
                        <a:pt x="0" y="12"/>
                        <a:pt x="0" y="27"/>
                      </a:cubicBezTo>
                      <a:cubicBezTo>
                        <a:pt x="0" y="41"/>
                        <a:pt x="37" y="53"/>
                        <a:pt x="83" y="53"/>
                      </a:cubicBezTo>
                      <a:cubicBezTo>
                        <a:pt x="129" y="53"/>
                        <a:pt x="166" y="41"/>
                        <a:pt x="166" y="27"/>
                      </a:cubicBezTo>
                      <a:cubicBezTo>
                        <a:pt x="166" y="12"/>
                        <a:pt x="129" y="0"/>
                        <a:pt x="83" y="0"/>
                      </a:cubicBezTo>
                      <a:close/>
                      <a:moveTo>
                        <a:pt x="83" y="46"/>
                      </a:moveTo>
                      <a:cubicBezTo>
                        <a:pt x="47" y="46"/>
                        <a:pt x="17" y="37"/>
                        <a:pt x="17" y="27"/>
                      </a:cubicBezTo>
                      <a:cubicBezTo>
                        <a:pt x="17" y="17"/>
                        <a:pt x="47" y="8"/>
                        <a:pt x="83" y="8"/>
                      </a:cubicBezTo>
                      <a:cubicBezTo>
                        <a:pt x="120" y="8"/>
                        <a:pt x="149" y="17"/>
                        <a:pt x="149" y="27"/>
                      </a:cubicBezTo>
                      <a:cubicBezTo>
                        <a:pt x="149" y="37"/>
                        <a:pt x="120" y="46"/>
                        <a:pt x="83" y="4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264" name="Oval 546"/>
                <p:cNvSpPr>
                  <a:spLocks noChangeArrowheads="1"/>
                </p:cNvSpPr>
                <p:nvPr/>
              </p:nvSpPr>
              <p:spPr bwMode="ltGray">
                <a:xfrm>
                  <a:off x="6608958" y="3057526"/>
                  <a:ext cx="260350" cy="74613"/>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sp>
            <p:nvSpPr>
              <p:cNvPr id="245" name="Rounded Rectangle 244"/>
              <p:cNvSpPr/>
              <p:nvPr/>
            </p:nvSpPr>
            <p:spPr bwMode="ltGray">
              <a:xfrm>
                <a:off x="5172346" y="3643859"/>
                <a:ext cx="1279759" cy="941998"/>
              </a:xfrm>
              <a:prstGeom prst="roundRect">
                <a:avLst>
                  <a:gd name="adj" fmla="val 5139"/>
                </a:avLst>
              </a:prstGeom>
              <a:noFill/>
              <a:ln w="15875"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2"/>
                  </a:solidFill>
                  <a:latin typeface="Gotham Rounded Medium" panose="02000000000000000000" pitchFamily="50" charset="0"/>
                  <a:cs typeface="Arial" pitchFamily="34" charset="0"/>
                </a:endParaRPr>
              </a:p>
            </p:txBody>
          </p:sp>
          <p:grpSp>
            <p:nvGrpSpPr>
              <p:cNvPr id="246" name="Group 245"/>
              <p:cNvGrpSpPr/>
              <p:nvPr/>
            </p:nvGrpSpPr>
            <p:grpSpPr>
              <a:xfrm>
                <a:off x="5513471" y="4033135"/>
                <a:ext cx="631204" cy="145095"/>
                <a:chOff x="2309771" y="4029851"/>
                <a:chExt cx="631204" cy="145095"/>
              </a:xfrm>
            </p:grpSpPr>
            <p:cxnSp>
              <p:nvCxnSpPr>
                <p:cNvPr id="258" name="Straight Connector 257"/>
                <p:cNvCxnSpPr/>
                <p:nvPr/>
              </p:nvCxnSpPr>
              <p:spPr bwMode="ltGray">
                <a:xfrm>
                  <a:off x="2309771" y="4029851"/>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bwMode="ltGray">
                <a:xfrm>
                  <a:off x="2940975" y="4029851"/>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bwMode="ltGray">
                <a:xfrm flipH="1">
                  <a:off x="2309771" y="4103822"/>
                  <a:ext cx="631204"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bwMode="ltGray">
                <a:xfrm>
                  <a:off x="2625373" y="4105020"/>
                  <a:ext cx="0" cy="69926"/>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47" name="Group 246"/>
              <p:cNvGrpSpPr/>
              <p:nvPr/>
            </p:nvGrpSpPr>
            <p:grpSpPr>
              <a:xfrm flipH="1">
                <a:off x="5593522" y="3411056"/>
                <a:ext cx="620096" cy="309177"/>
                <a:chOff x="5281348" y="2938620"/>
                <a:chExt cx="508694" cy="198957"/>
              </a:xfrm>
            </p:grpSpPr>
            <p:cxnSp>
              <p:nvCxnSpPr>
                <p:cNvPr id="255" name="Straight Connector 254"/>
                <p:cNvCxnSpPr/>
                <p:nvPr/>
              </p:nvCxnSpPr>
              <p:spPr bwMode="ltGray">
                <a:xfrm flipH="1">
                  <a:off x="5281348" y="2938620"/>
                  <a:ext cx="0" cy="14377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bwMode="ltGray">
                <a:xfrm flipH="1">
                  <a:off x="5790042" y="3087635"/>
                  <a:ext cx="0" cy="4994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bwMode="ltGray">
                <a:xfrm flipH="1">
                  <a:off x="5282854" y="3088438"/>
                  <a:ext cx="507188"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248" name="Straight Connector 247"/>
              <p:cNvCxnSpPr/>
              <p:nvPr/>
            </p:nvCxnSpPr>
            <p:spPr bwMode="ltGray">
              <a:xfrm flipV="1">
                <a:off x="5379195" y="3414421"/>
                <a:ext cx="0" cy="30294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249" name="Group 248"/>
              <p:cNvGrpSpPr/>
              <p:nvPr/>
            </p:nvGrpSpPr>
            <p:grpSpPr>
              <a:xfrm>
                <a:off x="5454406" y="3415546"/>
                <a:ext cx="620090" cy="306580"/>
                <a:chOff x="8092491" y="3415546"/>
                <a:chExt cx="620090" cy="306580"/>
              </a:xfrm>
            </p:grpSpPr>
            <p:grpSp>
              <p:nvGrpSpPr>
                <p:cNvPr id="251" name="Group 250"/>
                <p:cNvGrpSpPr/>
                <p:nvPr/>
              </p:nvGrpSpPr>
              <p:grpSpPr>
                <a:xfrm>
                  <a:off x="8092491" y="3415546"/>
                  <a:ext cx="620090" cy="306580"/>
                  <a:chOff x="5281354" y="4681335"/>
                  <a:chExt cx="508690" cy="306580"/>
                </a:xfrm>
              </p:grpSpPr>
              <p:cxnSp>
                <p:nvCxnSpPr>
                  <p:cNvPr id="253" name="Straight Connector 252"/>
                  <p:cNvCxnSpPr/>
                  <p:nvPr/>
                </p:nvCxnSpPr>
                <p:spPr bwMode="ltGray">
                  <a:xfrm>
                    <a:off x="5281354" y="4681335"/>
                    <a:ext cx="0" cy="108664"/>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bwMode="ltGray">
                  <a:xfrm>
                    <a:off x="5790044" y="4798147"/>
                    <a:ext cx="0" cy="189768"/>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252" name="Straight Connector 251"/>
                <p:cNvCxnSpPr/>
                <p:nvPr/>
              </p:nvCxnSpPr>
              <p:spPr bwMode="ltGray">
                <a:xfrm flipH="1">
                  <a:off x="8094319" y="3526691"/>
                  <a:ext cx="606915" cy="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250" name="Straight Connector 249"/>
              <p:cNvCxnSpPr/>
              <p:nvPr/>
            </p:nvCxnSpPr>
            <p:spPr bwMode="ltGray">
              <a:xfrm flipV="1">
                <a:off x="6293313" y="3409658"/>
                <a:ext cx="0" cy="302942"/>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3145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0"/>
                                        </p:tgtEl>
                                        <p:attrNameLst>
                                          <p:attrName>style.visibility</p:attrName>
                                        </p:attrNameLst>
                                      </p:cBhvr>
                                      <p:to>
                                        <p:strVal val="visible"/>
                                      </p:to>
                                    </p:set>
                                    <p:anim calcmode="lin" valueType="num">
                                      <p:cBhvr>
                                        <p:cTn id="11" dur="500" fill="hold"/>
                                        <p:tgtEl>
                                          <p:spTgt spid="200"/>
                                        </p:tgtEl>
                                        <p:attrNameLst>
                                          <p:attrName>ppt_w</p:attrName>
                                        </p:attrNameLst>
                                      </p:cBhvr>
                                      <p:tavLst>
                                        <p:tav tm="0">
                                          <p:val>
                                            <p:fltVal val="0"/>
                                          </p:val>
                                        </p:tav>
                                        <p:tav tm="100000">
                                          <p:val>
                                            <p:strVal val="#ppt_w"/>
                                          </p:val>
                                        </p:tav>
                                      </p:tavLst>
                                    </p:anim>
                                    <p:anim calcmode="lin" valueType="num">
                                      <p:cBhvr>
                                        <p:cTn id="12" dur="500" fill="hold"/>
                                        <p:tgtEl>
                                          <p:spTgt spid="200"/>
                                        </p:tgtEl>
                                        <p:attrNameLst>
                                          <p:attrName>ppt_h</p:attrName>
                                        </p:attrNameLst>
                                      </p:cBhvr>
                                      <p:tavLst>
                                        <p:tav tm="0">
                                          <p:val>
                                            <p:fltVal val="0"/>
                                          </p:val>
                                        </p:tav>
                                        <p:tav tm="100000">
                                          <p:val>
                                            <p:strVal val="#ppt_h"/>
                                          </p:val>
                                        </p:tav>
                                      </p:tavLst>
                                    </p:anim>
                                    <p:animEffect transition="in" filter="fade">
                                      <p:cBhvr>
                                        <p:cTn id="13" dur="500"/>
                                        <p:tgtEl>
                                          <p:spTgt spid="20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1000"/>
                                        <p:tgtEl>
                                          <p:spTgt spid="80"/>
                                        </p:tgtEl>
                                      </p:cBhvr>
                                    </p:animEffect>
                                    <p:anim calcmode="lin" valueType="num">
                                      <p:cBhvr>
                                        <p:cTn id="19" dur="1000" fill="hold"/>
                                        <p:tgtEl>
                                          <p:spTgt spid="80"/>
                                        </p:tgtEl>
                                        <p:attrNameLst>
                                          <p:attrName>ppt_x</p:attrName>
                                        </p:attrNameLst>
                                      </p:cBhvr>
                                      <p:tavLst>
                                        <p:tav tm="0">
                                          <p:val>
                                            <p:strVal val="#ppt_x"/>
                                          </p:val>
                                        </p:tav>
                                        <p:tav tm="100000">
                                          <p:val>
                                            <p:strVal val="#ppt_x"/>
                                          </p:val>
                                        </p:tav>
                                      </p:tavLst>
                                    </p:anim>
                                    <p:anim calcmode="lin" valueType="num">
                                      <p:cBhvr>
                                        <p:cTn id="20" dur="1000" fill="hold"/>
                                        <p:tgtEl>
                                          <p:spTgt spid="8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fade">
                                      <p:cBhvr>
                                        <p:cTn id="23" dur="1000"/>
                                        <p:tgtEl>
                                          <p:spTgt spid="218"/>
                                        </p:tgtEl>
                                      </p:cBhvr>
                                    </p:animEffect>
                                    <p:anim calcmode="lin" valueType="num">
                                      <p:cBhvr>
                                        <p:cTn id="24" dur="1000" fill="hold"/>
                                        <p:tgtEl>
                                          <p:spTgt spid="218"/>
                                        </p:tgtEl>
                                        <p:attrNameLst>
                                          <p:attrName>ppt_x</p:attrName>
                                        </p:attrNameLst>
                                      </p:cBhvr>
                                      <p:tavLst>
                                        <p:tav tm="0">
                                          <p:val>
                                            <p:strVal val="#ppt_x"/>
                                          </p:val>
                                        </p:tav>
                                        <p:tav tm="100000">
                                          <p:val>
                                            <p:strVal val="#ppt_x"/>
                                          </p:val>
                                        </p:tav>
                                      </p:tavLst>
                                    </p:anim>
                                    <p:anim calcmode="lin" valueType="num">
                                      <p:cBhvr>
                                        <p:cTn id="25"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51576" y="3362785"/>
            <a:ext cx="8009100" cy="528885"/>
          </a:xfrm>
          <a:prstGeom prst="rect">
            <a:avLst/>
          </a:prstGeom>
        </p:spPr>
        <p:txBody>
          <a:bodyPr/>
          <a:lstStyle>
            <a:lvl1pPr algn="ctr" defTabSz="457200" rtl="0" eaLnBrk="1" latinLnBrk="0" hangingPunct="1">
              <a:lnSpc>
                <a:spcPct val="80000"/>
              </a:lnSpc>
              <a:spcBef>
                <a:spcPct val="0"/>
              </a:spcBef>
              <a:buNone/>
              <a:defRPr lang="en-US" sz="2800" b="1" kern="1200" dirty="0" smtClean="0">
                <a:solidFill>
                  <a:schemeClr val="accent1"/>
                </a:solidFill>
                <a:latin typeface="+mj-lt"/>
                <a:ea typeface="+mj-ea"/>
                <a:cs typeface="Arial" pitchFamily="34" charset="0"/>
              </a:defRPr>
            </a:lvl1pPr>
          </a:lstStyle>
          <a:p>
            <a:pPr fontAlgn="auto">
              <a:spcAft>
                <a:spcPts val="0"/>
              </a:spcAft>
            </a:pPr>
            <a:r>
              <a:rPr lang="zh-CN" altLang="en-US" sz="3600" dirty="0" smtClean="0">
                <a:latin typeface="微软雅黑" panose="020B0503020204020204" pitchFamily="34" charset="-122"/>
                <a:ea typeface="微软雅黑" panose="020B0503020204020204" pitchFamily="34" charset="-122"/>
              </a:rPr>
              <a:t>超融合数据中心解决方案</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55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数据中心的架构变革</a:t>
            </a:r>
            <a:endParaRPr lang="zh-CN" alt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63" y="2028793"/>
            <a:ext cx="2962275" cy="1038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4"/>
          <p:cNvSpPr txBox="1"/>
          <p:nvPr/>
        </p:nvSpPr>
        <p:spPr>
          <a:xfrm>
            <a:off x="1663430" y="3517522"/>
            <a:ext cx="5857875" cy="369332"/>
          </a:xfrm>
          <a:prstGeom prst="rect">
            <a:avLst/>
          </a:prstGeom>
          <a:noFill/>
        </p:spPr>
        <p:txBody>
          <a:bodyPr wrap="square" rtlCol="0">
            <a:spAutoFit/>
          </a:bodyPr>
          <a:lstStyle/>
          <a:p>
            <a:pPr algn="ct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区块</a:t>
            </a:r>
            <a:r>
              <a:rPr lang="en-US" dirty="0" smtClean="0">
                <a:solidFill>
                  <a:schemeClr val="bg1">
                    <a:lumMod val="50000"/>
                  </a:schemeClr>
                </a:solidFill>
                <a:latin typeface="微软雅黑" panose="020B0503020204020204" pitchFamily="34" charset="-122"/>
                <a:ea typeface="微软雅黑" panose="020B0503020204020204" pitchFamily="34" charset="-122"/>
              </a:rPr>
              <a:t> = </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如同一个金属的盒子</a:t>
            </a:r>
            <a:r>
              <a:rPr lang="en-US" dirty="0" smtClean="0">
                <a:solidFill>
                  <a:schemeClr val="bg1">
                    <a:lumMod val="50000"/>
                  </a:schemeClr>
                </a:solidFill>
                <a:latin typeface="微软雅黑" panose="020B0503020204020204" pitchFamily="34" charset="-122"/>
                <a:ea typeface="微软雅黑" panose="020B0503020204020204" pitchFamily="34" charset="-122"/>
              </a:rPr>
              <a:t> + 2 </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冗</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余</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的电源供应器</a:t>
            </a:r>
            <a:endParaRPr lang="en-US" dirty="0">
              <a:solidFill>
                <a:schemeClr val="bg1">
                  <a:lumMod val="50000"/>
                </a:schemeClr>
              </a:solidFill>
              <a:latin typeface="微软雅黑" panose="020B0503020204020204" pitchFamily="34" charset="-122"/>
              <a:ea typeface="微软雅黑" panose="020B0503020204020204" pitchFamily="34"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972088344"/>
              </p:ext>
            </p:extLst>
          </p:nvPr>
        </p:nvGraphicFramePr>
        <p:xfrm>
          <a:off x="3190875" y="2586005"/>
          <a:ext cx="1181100" cy="403225"/>
        </p:xfrm>
        <a:graphic>
          <a:graphicData uri="http://schemas.openxmlformats.org/presentationml/2006/ole">
            <mc:AlternateContent xmlns:mc="http://schemas.openxmlformats.org/markup-compatibility/2006">
              <mc:Choice xmlns:v="urn:schemas-microsoft-com:vml" Requires="v">
                <p:oleObj spid="_x0000_s80075" name="Visio" r:id="rId4" imgW="1181021" imgH="403920" progId="Visio.Drawing.11">
                  <p:link/>
                </p:oleObj>
              </mc:Choice>
              <mc:Fallback>
                <p:oleObj name="Visio" r:id="rId4" imgW="1181021" imgH="403920" progId="Visio.Drawing.11">
                  <p:link/>
                  <p:pic>
                    <p:nvPicPr>
                      <p:cNvPr id="0" name=""/>
                      <p:cNvPicPr/>
                      <p:nvPr/>
                    </p:nvPicPr>
                    <p:blipFill>
                      <a:blip r:embed="rId5"/>
                      <a:stretch>
                        <a:fillRect/>
                      </a:stretch>
                    </p:blipFill>
                    <p:spPr>
                      <a:xfrm>
                        <a:off x="3190875" y="2586005"/>
                        <a:ext cx="1181100" cy="403225"/>
                      </a:xfrm>
                      <a:prstGeom prst="rect">
                        <a:avLst/>
                      </a:prstGeom>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359043889"/>
              </p:ext>
            </p:extLst>
          </p:nvPr>
        </p:nvGraphicFramePr>
        <p:xfrm>
          <a:off x="3190875" y="2125630"/>
          <a:ext cx="1181100" cy="403225"/>
        </p:xfrm>
        <a:graphic>
          <a:graphicData uri="http://schemas.openxmlformats.org/presentationml/2006/ole">
            <mc:AlternateContent xmlns:mc="http://schemas.openxmlformats.org/markup-compatibility/2006">
              <mc:Choice xmlns:v="urn:schemas-microsoft-com:vml" Requires="v">
                <p:oleObj spid="_x0000_s80076" name="Visio" r:id="rId6" imgW="1181021" imgH="403920" progId="Visio.Drawing.11">
                  <p:link/>
                </p:oleObj>
              </mc:Choice>
              <mc:Fallback>
                <p:oleObj name="Visio" r:id="rId6" imgW="1181021" imgH="403920" progId="Visio.Drawing.11">
                  <p:link/>
                  <p:pic>
                    <p:nvPicPr>
                      <p:cNvPr id="0" name=""/>
                      <p:cNvPicPr/>
                      <p:nvPr/>
                    </p:nvPicPr>
                    <p:blipFill>
                      <a:blip r:embed="rId7"/>
                      <a:stretch>
                        <a:fillRect/>
                      </a:stretch>
                    </p:blipFill>
                    <p:spPr>
                      <a:xfrm>
                        <a:off x="3190875" y="2125630"/>
                        <a:ext cx="1181100" cy="403225"/>
                      </a:xfrm>
                      <a:prstGeom prst="rect">
                        <a:avLst/>
                      </a:prstGeom>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821477672"/>
              </p:ext>
            </p:extLst>
          </p:nvPr>
        </p:nvGraphicFramePr>
        <p:xfrm>
          <a:off x="4795837" y="2586005"/>
          <a:ext cx="1181100" cy="403225"/>
        </p:xfrm>
        <a:graphic>
          <a:graphicData uri="http://schemas.openxmlformats.org/presentationml/2006/ole">
            <mc:AlternateContent xmlns:mc="http://schemas.openxmlformats.org/markup-compatibility/2006">
              <mc:Choice xmlns:v="urn:schemas-microsoft-com:vml" Requires="v">
                <p:oleObj spid="_x0000_s80077" name="Visio" r:id="rId8" imgW="1181021" imgH="403920" progId="Visio.Drawing.11">
                  <p:link/>
                </p:oleObj>
              </mc:Choice>
              <mc:Fallback>
                <p:oleObj name="Visio" r:id="rId8" imgW="1181021" imgH="403920" progId="Visio.Drawing.11">
                  <p:link/>
                  <p:pic>
                    <p:nvPicPr>
                      <p:cNvPr id="0" name=""/>
                      <p:cNvPicPr/>
                      <p:nvPr/>
                    </p:nvPicPr>
                    <p:blipFill>
                      <a:blip r:embed="rId9"/>
                      <a:stretch>
                        <a:fillRect/>
                      </a:stretch>
                    </p:blipFill>
                    <p:spPr>
                      <a:xfrm>
                        <a:off x="4795837" y="2586005"/>
                        <a:ext cx="1181100" cy="403225"/>
                      </a:xfrm>
                      <a:prstGeom prst="rect">
                        <a:avLst/>
                      </a:prstGeom>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4232980187"/>
              </p:ext>
            </p:extLst>
          </p:nvPr>
        </p:nvGraphicFramePr>
        <p:xfrm>
          <a:off x="4795837" y="2125630"/>
          <a:ext cx="1181100" cy="403225"/>
        </p:xfrm>
        <a:graphic>
          <a:graphicData uri="http://schemas.openxmlformats.org/presentationml/2006/ole">
            <mc:AlternateContent xmlns:mc="http://schemas.openxmlformats.org/markup-compatibility/2006">
              <mc:Choice xmlns:v="urn:schemas-microsoft-com:vml" Requires="v">
                <p:oleObj spid="_x0000_s80078" name="Visio" r:id="rId10" imgW="1181021" imgH="403920" progId="Visio.Drawing.11">
                  <p:link/>
                </p:oleObj>
              </mc:Choice>
              <mc:Fallback>
                <p:oleObj name="Visio" r:id="rId10" imgW="1181021" imgH="403920" progId="Visio.Drawing.11">
                  <p:link/>
                  <p:pic>
                    <p:nvPicPr>
                      <p:cNvPr id="0" name=""/>
                      <p:cNvPicPr/>
                      <p:nvPr/>
                    </p:nvPicPr>
                    <p:blipFill>
                      <a:blip r:embed="rId11"/>
                      <a:stretch>
                        <a:fillRect/>
                      </a:stretch>
                    </p:blipFill>
                    <p:spPr>
                      <a:xfrm>
                        <a:off x="4795837" y="2125630"/>
                        <a:ext cx="1181100" cy="403225"/>
                      </a:xfrm>
                      <a:prstGeom prst="rect">
                        <a:avLst/>
                      </a:prstGeom>
                    </p:spPr>
                  </p:pic>
                </p:oleObj>
              </mc:Fallback>
            </mc:AlternateContent>
          </a:graphicData>
        </a:graphic>
      </p:graphicFrame>
      <p:sp>
        <p:nvSpPr>
          <p:cNvPr id="9" name="TextBox 9"/>
          <p:cNvSpPr txBox="1"/>
          <p:nvPr/>
        </p:nvSpPr>
        <p:spPr>
          <a:xfrm>
            <a:off x="1166812" y="4202805"/>
            <a:ext cx="7010400" cy="369332"/>
          </a:xfrm>
          <a:prstGeom prst="rect">
            <a:avLst/>
          </a:prstGeom>
          <a:noFill/>
        </p:spPr>
        <p:txBody>
          <a:bodyPr wrap="square" rtlCol="0">
            <a:spAutoFit/>
          </a:bodyPr>
          <a:lstStyle/>
          <a:p>
            <a:pPr algn="ct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节点</a:t>
            </a:r>
            <a:r>
              <a:rPr lang="en-US" dirty="0" smtClean="0">
                <a:solidFill>
                  <a:schemeClr val="bg1">
                    <a:lumMod val="50000"/>
                  </a:schemeClr>
                </a:solidFill>
                <a:latin typeface="微软雅黑" panose="020B0503020204020204" pitchFamily="34" charset="-122"/>
                <a:ea typeface="微软雅黑" panose="020B0503020204020204" pitchFamily="34" charset="-122"/>
              </a:rPr>
              <a:t> = </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独立的服务器</a:t>
            </a:r>
            <a:r>
              <a:rPr lang="en-US" dirty="0" smtClean="0">
                <a:solidFill>
                  <a:schemeClr val="bg1">
                    <a:lumMod val="50000"/>
                  </a:schemeClr>
                </a:solidFill>
                <a:latin typeface="微软雅黑" panose="020B0503020204020204" pitchFamily="34" charset="-122"/>
                <a:ea typeface="微软雅黑" panose="020B0503020204020204" pitchFamily="34" charset="-122"/>
              </a:rPr>
              <a:t> (CPU, </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内存</a:t>
            </a:r>
            <a:r>
              <a:rPr lang="en-US" dirty="0" smtClean="0">
                <a:solidFill>
                  <a:schemeClr val="bg1">
                    <a:lumMod val="50000"/>
                  </a:schemeClr>
                </a:solidFill>
                <a:latin typeface="微软雅黑" panose="020B0503020204020204" pitchFamily="34" charset="-122"/>
                <a:ea typeface="微软雅黑" panose="020B0503020204020204" pitchFamily="34" charset="-122"/>
              </a:rPr>
              <a:t>, SSD, </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硬盘</a:t>
            </a:r>
            <a:r>
              <a:rPr lang="en-US" dirty="0" smtClean="0">
                <a:solidFill>
                  <a:schemeClr val="bg1">
                    <a:lumMod val="50000"/>
                  </a:schemeClr>
                </a:solidFill>
                <a:latin typeface="微软雅黑" panose="020B0503020204020204" pitchFamily="34" charset="-122"/>
                <a:ea typeface="微软雅黑" panose="020B0503020204020204" pitchFamily="34" charset="-122"/>
              </a:rPr>
              <a:t>, 10Gb </a:t>
            </a:r>
            <a:r>
              <a:rPr lang="zh-TW" altLang="en-US" dirty="0" smtClean="0">
                <a:solidFill>
                  <a:schemeClr val="bg1">
                    <a:lumMod val="50000"/>
                  </a:schemeClr>
                </a:solidFill>
                <a:latin typeface="微软雅黑" panose="020B0503020204020204" pitchFamily="34" charset="-122"/>
                <a:ea typeface="微软雅黑" panose="020B0503020204020204" pitchFamily="34" charset="-122"/>
              </a:rPr>
              <a:t>网络</a:t>
            </a:r>
            <a:r>
              <a:rPr lang="en-US" dirty="0" smtClean="0">
                <a:solidFill>
                  <a:schemeClr val="bg1">
                    <a:lumMod val="50000"/>
                  </a:schemeClr>
                </a:solidFill>
                <a:latin typeface="微软雅黑" panose="020B0503020204020204" pitchFamily="34" charset="-122"/>
                <a:ea typeface="微软雅黑" panose="020B0503020204020204" pitchFamily="34" charset="-122"/>
              </a:rPr>
              <a:t>)</a:t>
            </a:r>
            <a:endParaRPr lang="en-US"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0388" y="2047843"/>
            <a:ext cx="2962275" cy="1038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71688" y="2357405"/>
            <a:ext cx="5000625" cy="381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12" name="Object 12"/>
          <p:cNvGraphicFramePr>
            <a:graphicFrameLocks noChangeAspect="1"/>
          </p:cNvGraphicFramePr>
          <p:nvPr>
            <p:extLst>
              <p:ext uri="{D42A27DB-BD31-4B8C-83A1-F6EECF244321}">
                <p14:modId xmlns:p14="http://schemas.microsoft.com/office/powerpoint/2010/main" val="3877854951"/>
              </p:ext>
            </p:extLst>
          </p:nvPr>
        </p:nvGraphicFramePr>
        <p:xfrm>
          <a:off x="2441575" y="1846230"/>
          <a:ext cx="403225" cy="403225"/>
        </p:xfrm>
        <a:graphic>
          <a:graphicData uri="http://schemas.openxmlformats.org/presentationml/2006/ole">
            <mc:AlternateContent xmlns:mc="http://schemas.openxmlformats.org/markup-compatibility/2006">
              <mc:Choice xmlns:v="urn:schemas-microsoft-com:vml" Requires="v">
                <p:oleObj spid="_x0000_s80079" name="Visio" r:id="rId14" imgW="403849" imgH="403920" progId="Visio.Drawing.11">
                  <p:link/>
                </p:oleObj>
              </mc:Choice>
              <mc:Fallback>
                <p:oleObj name="Visio" r:id="rId14" imgW="403849" imgH="403920" progId="Visio.Drawing.11">
                  <p:link/>
                  <p:pic>
                    <p:nvPicPr>
                      <p:cNvPr id="0" name=""/>
                      <p:cNvPicPr/>
                      <p:nvPr/>
                    </p:nvPicPr>
                    <p:blipFill>
                      <a:blip r:embed="rId15"/>
                      <a:stretch>
                        <a:fillRect/>
                      </a:stretch>
                    </p:blipFill>
                    <p:spPr>
                      <a:xfrm>
                        <a:off x="2441575" y="1846230"/>
                        <a:ext cx="403225" cy="403225"/>
                      </a:xfrm>
                      <a:prstGeom prst="rect">
                        <a:avLst/>
                      </a:prstGeom>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3376616297"/>
              </p:ext>
            </p:extLst>
          </p:nvPr>
        </p:nvGraphicFramePr>
        <p:xfrm>
          <a:off x="3732212" y="1846230"/>
          <a:ext cx="403225" cy="403225"/>
        </p:xfrm>
        <a:graphic>
          <a:graphicData uri="http://schemas.openxmlformats.org/presentationml/2006/ole">
            <mc:AlternateContent xmlns:mc="http://schemas.openxmlformats.org/markup-compatibility/2006">
              <mc:Choice xmlns:v="urn:schemas-microsoft-com:vml" Requires="v">
                <p:oleObj spid="_x0000_s80080" name="Visio" r:id="rId14" imgW="403849" imgH="403920" progId="Visio.Drawing.11">
                  <p:link/>
                </p:oleObj>
              </mc:Choice>
              <mc:Fallback>
                <p:oleObj name="Visio" r:id="rId14" imgW="403849" imgH="403920" progId="Visio.Drawing.11">
                  <p:link/>
                  <p:pic>
                    <p:nvPicPr>
                      <p:cNvPr id="0" name=""/>
                      <p:cNvPicPr/>
                      <p:nvPr/>
                    </p:nvPicPr>
                    <p:blipFill>
                      <a:blip r:embed="rId16"/>
                      <a:stretch>
                        <a:fillRect/>
                      </a:stretch>
                    </p:blipFill>
                    <p:spPr>
                      <a:xfrm>
                        <a:off x="3732212" y="1846230"/>
                        <a:ext cx="403225" cy="403225"/>
                      </a:xfrm>
                      <a:prstGeom prst="rect">
                        <a:avLst/>
                      </a:prstGeom>
                    </p:spPr>
                  </p:pic>
                </p:oleObj>
              </mc:Fallback>
            </mc:AlternateContent>
          </a:graphicData>
        </a:graphic>
      </p:graphicFrame>
      <p:graphicFrame>
        <p:nvGraphicFramePr>
          <p:cNvPr id="14" name="Object 14"/>
          <p:cNvGraphicFramePr>
            <a:graphicFrameLocks noChangeAspect="1"/>
          </p:cNvGraphicFramePr>
          <p:nvPr>
            <p:extLst>
              <p:ext uri="{D42A27DB-BD31-4B8C-83A1-F6EECF244321}">
                <p14:modId xmlns:p14="http://schemas.microsoft.com/office/powerpoint/2010/main" val="828857050"/>
              </p:ext>
            </p:extLst>
          </p:nvPr>
        </p:nvGraphicFramePr>
        <p:xfrm>
          <a:off x="5008562" y="1850992"/>
          <a:ext cx="403225" cy="403225"/>
        </p:xfrm>
        <a:graphic>
          <a:graphicData uri="http://schemas.openxmlformats.org/presentationml/2006/ole">
            <mc:AlternateContent xmlns:mc="http://schemas.openxmlformats.org/markup-compatibility/2006">
              <mc:Choice xmlns:v="urn:schemas-microsoft-com:vml" Requires="v">
                <p:oleObj spid="_x0000_s80081" name="Visio" r:id="rId14" imgW="403849" imgH="403920" progId="Visio.Drawing.11">
                  <p:link/>
                </p:oleObj>
              </mc:Choice>
              <mc:Fallback>
                <p:oleObj name="Visio" r:id="rId14" imgW="403849" imgH="403920" progId="Visio.Drawing.11">
                  <p:link/>
                  <p:pic>
                    <p:nvPicPr>
                      <p:cNvPr id="0" name=""/>
                      <p:cNvPicPr/>
                      <p:nvPr/>
                    </p:nvPicPr>
                    <p:blipFill>
                      <a:blip r:embed="rId17"/>
                      <a:stretch>
                        <a:fillRect/>
                      </a:stretch>
                    </p:blipFill>
                    <p:spPr>
                      <a:xfrm>
                        <a:off x="5008562" y="1850992"/>
                        <a:ext cx="403225" cy="403225"/>
                      </a:xfrm>
                      <a:prstGeom prst="rect">
                        <a:avLst/>
                      </a:prstGeom>
                    </p:spPr>
                  </p:pic>
                </p:oleObj>
              </mc:Fallback>
            </mc:AlternateContent>
          </a:graphicData>
        </a:graphic>
      </p:graphicFrame>
      <p:graphicFrame>
        <p:nvGraphicFramePr>
          <p:cNvPr id="15" name="Object 15"/>
          <p:cNvGraphicFramePr>
            <a:graphicFrameLocks noChangeAspect="1"/>
          </p:cNvGraphicFramePr>
          <p:nvPr>
            <p:extLst>
              <p:ext uri="{D42A27DB-BD31-4B8C-83A1-F6EECF244321}">
                <p14:modId xmlns:p14="http://schemas.microsoft.com/office/powerpoint/2010/main" val="292180415"/>
              </p:ext>
            </p:extLst>
          </p:nvPr>
        </p:nvGraphicFramePr>
        <p:xfrm>
          <a:off x="6299198" y="1855755"/>
          <a:ext cx="403225" cy="403225"/>
        </p:xfrm>
        <a:graphic>
          <a:graphicData uri="http://schemas.openxmlformats.org/presentationml/2006/ole">
            <mc:AlternateContent xmlns:mc="http://schemas.openxmlformats.org/markup-compatibility/2006">
              <mc:Choice xmlns:v="urn:schemas-microsoft-com:vml" Requires="v">
                <p:oleObj spid="_x0000_s80082" name="Visio" r:id="rId14" imgW="403849" imgH="403920" progId="Visio.Drawing.11">
                  <p:link/>
                </p:oleObj>
              </mc:Choice>
              <mc:Fallback>
                <p:oleObj name="Visio" r:id="rId14" imgW="403849" imgH="403920" progId="Visio.Drawing.11">
                  <p:link/>
                  <p:pic>
                    <p:nvPicPr>
                      <p:cNvPr id="0" name=""/>
                      <p:cNvPicPr/>
                      <p:nvPr/>
                    </p:nvPicPr>
                    <p:blipFill>
                      <a:blip r:embed="rId18"/>
                      <a:stretch>
                        <a:fillRect/>
                      </a:stretch>
                    </p:blipFill>
                    <p:spPr>
                      <a:xfrm>
                        <a:off x="6299198" y="1855755"/>
                        <a:ext cx="403225" cy="403225"/>
                      </a:xfrm>
                      <a:prstGeom prst="rect">
                        <a:avLst/>
                      </a:prstGeom>
                    </p:spPr>
                  </p:pic>
                </p:oleObj>
              </mc:Fallback>
            </mc:AlternateContent>
          </a:graphicData>
        </a:graphic>
      </p:graphicFrame>
      <p:pic>
        <p:nvPicPr>
          <p:cNvPr id="16" name="Picture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71687" y="2357405"/>
            <a:ext cx="5000625" cy="381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 name="Picture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9788" y="2405030"/>
            <a:ext cx="1066800" cy="285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00425" y="2405030"/>
            <a:ext cx="1066800" cy="285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76775" y="2409792"/>
            <a:ext cx="1066800" cy="285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 name="Picture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67411" y="2405030"/>
            <a:ext cx="1066800" cy="285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28824" y="3633815"/>
            <a:ext cx="5095875" cy="561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2" name="TextBox 22"/>
          <p:cNvSpPr txBox="1"/>
          <p:nvPr/>
        </p:nvSpPr>
        <p:spPr>
          <a:xfrm>
            <a:off x="3300412" y="3376590"/>
            <a:ext cx="2524125" cy="276999"/>
          </a:xfrm>
          <a:prstGeom prst="rect">
            <a:avLst/>
          </a:prstGeom>
          <a:noFill/>
        </p:spPr>
        <p:txBody>
          <a:bodyPr wrap="square" rtlCol="0">
            <a:spAutoFit/>
          </a:bodyPr>
          <a:lstStyle/>
          <a:p>
            <a:pPr algn="ctr"/>
            <a:r>
              <a:rPr lang="en-US" sz="1200" dirty="0" smtClean="0">
                <a:solidFill>
                  <a:schemeClr val="tx2">
                    <a:lumMod val="40000"/>
                    <a:lumOff val="60000"/>
                  </a:schemeClr>
                </a:solidFill>
                <a:latin typeface="微软雅黑" panose="020B0503020204020204" pitchFamily="34" charset="-122"/>
                <a:ea typeface="微软雅黑" panose="020B0503020204020204" pitchFamily="34" charset="-122"/>
              </a:rPr>
              <a:t>Single Storage Pool</a:t>
            </a:r>
            <a:endParaRPr lang="en-US" sz="1200" dirty="0">
              <a:solidFill>
                <a:schemeClr val="tx2">
                  <a:lumMod val="40000"/>
                  <a:lumOff val="60000"/>
                </a:schemeClr>
              </a:solidFill>
              <a:latin typeface="微软雅黑" panose="020B0503020204020204" pitchFamily="34" charset="-122"/>
              <a:ea typeface="微软雅黑" panose="020B0503020204020204" pitchFamily="34" charset="-122"/>
            </a:endParaRPr>
          </a:p>
        </p:txBody>
      </p:sp>
      <p:pic>
        <p:nvPicPr>
          <p:cNvPr id="23" name="Picture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57516" y="4714842"/>
            <a:ext cx="3848100"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24" name="Object 24"/>
          <p:cNvGraphicFramePr>
            <a:graphicFrameLocks noChangeAspect="1"/>
          </p:cNvGraphicFramePr>
          <p:nvPr>
            <p:extLst>
              <p:ext uri="{D42A27DB-BD31-4B8C-83A1-F6EECF244321}">
                <p14:modId xmlns:p14="http://schemas.microsoft.com/office/powerpoint/2010/main" val="2316146852"/>
              </p:ext>
            </p:extLst>
          </p:nvPr>
        </p:nvGraphicFramePr>
        <p:xfrm>
          <a:off x="2015329" y="3294426"/>
          <a:ext cx="5122863" cy="220663"/>
        </p:xfrm>
        <a:graphic>
          <a:graphicData uri="http://schemas.openxmlformats.org/presentationml/2006/ole">
            <mc:AlternateContent xmlns:mc="http://schemas.openxmlformats.org/markup-compatibility/2006">
              <mc:Choice xmlns:v="urn:schemas-microsoft-com:vml" Requires="v">
                <p:oleObj spid="_x0000_s80083" name="Visio" r:id="rId23" imgW="5122261" imgH="220860" progId="Visio.Drawing.11">
                  <p:link/>
                </p:oleObj>
              </mc:Choice>
              <mc:Fallback>
                <p:oleObj name="Visio" r:id="rId23" imgW="5122261" imgH="220860" progId="Visio.Drawing.11">
                  <p:link/>
                  <p:pic>
                    <p:nvPicPr>
                      <p:cNvPr id="0" name=""/>
                      <p:cNvPicPr/>
                      <p:nvPr/>
                    </p:nvPicPr>
                    <p:blipFill>
                      <a:blip r:embed="rId24"/>
                      <a:stretch>
                        <a:fillRect/>
                      </a:stretch>
                    </p:blipFill>
                    <p:spPr>
                      <a:xfrm>
                        <a:off x="2015329" y="3294426"/>
                        <a:ext cx="5122863" cy="220663"/>
                      </a:xfrm>
                      <a:prstGeom prst="rect">
                        <a:avLst/>
                      </a:prstGeom>
                    </p:spPr>
                  </p:pic>
                </p:oleObj>
              </mc:Fallback>
            </mc:AlternateContent>
          </a:graphicData>
        </a:graphic>
      </p:graphicFrame>
      <p:sp>
        <p:nvSpPr>
          <p:cNvPr id="25" name="TextBox 25"/>
          <p:cNvSpPr txBox="1"/>
          <p:nvPr/>
        </p:nvSpPr>
        <p:spPr>
          <a:xfrm>
            <a:off x="3809987" y="4938679"/>
            <a:ext cx="1614488" cy="276999"/>
          </a:xfrm>
          <a:prstGeom prst="rect">
            <a:avLst/>
          </a:prstGeom>
          <a:noFill/>
        </p:spPr>
        <p:txBody>
          <a:bodyPr wrap="square" rtlCol="0">
            <a:spAutoFit/>
          </a:bodyPr>
          <a:lstStyle/>
          <a:p>
            <a:pPr algn="ctr"/>
            <a:r>
              <a:rPr lang="en-US" sz="1200" dirty="0" smtClean="0">
                <a:solidFill>
                  <a:schemeClr val="tx2">
                    <a:lumMod val="40000"/>
                    <a:lumOff val="60000"/>
                  </a:schemeClr>
                </a:solidFill>
                <a:latin typeface="微软雅黑" panose="020B0503020204020204" pitchFamily="34" charset="-122"/>
                <a:ea typeface="微软雅黑" panose="020B0503020204020204" pitchFamily="34" charset="-122"/>
              </a:rPr>
              <a:t>NDFS </a:t>
            </a:r>
            <a:r>
              <a:rPr lang="zh-TW" altLang="en-US" sz="1200" dirty="0" smtClean="0">
                <a:solidFill>
                  <a:schemeClr val="tx2">
                    <a:lumMod val="40000"/>
                    <a:lumOff val="60000"/>
                  </a:schemeClr>
                </a:solidFill>
                <a:latin typeface="微软雅黑" panose="020B0503020204020204" pitchFamily="34" charset="-122"/>
                <a:ea typeface="微软雅黑" panose="020B0503020204020204" pitchFamily="34" charset="-122"/>
              </a:rPr>
              <a:t>集群</a:t>
            </a:r>
            <a:endParaRPr lang="en-US" sz="1200" dirty="0">
              <a:solidFill>
                <a:schemeClr val="tx2">
                  <a:lumMod val="40000"/>
                  <a:lumOff val="60000"/>
                </a:schemeClr>
              </a:solidFill>
              <a:latin typeface="微软雅黑" panose="020B0503020204020204" pitchFamily="34" charset="-122"/>
              <a:ea typeface="微软雅黑" panose="020B0503020204020204" pitchFamily="34" charset="-122"/>
            </a:endParaRPr>
          </a:p>
        </p:txBody>
      </p:sp>
      <p:pic>
        <p:nvPicPr>
          <p:cNvPr id="26" name="Picture 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0154" y="2766978"/>
            <a:ext cx="4225924" cy="5274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27" name="Object 27"/>
          <p:cNvGraphicFramePr>
            <a:graphicFrameLocks noChangeAspect="1"/>
          </p:cNvGraphicFramePr>
          <p:nvPr>
            <p:extLst>
              <p:ext uri="{D42A27DB-BD31-4B8C-83A1-F6EECF244321}">
                <p14:modId xmlns:p14="http://schemas.microsoft.com/office/powerpoint/2010/main" val="426821761"/>
              </p:ext>
            </p:extLst>
          </p:nvPr>
        </p:nvGraphicFramePr>
        <p:xfrm>
          <a:off x="2102683" y="2384390"/>
          <a:ext cx="1081087" cy="173037"/>
        </p:xfrm>
        <a:graphic>
          <a:graphicData uri="http://schemas.openxmlformats.org/presentationml/2006/ole">
            <mc:AlternateContent xmlns:mc="http://schemas.openxmlformats.org/markup-compatibility/2006">
              <mc:Choice xmlns:v="urn:schemas-microsoft-com:vml" Requires="v">
                <p:oleObj spid="_x0000_s80084" name="Visio" r:id="rId26" imgW="1080532" imgH="173610" progId="Visio.Drawing.11">
                  <p:link/>
                </p:oleObj>
              </mc:Choice>
              <mc:Fallback>
                <p:oleObj name="Visio" r:id="rId26" imgW="1080532" imgH="173610" progId="Visio.Drawing.11">
                  <p:link/>
                  <p:pic>
                    <p:nvPicPr>
                      <p:cNvPr id="0" name=""/>
                      <p:cNvPicPr/>
                      <p:nvPr/>
                    </p:nvPicPr>
                    <p:blipFill>
                      <a:blip r:embed="rId27"/>
                      <a:stretch>
                        <a:fillRect/>
                      </a:stretch>
                    </p:blipFill>
                    <p:spPr>
                      <a:xfrm>
                        <a:off x="2102683" y="2384390"/>
                        <a:ext cx="1081087" cy="173037"/>
                      </a:xfrm>
                      <a:prstGeom prst="rect">
                        <a:avLst/>
                      </a:prstGeom>
                    </p:spPr>
                  </p:pic>
                </p:oleObj>
              </mc:Fallback>
            </mc:AlternateContent>
          </a:graphicData>
        </a:graphic>
      </p:graphicFrame>
      <p:graphicFrame>
        <p:nvGraphicFramePr>
          <p:cNvPr id="28" name="Object 28"/>
          <p:cNvGraphicFramePr>
            <a:graphicFrameLocks noChangeAspect="1"/>
          </p:cNvGraphicFramePr>
          <p:nvPr>
            <p:extLst>
              <p:ext uri="{D42A27DB-BD31-4B8C-83A1-F6EECF244321}">
                <p14:modId xmlns:p14="http://schemas.microsoft.com/office/powerpoint/2010/main" val="3006820768"/>
              </p:ext>
            </p:extLst>
          </p:nvPr>
        </p:nvGraphicFramePr>
        <p:xfrm>
          <a:off x="3395664" y="2384393"/>
          <a:ext cx="1081087" cy="173037"/>
        </p:xfrm>
        <a:graphic>
          <a:graphicData uri="http://schemas.openxmlformats.org/presentationml/2006/ole">
            <mc:AlternateContent xmlns:mc="http://schemas.openxmlformats.org/markup-compatibility/2006">
              <mc:Choice xmlns:v="urn:schemas-microsoft-com:vml" Requires="v">
                <p:oleObj spid="_x0000_s80085" name="Visio" r:id="rId26" imgW="1080532" imgH="173610" progId="Visio.Drawing.11">
                  <p:link/>
                </p:oleObj>
              </mc:Choice>
              <mc:Fallback>
                <p:oleObj name="Visio" r:id="rId26" imgW="1080532" imgH="173610" progId="Visio.Drawing.11">
                  <p:link/>
                  <p:pic>
                    <p:nvPicPr>
                      <p:cNvPr id="0" name=""/>
                      <p:cNvPicPr/>
                      <p:nvPr/>
                    </p:nvPicPr>
                    <p:blipFill>
                      <a:blip r:embed="rId28"/>
                      <a:stretch>
                        <a:fillRect/>
                      </a:stretch>
                    </p:blipFill>
                    <p:spPr>
                      <a:xfrm>
                        <a:off x="3395664" y="2384393"/>
                        <a:ext cx="1081087" cy="173037"/>
                      </a:xfrm>
                      <a:prstGeom prst="rect">
                        <a:avLst/>
                      </a:prstGeom>
                    </p:spPr>
                  </p:pic>
                </p:oleObj>
              </mc:Fallback>
            </mc:AlternateContent>
          </a:graphicData>
        </a:graphic>
      </p:graphicFrame>
      <p:graphicFrame>
        <p:nvGraphicFramePr>
          <p:cNvPr id="29" name="Object 29"/>
          <p:cNvGraphicFramePr>
            <a:graphicFrameLocks noChangeAspect="1"/>
          </p:cNvGraphicFramePr>
          <p:nvPr>
            <p:extLst>
              <p:ext uri="{D42A27DB-BD31-4B8C-83A1-F6EECF244321}">
                <p14:modId xmlns:p14="http://schemas.microsoft.com/office/powerpoint/2010/main" val="3131826104"/>
              </p:ext>
            </p:extLst>
          </p:nvPr>
        </p:nvGraphicFramePr>
        <p:xfrm>
          <a:off x="4672012" y="2389155"/>
          <a:ext cx="1081087" cy="173037"/>
        </p:xfrm>
        <a:graphic>
          <a:graphicData uri="http://schemas.openxmlformats.org/presentationml/2006/ole">
            <mc:AlternateContent xmlns:mc="http://schemas.openxmlformats.org/markup-compatibility/2006">
              <mc:Choice xmlns:v="urn:schemas-microsoft-com:vml" Requires="v">
                <p:oleObj spid="_x0000_s80086" name="Visio" r:id="rId26" imgW="1080532" imgH="173610" progId="Visio.Drawing.11">
                  <p:link/>
                </p:oleObj>
              </mc:Choice>
              <mc:Fallback>
                <p:oleObj name="Visio" r:id="rId26" imgW="1080532" imgH="173610" progId="Visio.Drawing.11">
                  <p:link/>
                  <p:pic>
                    <p:nvPicPr>
                      <p:cNvPr id="0" name=""/>
                      <p:cNvPicPr/>
                      <p:nvPr/>
                    </p:nvPicPr>
                    <p:blipFill>
                      <a:blip r:embed="rId29"/>
                      <a:stretch>
                        <a:fillRect/>
                      </a:stretch>
                    </p:blipFill>
                    <p:spPr>
                      <a:xfrm>
                        <a:off x="4672012" y="2389155"/>
                        <a:ext cx="1081087" cy="173037"/>
                      </a:xfrm>
                      <a:prstGeom prst="rect">
                        <a:avLst/>
                      </a:prstGeom>
                    </p:spPr>
                  </p:pic>
                </p:oleObj>
              </mc:Fallback>
            </mc:AlternateContent>
          </a:graphicData>
        </a:graphic>
      </p:graphicFrame>
      <p:graphicFrame>
        <p:nvGraphicFramePr>
          <p:cNvPr id="30" name="Object 30"/>
          <p:cNvGraphicFramePr>
            <a:graphicFrameLocks noChangeAspect="1"/>
          </p:cNvGraphicFramePr>
          <p:nvPr>
            <p:extLst>
              <p:ext uri="{D42A27DB-BD31-4B8C-83A1-F6EECF244321}">
                <p14:modId xmlns:p14="http://schemas.microsoft.com/office/powerpoint/2010/main" val="3709045251"/>
              </p:ext>
            </p:extLst>
          </p:nvPr>
        </p:nvGraphicFramePr>
        <p:xfrm>
          <a:off x="5960309" y="2384392"/>
          <a:ext cx="1081087" cy="173037"/>
        </p:xfrm>
        <a:graphic>
          <a:graphicData uri="http://schemas.openxmlformats.org/presentationml/2006/ole">
            <mc:AlternateContent xmlns:mc="http://schemas.openxmlformats.org/markup-compatibility/2006">
              <mc:Choice xmlns:v="urn:schemas-microsoft-com:vml" Requires="v">
                <p:oleObj spid="_x0000_s80087" name="Visio" r:id="rId26" imgW="1080532" imgH="173610" progId="Visio.Drawing.11">
                  <p:link/>
                </p:oleObj>
              </mc:Choice>
              <mc:Fallback>
                <p:oleObj name="Visio" r:id="rId26" imgW="1080532" imgH="173610" progId="Visio.Drawing.11">
                  <p:link/>
                  <p:pic>
                    <p:nvPicPr>
                      <p:cNvPr id="0" name=""/>
                      <p:cNvPicPr/>
                      <p:nvPr/>
                    </p:nvPicPr>
                    <p:blipFill>
                      <a:blip r:embed="rId30"/>
                      <a:stretch>
                        <a:fillRect/>
                      </a:stretch>
                    </p:blipFill>
                    <p:spPr>
                      <a:xfrm>
                        <a:off x="5960309" y="2384392"/>
                        <a:ext cx="1081087" cy="173037"/>
                      </a:xfrm>
                      <a:prstGeom prst="rect">
                        <a:avLst/>
                      </a:prstGeom>
                    </p:spPr>
                  </p:pic>
                </p:oleObj>
              </mc:Fallback>
            </mc:AlternateContent>
          </a:graphicData>
        </a:graphic>
      </p:graphicFrame>
      <p:graphicFrame>
        <p:nvGraphicFramePr>
          <p:cNvPr id="31" name="Object 31"/>
          <p:cNvGraphicFramePr>
            <a:graphicFrameLocks noChangeAspect="1"/>
          </p:cNvGraphicFramePr>
          <p:nvPr>
            <p:extLst>
              <p:ext uri="{D42A27DB-BD31-4B8C-83A1-F6EECF244321}">
                <p14:modId xmlns:p14="http://schemas.microsoft.com/office/powerpoint/2010/main" val="3439047057"/>
              </p:ext>
            </p:extLst>
          </p:nvPr>
        </p:nvGraphicFramePr>
        <p:xfrm>
          <a:off x="2114549" y="2125630"/>
          <a:ext cx="220663" cy="220663"/>
        </p:xfrm>
        <a:graphic>
          <a:graphicData uri="http://schemas.openxmlformats.org/presentationml/2006/ole">
            <mc:AlternateContent xmlns:mc="http://schemas.openxmlformats.org/markup-compatibility/2006">
              <mc:Choice xmlns:v="urn:schemas-microsoft-com:vml" Requires="v">
                <p:oleObj spid="_x0000_s80088" name="Visio" r:id="rId31" imgW="220969" imgH="220860" progId="Visio.Drawing.11">
                  <p:link/>
                </p:oleObj>
              </mc:Choice>
              <mc:Fallback>
                <p:oleObj name="Visio" r:id="rId31" imgW="220969" imgH="220860" progId="Visio.Drawing.11">
                  <p:link/>
                  <p:pic>
                    <p:nvPicPr>
                      <p:cNvPr id="0" name=""/>
                      <p:cNvPicPr/>
                      <p:nvPr/>
                    </p:nvPicPr>
                    <p:blipFill>
                      <a:blip r:embed="rId32"/>
                      <a:stretch>
                        <a:fillRect/>
                      </a:stretch>
                    </p:blipFill>
                    <p:spPr>
                      <a:xfrm>
                        <a:off x="2114549" y="2125630"/>
                        <a:ext cx="220663" cy="220663"/>
                      </a:xfrm>
                      <a:prstGeom prst="rect">
                        <a:avLst/>
                      </a:prstGeom>
                    </p:spPr>
                  </p:pic>
                </p:oleObj>
              </mc:Fallback>
            </mc:AlternateContent>
          </a:graphicData>
        </a:graphic>
      </p:graphicFrame>
      <p:graphicFrame>
        <p:nvGraphicFramePr>
          <p:cNvPr id="32" name="Object 32"/>
          <p:cNvGraphicFramePr>
            <a:graphicFrameLocks noChangeAspect="1"/>
          </p:cNvGraphicFramePr>
          <p:nvPr>
            <p:extLst>
              <p:ext uri="{D42A27DB-BD31-4B8C-83A1-F6EECF244321}">
                <p14:modId xmlns:p14="http://schemas.microsoft.com/office/powerpoint/2010/main" val="383400381"/>
              </p:ext>
            </p:extLst>
          </p:nvPr>
        </p:nvGraphicFramePr>
        <p:xfrm>
          <a:off x="2383637" y="2120867"/>
          <a:ext cx="220663" cy="220663"/>
        </p:xfrm>
        <a:graphic>
          <a:graphicData uri="http://schemas.openxmlformats.org/presentationml/2006/ole">
            <mc:AlternateContent xmlns:mc="http://schemas.openxmlformats.org/markup-compatibility/2006">
              <mc:Choice xmlns:v="urn:schemas-microsoft-com:vml" Requires="v">
                <p:oleObj spid="_x0000_s80089" name="Visio" r:id="rId31" imgW="220969" imgH="220860" progId="Visio.Drawing.11">
                  <p:link/>
                </p:oleObj>
              </mc:Choice>
              <mc:Fallback>
                <p:oleObj name="Visio" r:id="rId31" imgW="220969" imgH="220860" progId="Visio.Drawing.11">
                  <p:link/>
                  <p:pic>
                    <p:nvPicPr>
                      <p:cNvPr id="0" name=""/>
                      <p:cNvPicPr/>
                      <p:nvPr/>
                    </p:nvPicPr>
                    <p:blipFill>
                      <a:blip r:embed="rId33"/>
                      <a:stretch>
                        <a:fillRect/>
                      </a:stretch>
                    </p:blipFill>
                    <p:spPr>
                      <a:xfrm>
                        <a:off x="2383637" y="2120867"/>
                        <a:ext cx="220663" cy="220663"/>
                      </a:xfrm>
                      <a:prstGeom prst="rect">
                        <a:avLst/>
                      </a:prstGeom>
                    </p:spPr>
                  </p:pic>
                </p:oleObj>
              </mc:Fallback>
            </mc:AlternateContent>
          </a:graphicData>
        </a:graphic>
      </p:graphicFrame>
      <p:graphicFrame>
        <p:nvGraphicFramePr>
          <p:cNvPr id="33" name="Object 33"/>
          <p:cNvGraphicFramePr>
            <a:graphicFrameLocks noChangeAspect="1"/>
          </p:cNvGraphicFramePr>
          <p:nvPr>
            <p:extLst>
              <p:ext uri="{D42A27DB-BD31-4B8C-83A1-F6EECF244321}">
                <p14:modId xmlns:p14="http://schemas.microsoft.com/office/powerpoint/2010/main" val="3520058352"/>
              </p:ext>
            </p:extLst>
          </p:nvPr>
        </p:nvGraphicFramePr>
        <p:xfrm>
          <a:off x="2687648" y="2120867"/>
          <a:ext cx="220663" cy="220663"/>
        </p:xfrm>
        <a:graphic>
          <a:graphicData uri="http://schemas.openxmlformats.org/presentationml/2006/ole">
            <mc:AlternateContent xmlns:mc="http://schemas.openxmlformats.org/markup-compatibility/2006">
              <mc:Choice xmlns:v="urn:schemas-microsoft-com:vml" Requires="v">
                <p:oleObj spid="_x0000_s80090" name="Visio" r:id="rId31" imgW="220969" imgH="220860" progId="Visio.Drawing.11">
                  <p:link/>
                </p:oleObj>
              </mc:Choice>
              <mc:Fallback>
                <p:oleObj name="Visio" r:id="rId31" imgW="220969" imgH="220860" progId="Visio.Drawing.11">
                  <p:link/>
                  <p:pic>
                    <p:nvPicPr>
                      <p:cNvPr id="0" name=""/>
                      <p:cNvPicPr/>
                      <p:nvPr/>
                    </p:nvPicPr>
                    <p:blipFill>
                      <a:blip r:embed="rId34"/>
                      <a:stretch>
                        <a:fillRect/>
                      </a:stretch>
                    </p:blipFill>
                    <p:spPr>
                      <a:xfrm>
                        <a:off x="2687648" y="2120867"/>
                        <a:ext cx="220663" cy="220663"/>
                      </a:xfrm>
                      <a:prstGeom prst="rect">
                        <a:avLst/>
                      </a:prstGeom>
                    </p:spPr>
                  </p:pic>
                </p:oleObj>
              </mc:Fallback>
            </mc:AlternateContent>
          </a:graphicData>
        </a:graphic>
      </p:graphicFrame>
      <p:graphicFrame>
        <p:nvGraphicFramePr>
          <p:cNvPr id="34" name="Object 34"/>
          <p:cNvGraphicFramePr>
            <a:graphicFrameLocks noChangeAspect="1"/>
          </p:cNvGraphicFramePr>
          <p:nvPr>
            <p:extLst>
              <p:ext uri="{D42A27DB-BD31-4B8C-83A1-F6EECF244321}">
                <p14:modId xmlns:p14="http://schemas.microsoft.com/office/powerpoint/2010/main" val="2108823073"/>
              </p:ext>
            </p:extLst>
          </p:nvPr>
        </p:nvGraphicFramePr>
        <p:xfrm>
          <a:off x="2955925" y="2120867"/>
          <a:ext cx="220663" cy="220663"/>
        </p:xfrm>
        <a:graphic>
          <a:graphicData uri="http://schemas.openxmlformats.org/presentationml/2006/ole">
            <mc:AlternateContent xmlns:mc="http://schemas.openxmlformats.org/markup-compatibility/2006">
              <mc:Choice xmlns:v="urn:schemas-microsoft-com:vml" Requires="v">
                <p:oleObj spid="_x0000_s80091" name="Visio" r:id="rId31" imgW="220969" imgH="220860" progId="Visio.Drawing.11">
                  <p:link/>
                </p:oleObj>
              </mc:Choice>
              <mc:Fallback>
                <p:oleObj name="Visio" r:id="rId31" imgW="220969" imgH="220860" progId="Visio.Drawing.11">
                  <p:link/>
                  <p:pic>
                    <p:nvPicPr>
                      <p:cNvPr id="0" name=""/>
                      <p:cNvPicPr/>
                      <p:nvPr/>
                    </p:nvPicPr>
                    <p:blipFill>
                      <a:blip r:embed="rId35"/>
                      <a:stretch>
                        <a:fillRect/>
                      </a:stretch>
                    </p:blipFill>
                    <p:spPr>
                      <a:xfrm>
                        <a:off x="2955925" y="2120867"/>
                        <a:ext cx="220663" cy="220663"/>
                      </a:xfrm>
                      <a:prstGeom prst="rect">
                        <a:avLst/>
                      </a:prstGeom>
                    </p:spPr>
                  </p:pic>
                </p:oleObj>
              </mc:Fallback>
            </mc:AlternateContent>
          </a:graphicData>
        </a:graphic>
      </p:graphicFrame>
      <p:graphicFrame>
        <p:nvGraphicFramePr>
          <p:cNvPr id="35" name="Object 35"/>
          <p:cNvGraphicFramePr>
            <a:graphicFrameLocks noChangeAspect="1"/>
          </p:cNvGraphicFramePr>
          <p:nvPr>
            <p:extLst>
              <p:ext uri="{D42A27DB-BD31-4B8C-83A1-F6EECF244321}">
                <p14:modId xmlns:p14="http://schemas.microsoft.com/office/powerpoint/2010/main" val="2386272714"/>
              </p:ext>
            </p:extLst>
          </p:nvPr>
        </p:nvGraphicFramePr>
        <p:xfrm>
          <a:off x="3403602" y="2116104"/>
          <a:ext cx="220663" cy="220663"/>
        </p:xfrm>
        <a:graphic>
          <a:graphicData uri="http://schemas.openxmlformats.org/presentationml/2006/ole">
            <mc:AlternateContent xmlns:mc="http://schemas.openxmlformats.org/markup-compatibility/2006">
              <mc:Choice xmlns:v="urn:schemas-microsoft-com:vml" Requires="v">
                <p:oleObj spid="_x0000_s80092"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36"/>
                      <a:srcRect/>
                      <a:stretch>
                        <a:fillRect/>
                      </a:stretch>
                    </p:blipFill>
                    <p:spPr bwMode="auto">
                      <a:xfrm>
                        <a:off x="3403602" y="2116104"/>
                        <a:ext cx="220663" cy="220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6" name="Object 36"/>
          <p:cNvGraphicFramePr>
            <a:graphicFrameLocks noChangeAspect="1"/>
          </p:cNvGraphicFramePr>
          <p:nvPr>
            <p:extLst>
              <p:ext uri="{D42A27DB-BD31-4B8C-83A1-F6EECF244321}">
                <p14:modId xmlns:p14="http://schemas.microsoft.com/office/powerpoint/2010/main" val="1149731979"/>
              </p:ext>
            </p:extLst>
          </p:nvPr>
        </p:nvGraphicFramePr>
        <p:xfrm>
          <a:off x="3673477" y="2111342"/>
          <a:ext cx="220663" cy="220662"/>
        </p:xfrm>
        <a:graphic>
          <a:graphicData uri="http://schemas.openxmlformats.org/presentationml/2006/ole">
            <mc:AlternateContent xmlns:mc="http://schemas.openxmlformats.org/markup-compatibility/2006">
              <mc:Choice xmlns:v="urn:schemas-microsoft-com:vml" Requires="v">
                <p:oleObj spid="_x0000_s80093"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37"/>
                      <a:srcRect/>
                      <a:stretch>
                        <a:fillRect/>
                      </a:stretch>
                    </p:blipFill>
                    <p:spPr bwMode="auto">
                      <a:xfrm>
                        <a:off x="3673477" y="2111342"/>
                        <a:ext cx="220663"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7" name="Object 37"/>
          <p:cNvGraphicFramePr>
            <a:graphicFrameLocks noChangeAspect="1"/>
          </p:cNvGraphicFramePr>
          <p:nvPr>
            <p:extLst>
              <p:ext uri="{D42A27DB-BD31-4B8C-83A1-F6EECF244321}">
                <p14:modId xmlns:p14="http://schemas.microsoft.com/office/powerpoint/2010/main" val="4208519589"/>
              </p:ext>
            </p:extLst>
          </p:nvPr>
        </p:nvGraphicFramePr>
        <p:xfrm>
          <a:off x="3976690" y="2111342"/>
          <a:ext cx="220662" cy="220662"/>
        </p:xfrm>
        <a:graphic>
          <a:graphicData uri="http://schemas.openxmlformats.org/presentationml/2006/ole">
            <mc:AlternateContent xmlns:mc="http://schemas.openxmlformats.org/markup-compatibility/2006">
              <mc:Choice xmlns:v="urn:schemas-microsoft-com:vml" Requires="v">
                <p:oleObj spid="_x0000_s80094"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38"/>
                      <a:srcRect/>
                      <a:stretch>
                        <a:fillRect/>
                      </a:stretch>
                    </p:blipFill>
                    <p:spPr bwMode="auto">
                      <a:xfrm>
                        <a:off x="3976690" y="2111342"/>
                        <a:ext cx="2206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8" name="Object 38"/>
          <p:cNvGraphicFramePr>
            <a:graphicFrameLocks noChangeAspect="1"/>
          </p:cNvGraphicFramePr>
          <p:nvPr>
            <p:extLst>
              <p:ext uri="{D42A27DB-BD31-4B8C-83A1-F6EECF244321}">
                <p14:modId xmlns:p14="http://schemas.microsoft.com/office/powerpoint/2010/main" val="4275450357"/>
              </p:ext>
            </p:extLst>
          </p:nvPr>
        </p:nvGraphicFramePr>
        <p:xfrm>
          <a:off x="4244977" y="2111342"/>
          <a:ext cx="220663" cy="220662"/>
        </p:xfrm>
        <a:graphic>
          <a:graphicData uri="http://schemas.openxmlformats.org/presentationml/2006/ole">
            <mc:AlternateContent xmlns:mc="http://schemas.openxmlformats.org/markup-compatibility/2006">
              <mc:Choice xmlns:v="urn:schemas-microsoft-com:vml" Requires="v">
                <p:oleObj spid="_x0000_s80095"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39"/>
                      <a:srcRect/>
                      <a:stretch>
                        <a:fillRect/>
                      </a:stretch>
                    </p:blipFill>
                    <p:spPr bwMode="auto">
                      <a:xfrm>
                        <a:off x="4244977" y="2111342"/>
                        <a:ext cx="220663"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9" name="Object 39"/>
          <p:cNvGraphicFramePr>
            <a:graphicFrameLocks noChangeAspect="1"/>
          </p:cNvGraphicFramePr>
          <p:nvPr>
            <p:extLst>
              <p:ext uri="{D42A27DB-BD31-4B8C-83A1-F6EECF244321}">
                <p14:modId xmlns:p14="http://schemas.microsoft.com/office/powerpoint/2010/main" val="219802808"/>
              </p:ext>
            </p:extLst>
          </p:nvPr>
        </p:nvGraphicFramePr>
        <p:xfrm>
          <a:off x="4679949" y="2116104"/>
          <a:ext cx="220663" cy="220663"/>
        </p:xfrm>
        <a:graphic>
          <a:graphicData uri="http://schemas.openxmlformats.org/presentationml/2006/ole">
            <mc:AlternateContent xmlns:mc="http://schemas.openxmlformats.org/markup-compatibility/2006">
              <mc:Choice xmlns:v="urn:schemas-microsoft-com:vml" Requires="v">
                <p:oleObj spid="_x0000_s80096"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0"/>
                      <a:srcRect/>
                      <a:stretch>
                        <a:fillRect/>
                      </a:stretch>
                    </p:blipFill>
                    <p:spPr bwMode="auto">
                      <a:xfrm>
                        <a:off x="4679949" y="2116104"/>
                        <a:ext cx="220663" cy="220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0" name="Object 40"/>
          <p:cNvGraphicFramePr>
            <a:graphicFrameLocks noChangeAspect="1"/>
          </p:cNvGraphicFramePr>
          <p:nvPr>
            <p:extLst>
              <p:ext uri="{D42A27DB-BD31-4B8C-83A1-F6EECF244321}">
                <p14:modId xmlns:p14="http://schemas.microsoft.com/office/powerpoint/2010/main" val="2864254141"/>
              </p:ext>
            </p:extLst>
          </p:nvPr>
        </p:nvGraphicFramePr>
        <p:xfrm>
          <a:off x="4949824" y="2111342"/>
          <a:ext cx="220663" cy="220662"/>
        </p:xfrm>
        <a:graphic>
          <a:graphicData uri="http://schemas.openxmlformats.org/presentationml/2006/ole">
            <mc:AlternateContent xmlns:mc="http://schemas.openxmlformats.org/markup-compatibility/2006">
              <mc:Choice xmlns:v="urn:schemas-microsoft-com:vml" Requires="v">
                <p:oleObj spid="_x0000_s80097"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1"/>
                      <a:srcRect/>
                      <a:stretch>
                        <a:fillRect/>
                      </a:stretch>
                    </p:blipFill>
                    <p:spPr bwMode="auto">
                      <a:xfrm>
                        <a:off x="4949824" y="2111342"/>
                        <a:ext cx="220663"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1" name="Object 41"/>
          <p:cNvGraphicFramePr>
            <a:graphicFrameLocks noChangeAspect="1"/>
          </p:cNvGraphicFramePr>
          <p:nvPr>
            <p:extLst>
              <p:ext uri="{D42A27DB-BD31-4B8C-83A1-F6EECF244321}">
                <p14:modId xmlns:p14="http://schemas.microsoft.com/office/powerpoint/2010/main" val="1356040793"/>
              </p:ext>
            </p:extLst>
          </p:nvPr>
        </p:nvGraphicFramePr>
        <p:xfrm>
          <a:off x="5253037" y="2111342"/>
          <a:ext cx="220662" cy="220662"/>
        </p:xfrm>
        <a:graphic>
          <a:graphicData uri="http://schemas.openxmlformats.org/presentationml/2006/ole">
            <mc:AlternateContent xmlns:mc="http://schemas.openxmlformats.org/markup-compatibility/2006">
              <mc:Choice xmlns:v="urn:schemas-microsoft-com:vml" Requires="v">
                <p:oleObj spid="_x0000_s80098"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2"/>
                      <a:srcRect/>
                      <a:stretch>
                        <a:fillRect/>
                      </a:stretch>
                    </p:blipFill>
                    <p:spPr bwMode="auto">
                      <a:xfrm>
                        <a:off x="5253037" y="2111342"/>
                        <a:ext cx="2206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2" name="Object 42"/>
          <p:cNvGraphicFramePr>
            <a:graphicFrameLocks noChangeAspect="1"/>
          </p:cNvGraphicFramePr>
          <p:nvPr>
            <p:extLst>
              <p:ext uri="{D42A27DB-BD31-4B8C-83A1-F6EECF244321}">
                <p14:modId xmlns:p14="http://schemas.microsoft.com/office/powerpoint/2010/main" val="19353689"/>
              </p:ext>
            </p:extLst>
          </p:nvPr>
        </p:nvGraphicFramePr>
        <p:xfrm>
          <a:off x="5521324" y="2111342"/>
          <a:ext cx="220663" cy="220662"/>
        </p:xfrm>
        <a:graphic>
          <a:graphicData uri="http://schemas.openxmlformats.org/presentationml/2006/ole">
            <mc:AlternateContent xmlns:mc="http://schemas.openxmlformats.org/markup-compatibility/2006">
              <mc:Choice xmlns:v="urn:schemas-microsoft-com:vml" Requires="v">
                <p:oleObj spid="_x0000_s80099"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3"/>
                      <a:srcRect/>
                      <a:stretch>
                        <a:fillRect/>
                      </a:stretch>
                    </p:blipFill>
                    <p:spPr bwMode="auto">
                      <a:xfrm>
                        <a:off x="5521324" y="2111342"/>
                        <a:ext cx="220663"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3" name="Object 43"/>
          <p:cNvGraphicFramePr>
            <a:graphicFrameLocks noChangeAspect="1"/>
          </p:cNvGraphicFramePr>
          <p:nvPr>
            <p:extLst>
              <p:ext uri="{D42A27DB-BD31-4B8C-83A1-F6EECF244321}">
                <p14:modId xmlns:p14="http://schemas.microsoft.com/office/powerpoint/2010/main" val="1489070931"/>
              </p:ext>
            </p:extLst>
          </p:nvPr>
        </p:nvGraphicFramePr>
        <p:xfrm>
          <a:off x="5975359" y="2114515"/>
          <a:ext cx="220663" cy="220663"/>
        </p:xfrm>
        <a:graphic>
          <a:graphicData uri="http://schemas.openxmlformats.org/presentationml/2006/ole">
            <mc:AlternateContent xmlns:mc="http://schemas.openxmlformats.org/markup-compatibility/2006">
              <mc:Choice xmlns:v="urn:schemas-microsoft-com:vml" Requires="v">
                <p:oleObj spid="_x0000_s80100"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4"/>
                      <a:srcRect/>
                      <a:stretch>
                        <a:fillRect/>
                      </a:stretch>
                    </p:blipFill>
                    <p:spPr bwMode="auto">
                      <a:xfrm>
                        <a:off x="5975359" y="2114515"/>
                        <a:ext cx="220663" cy="220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4" name="Object 44"/>
          <p:cNvGraphicFramePr>
            <a:graphicFrameLocks noChangeAspect="1"/>
          </p:cNvGraphicFramePr>
          <p:nvPr>
            <p:extLst>
              <p:ext uri="{D42A27DB-BD31-4B8C-83A1-F6EECF244321}">
                <p14:modId xmlns:p14="http://schemas.microsoft.com/office/powerpoint/2010/main" val="2592566616"/>
              </p:ext>
            </p:extLst>
          </p:nvPr>
        </p:nvGraphicFramePr>
        <p:xfrm>
          <a:off x="6245234" y="2109753"/>
          <a:ext cx="220663" cy="220662"/>
        </p:xfrm>
        <a:graphic>
          <a:graphicData uri="http://schemas.openxmlformats.org/presentationml/2006/ole">
            <mc:AlternateContent xmlns:mc="http://schemas.openxmlformats.org/markup-compatibility/2006">
              <mc:Choice xmlns:v="urn:schemas-microsoft-com:vml" Requires="v">
                <p:oleObj spid="_x0000_s80101"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5"/>
                      <a:srcRect/>
                      <a:stretch>
                        <a:fillRect/>
                      </a:stretch>
                    </p:blipFill>
                    <p:spPr bwMode="auto">
                      <a:xfrm>
                        <a:off x="6245234" y="2109753"/>
                        <a:ext cx="220663"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5" name="Object 45"/>
          <p:cNvGraphicFramePr>
            <a:graphicFrameLocks noChangeAspect="1"/>
          </p:cNvGraphicFramePr>
          <p:nvPr>
            <p:extLst>
              <p:ext uri="{D42A27DB-BD31-4B8C-83A1-F6EECF244321}">
                <p14:modId xmlns:p14="http://schemas.microsoft.com/office/powerpoint/2010/main" val="415231304"/>
              </p:ext>
            </p:extLst>
          </p:nvPr>
        </p:nvGraphicFramePr>
        <p:xfrm>
          <a:off x="6548447" y="2109753"/>
          <a:ext cx="220662" cy="220662"/>
        </p:xfrm>
        <a:graphic>
          <a:graphicData uri="http://schemas.openxmlformats.org/presentationml/2006/ole">
            <mc:AlternateContent xmlns:mc="http://schemas.openxmlformats.org/markup-compatibility/2006">
              <mc:Choice xmlns:v="urn:schemas-microsoft-com:vml" Requires="v">
                <p:oleObj spid="_x0000_s80102"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6"/>
                      <a:srcRect/>
                      <a:stretch>
                        <a:fillRect/>
                      </a:stretch>
                    </p:blipFill>
                    <p:spPr bwMode="auto">
                      <a:xfrm>
                        <a:off x="6548447" y="2109753"/>
                        <a:ext cx="220662"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6" name="Object 46"/>
          <p:cNvGraphicFramePr>
            <a:graphicFrameLocks noChangeAspect="1"/>
          </p:cNvGraphicFramePr>
          <p:nvPr>
            <p:extLst>
              <p:ext uri="{D42A27DB-BD31-4B8C-83A1-F6EECF244321}">
                <p14:modId xmlns:p14="http://schemas.microsoft.com/office/powerpoint/2010/main" val="4196901810"/>
              </p:ext>
            </p:extLst>
          </p:nvPr>
        </p:nvGraphicFramePr>
        <p:xfrm>
          <a:off x="6816734" y="2109753"/>
          <a:ext cx="220663" cy="220662"/>
        </p:xfrm>
        <a:graphic>
          <a:graphicData uri="http://schemas.openxmlformats.org/presentationml/2006/ole">
            <mc:AlternateContent xmlns:mc="http://schemas.openxmlformats.org/markup-compatibility/2006">
              <mc:Choice xmlns:v="urn:schemas-microsoft-com:vml" Requires="v">
                <p:oleObj spid="_x0000_s80103" name="Visio" r:id="rId31" imgW="220969" imgH="220860" progId="Visio.Drawing.11">
                  <p:link/>
                </p:oleObj>
              </mc:Choice>
              <mc:Fallback>
                <p:oleObj name="Visio" r:id="rId31" imgW="220969" imgH="220860" progId="Visio.Drawing.11">
                  <p:link/>
                  <p:pic>
                    <p:nvPicPr>
                      <p:cNvPr id="0" name=""/>
                      <p:cNvPicPr>
                        <a:picLocks noChangeAspect="1" noChangeArrowheads="1"/>
                      </p:cNvPicPr>
                      <p:nvPr/>
                    </p:nvPicPr>
                    <p:blipFill>
                      <a:blip r:embed="rId47"/>
                      <a:srcRect/>
                      <a:stretch>
                        <a:fillRect/>
                      </a:stretch>
                    </p:blipFill>
                    <p:spPr bwMode="auto">
                      <a:xfrm>
                        <a:off x="6816734" y="2109753"/>
                        <a:ext cx="220663" cy="22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47" name="TextBox 47"/>
          <p:cNvSpPr txBox="1"/>
          <p:nvPr/>
        </p:nvSpPr>
        <p:spPr>
          <a:xfrm>
            <a:off x="2555081" y="1230630"/>
            <a:ext cx="4234339" cy="400110"/>
          </a:xfrm>
          <a:prstGeom prst="rect">
            <a:avLst/>
          </a:prstGeom>
          <a:noFill/>
        </p:spPr>
        <p:txBody>
          <a:bodyPr wrap="square" rtlCol="0">
            <a:spAutoFit/>
          </a:bodyPr>
          <a:lstStyle/>
          <a:p>
            <a:pPr algn="ctr"/>
            <a:r>
              <a:rPr lang="zh-CN" altLang="en-US" sz="2000" b="1" dirty="0" smtClean="0">
                <a:solidFill>
                  <a:srgbClr val="1C75BC"/>
                </a:solidFill>
                <a:latin typeface="微软雅黑" panose="020B0503020204020204" pitchFamily="34" charset="-122"/>
                <a:ea typeface="微软雅黑" panose="020B0503020204020204" pitchFamily="34" charset="-122"/>
              </a:rPr>
              <a:t>新一代</a:t>
            </a:r>
            <a:r>
              <a:rPr lang="zh-TW" altLang="en-US" sz="2000" b="1" dirty="0" smtClean="0">
                <a:solidFill>
                  <a:srgbClr val="1C75BC"/>
                </a:solidFill>
                <a:latin typeface="微软雅黑" panose="020B0503020204020204" pitchFamily="34" charset="-122"/>
                <a:ea typeface="微软雅黑" panose="020B0503020204020204" pitchFamily="34" charset="-122"/>
              </a:rPr>
              <a:t>数据中心</a:t>
            </a:r>
            <a:r>
              <a:rPr lang="zh-CN" altLang="en-US" sz="2000" b="1" dirty="0" smtClean="0">
                <a:solidFill>
                  <a:srgbClr val="1C75BC"/>
                </a:solidFill>
                <a:latin typeface="微软雅黑" panose="020B0503020204020204" pitchFamily="34" charset="-122"/>
                <a:ea typeface="微软雅黑" panose="020B0503020204020204" pitchFamily="34" charset="-122"/>
              </a:rPr>
              <a:t>架构</a:t>
            </a:r>
            <a:endParaRPr lang="en-US" sz="2000" b="1" dirty="0">
              <a:solidFill>
                <a:srgbClr val="1C75BC"/>
              </a:solidFill>
              <a:latin typeface="微软雅黑" panose="020B0503020204020204" pitchFamily="34" charset="-122"/>
              <a:ea typeface="微软雅黑" panose="020B0503020204020204" pitchFamily="34" charset="-122"/>
            </a:endParaRPr>
          </a:p>
        </p:txBody>
      </p:sp>
      <p:sp>
        <p:nvSpPr>
          <p:cNvPr id="48" name="TextBox 48"/>
          <p:cNvSpPr txBox="1"/>
          <p:nvPr/>
        </p:nvSpPr>
        <p:spPr>
          <a:xfrm>
            <a:off x="2534770" y="1221586"/>
            <a:ext cx="4234339" cy="400110"/>
          </a:xfrm>
          <a:prstGeom prst="rect">
            <a:avLst/>
          </a:prstGeom>
          <a:noFill/>
        </p:spPr>
        <p:txBody>
          <a:bodyPr wrap="square" rtlCol="0">
            <a:spAutoFit/>
          </a:bodyPr>
          <a:lstStyle/>
          <a:p>
            <a:pPr algn="ctr"/>
            <a:r>
              <a:rPr lang="zh-TW" altLang="en-US" sz="2000" b="1" dirty="0" smtClean="0">
                <a:solidFill>
                  <a:srgbClr val="1C75BC"/>
                </a:solidFill>
                <a:latin typeface="微软雅黑" panose="020B0503020204020204" pitchFamily="34" charset="-122"/>
                <a:ea typeface="微软雅黑" panose="020B0503020204020204" pitchFamily="34" charset="-122"/>
              </a:rPr>
              <a:t>开始使用超融合系统</a:t>
            </a:r>
            <a:endParaRPr lang="en-US" sz="2000" b="1" dirty="0">
              <a:solidFill>
                <a:srgbClr val="1C75B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669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xit" presetSubtype="0" fill="hold"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8">
                                            <p:txEl>
                                              <p:pRg st="0" end="0"/>
                                            </p:txEl>
                                          </p:spTgt>
                                        </p:tgtEl>
                                      </p:cBhvr>
                                    </p:animEffect>
                                    <p:set>
                                      <p:cBhvr>
                                        <p:cTn id="64" dur="1" fill="hold">
                                          <p:stCondLst>
                                            <p:cond delay="499"/>
                                          </p:stCondLst>
                                        </p:cTn>
                                        <p:tgtEl>
                                          <p:spTgt spid="48">
                                            <p:txEl>
                                              <p:pRg st="0" end="0"/>
                                            </p:txEl>
                                          </p:spTgt>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0"/>
                                        </p:tgtEl>
                                      </p:cBhvr>
                                    </p:animEffect>
                                    <p:set>
                                      <p:cBhvr>
                                        <p:cTn id="69" dur="1" fill="hold">
                                          <p:stCondLst>
                                            <p:cond delay="499"/>
                                          </p:stCondLst>
                                        </p:cTn>
                                        <p:tgtEl>
                                          <p:spTgt spid="10"/>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par>
                          <p:cTn id="78" fill="hold">
                            <p:stCondLst>
                              <p:cond delay="150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par>
                          <p:cTn id="86" fill="hold">
                            <p:stCondLst>
                              <p:cond delay="2500"/>
                            </p:stCondLst>
                            <p:childTnLst>
                              <p:par>
                                <p:cTn id="87" presetID="10" presetClass="entr" presetSubtype="0" fill="hold" nodeType="after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7"/>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8"/>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9"/>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20"/>
                                        </p:tgtEl>
                                        <p:attrNameLst>
                                          <p:attrName>style.visibility</p:attrName>
                                        </p:attrNameLst>
                                      </p:cBhvr>
                                      <p:to>
                                        <p:strVal val="visible"/>
                                      </p:to>
                                    </p:set>
                                  </p:childTnLst>
                                </p:cTn>
                              </p:par>
                            </p:childTnLst>
                          </p:cTn>
                        </p:par>
                        <p:par>
                          <p:cTn id="102" fill="hold">
                            <p:stCondLst>
                              <p:cond delay="0"/>
                            </p:stCondLst>
                            <p:childTnLst>
                              <p:par>
                                <p:cTn id="103" presetID="42" presetClass="path" presetSubtype="0" accel="50000" decel="50000" fill="hold" nodeType="afterEffect">
                                  <p:stCondLst>
                                    <p:cond delay="0"/>
                                  </p:stCondLst>
                                  <p:childTnLst>
                                    <p:animMotion origin="layout" path="M -1.11111E-6 2.22222E-6 L -1.11111E-6 0.35764 " pathEditMode="relative" rAng="0" ptsTypes="AA">
                                      <p:cBhvr>
                                        <p:cTn id="104" dur="2000" fill="hold"/>
                                        <p:tgtEl>
                                          <p:spTgt spid="12"/>
                                        </p:tgtEl>
                                        <p:attrNameLst>
                                          <p:attrName>ppt_x</p:attrName>
                                          <p:attrName>ppt_y</p:attrName>
                                        </p:attrNameLst>
                                      </p:cBhvr>
                                      <p:rCtr x="0" y="17870"/>
                                    </p:animMotion>
                                  </p:childTnLst>
                                </p:cTn>
                              </p:par>
                              <p:par>
                                <p:cTn id="105" presetID="42" presetClass="path" presetSubtype="0" accel="50000" decel="50000" fill="hold" nodeType="withEffect">
                                  <p:stCondLst>
                                    <p:cond delay="0"/>
                                  </p:stCondLst>
                                  <p:childTnLst>
                                    <p:animMotion origin="layout" path="M -1.66667E-6 -3.33333E-6 L -1.66667E-6 0.35764 " pathEditMode="relative" rAng="0" ptsTypes="AA">
                                      <p:cBhvr>
                                        <p:cTn id="106" dur="2000" fill="hold"/>
                                        <p:tgtEl>
                                          <p:spTgt spid="13"/>
                                        </p:tgtEl>
                                        <p:attrNameLst>
                                          <p:attrName>ppt_x</p:attrName>
                                          <p:attrName>ppt_y</p:attrName>
                                        </p:attrNameLst>
                                      </p:cBhvr>
                                      <p:rCtr x="0" y="17870"/>
                                    </p:animMotion>
                                  </p:childTnLst>
                                </p:cTn>
                              </p:par>
                              <p:par>
                                <p:cTn id="107" presetID="42" presetClass="path" presetSubtype="0" accel="50000" decel="50000" fill="hold" nodeType="withEffect">
                                  <p:stCondLst>
                                    <p:cond delay="0"/>
                                  </p:stCondLst>
                                  <p:childTnLst>
                                    <p:animMotion origin="layout" path="M 2.22222E-6 -3.33333E-6 L 2.22222E-6 0.35764 " pathEditMode="relative" rAng="0" ptsTypes="AA">
                                      <p:cBhvr>
                                        <p:cTn id="108" dur="2000" fill="hold"/>
                                        <p:tgtEl>
                                          <p:spTgt spid="14"/>
                                        </p:tgtEl>
                                        <p:attrNameLst>
                                          <p:attrName>ppt_x</p:attrName>
                                          <p:attrName>ppt_y</p:attrName>
                                        </p:attrNameLst>
                                      </p:cBhvr>
                                      <p:rCtr x="0" y="17870"/>
                                    </p:animMotion>
                                  </p:childTnLst>
                                </p:cTn>
                              </p:par>
                              <p:par>
                                <p:cTn id="109" presetID="42" presetClass="path" presetSubtype="0" accel="50000" decel="50000" fill="hold" nodeType="withEffect">
                                  <p:stCondLst>
                                    <p:cond delay="0"/>
                                  </p:stCondLst>
                                  <p:childTnLst>
                                    <p:animMotion origin="layout" path="M 8.33333E-7 2.22222E-6 L 8.33333E-7 0.35903 " pathEditMode="relative" rAng="0" ptsTypes="AA">
                                      <p:cBhvr>
                                        <p:cTn id="110" dur="2000" fill="hold"/>
                                        <p:tgtEl>
                                          <p:spTgt spid="15"/>
                                        </p:tgtEl>
                                        <p:attrNameLst>
                                          <p:attrName>ppt_x</p:attrName>
                                          <p:attrName>ppt_y</p:attrName>
                                        </p:attrNameLst>
                                      </p:cBhvr>
                                      <p:rCtr x="0" y="17940"/>
                                    </p:animMotion>
                                  </p:childTnLst>
                                </p:cTn>
                              </p:par>
                            </p:childTnLst>
                          </p:cTn>
                        </p:par>
                        <p:par>
                          <p:cTn id="111" fill="hold">
                            <p:stCondLst>
                              <p:cond delay="2000"/>
                            </p:stCondLst>
                            <p:childTnLst>
                              <p:par>
                                <p:cTn id="112" presetID="42" presetClass="path" presetSubtype="0" accel="50000" decel="50000" fill="hold" nodeType="afterEffect">
                                  <p:stCondLst>
                                    <p:cond delay="0"/>
                                  </p:stCondLst>
                                  <p:childTnLst>
                                    <p:animMotion origin="layout" path="M -2.5E-6 0 L -2.5E-6 0.19931 " pathEditMode="relative" rAng="0" ptsTypes="AA">
                                      <p:cBhvr>
                                        <p:cTn id="113" dur="2000" fill="hold"/>
                                        <p:tgtEl>
                                          <p:spTgt spid="17"/>
                                        </p:tgtEl>
                                        <p:attrNameLst>
                                          <p:attrName>ppt_x</p:attrName>
                                          <p:attrName>ppt_y</p:attrName>
                                        </p:attrNameLst>
                                      </p:cBhvr>
                                      <p:rCtr x="0" y="9954"/>
                                    </p:animMotion>
                                  </p:childTnLst>
                                </p:cTn>
                              </p:par>
                              <p:par>
                                <p:cTn id="114" presetID="42" presetClass="path" presetSubtype="0" accel="50000" decel="50000" fill="hold" nodeType="withEffect">
                                  <p:stCondLst>
                                    <p:cond delay="0"/>
                                  </p:stCondLst>
                                  <p:childTnLst>
                                    <p:animMotion origin="layout" path="M 1.66667E-6 0 L 1.66667E-6 0.19931 " pathEditMode="relative" rAng="0" ptsTypes="AA">
                                      <p:cBhvr>
                                        <p:cTn id="115" dur="2000" fill="hold"/>
                                        <p:tgtEl>
                                          <p:spTgt spid="18"/>
                                        </p:tgtEl>
                                        <p:attrNameLst>
                                          <p:attrName>ppt_x</p:attrName>
                                          <p:attrName>ppt_y</p:attrName>
                                        </p:attrNameLst>
                                      </p:cBhvr>
                                      <p:rCtr x="0" y="9954"/>
                                    </p:animMotion>
                                  </p:childTnLst>
                                </p:cTn>
                              </p:par>
                              <p:par>
                                <p:cTn id="116" presetID="42" presetClass="path" presetSubtype="0" accel="50000" decel="50000" fill="hold" nodeType="withEffect">
                                  <p:stCondLst>
                                    <p:cond delay="0"/>
                                  </p:stCondLst>
                                  <p:childTnLst>
                                    <p:animMotion origin="layout" path="M -1.66667E-6 0 L -1.66667E-6 0.2 " pathEditMode="relative" rAng="0" ptsTypes="AA">
                                      <p:cBhvr>
                                        <p:cTn id="117" dur="2000" fill="hold"/>
                                        <p:tgtEl>
                                          <p:spTgt spid="19"/>
                                        </p:tgtEl>
                                        <p:attrNameLst>
                                          <p:attrName>ppt_x</p:attrName>
                                          <p:attrName>ppt_y</p:attrName>
                                        </p:attrNameLst>
                                      </p:cBhvr>
                                      <p:rCtr x="0" y="10000"/>
                                    </p:animMotion>
                                  </p:childTnLst>
                                </p:cTn>
                              </p:par>
                              <p:par>
                                <p:cTn id="118" presetID="42" presetClass="path" presetSubtype="0" accel="50000" decel="50000" fill="hold" nodeType="withEffect">
                                  <p:stCondLst>
                                    <p:cond delay="0"/>
                                  </p:stCondLst>
                                  <p:childTnLst>
                                    <p:animMotion origin="layout" path="M 2.5E-6 -4.44444E-6 L 2.5E-6 0.19862 " pathEditMode="relative" rAng="0" ptsTypes="AA">
                                      <p:cBhvr>
                                        <p:cTn id="119" dur="2000" fill="hold"/>
                                        <p:tgtEl>
                                          <p:spTgt spid="20"/>
                                        </p:tgtEl>
                                        <p:attrNameLst>
                                          <p:attrName>ppt_x</p:attrName>
                                          <p:attrName>ppt_y</p:attrName>
                                        </p:attrNameLst>
                                      </p:cBhvr>
                                      <p:rCtr x="0" y="9931"/>
                                    </p:animMotion>
                                  </p:childTnLst>
                                </p:cTn>
                              </p:par>
                            </p:childTnLst>
                          </p:cTn>
                        </p:par>
                        <p:par>
                          <p:cTn id="120" fill="hold">
                            <p:stCondLst>
                              <p:cond delay="4000"/>
                            </p:stCondLst>
                            <p:childTnLst>
                              <p:par>
                                <p:cTn id="121" presetID="10" presetClass="entr" presetSubtype="0" fill="hold" nodeType="after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fade">
                                      <p:cBhvr>
                                        <p:cTn id="123" dur="500"/>
                                        <p:tgtEl>
                                          <p:spTgt spid="2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fade">
                                      <p:cBhvr>
                                        <p:cTn id="131" dur="500"/>
                                        <p:tgtEl>
                                          <p:spTgt spid="2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fade">
                                      <p:cBhvr>
                                        <p:cTn id="134" dur="500"/>
                                        <p:tgtEl>
                                          <p:spTgt spid="22"/>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fade">
                                      <p:cBhvr>
                                        <p:cTn id="139" dur="500"/>
                                        <p:tgtEl>
                                          <p:spTgt spid="24"/>
                                        </p:tgtEl>
                                      </p:cBhvr>
                                    </p:animEffect>
                                  </p:childTnLst>
                                </p:cTn>
                              </p:par>
                              <p:par>
                                <p:cTn id="140" presetID="10" presetClass="exit" presetSubtype="0" fill="hold" grpId="1" nodeType="withEffect">
                                  <p:stCondLst>
                                    <p:cond delay="0"/>
                                  </p:stCondLst>
                                  <p:childTnLst>
                                    <p:animEffect transition="out" filter="fade">
                                      <p:cBhvr>
                                        <p:cTn id="141" dur="500"/>
                                        <p:tgtEl>
                                          <p:spTgt spid="22"/>
                                        </p:tgtEl>
                                      </p:cBhvr>
                                    </p:animEffect>
                                    <p:set>
                                      <p:cBhvr>
                                        <p:cTn id="142" dur="1" fill="hold">
                                          <p:stCondLst>
                                            <p:cond delay="499"/>
                                          </p:stCondLst>
                                        </p:cTn>
                                        <p:tgtEl>
                                          <p:spTgt spid="22"/>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wipe(down)">
                                      <p:cBhvr>
                                        <p:cTn id="147" dur="500"/>
                                        <p:tgtEl>
                                          <p:spTgt spid="26"/>
                                        </p:tgtEl>
                                      </p:cBhvr>
                                    </p:animEffect>
                                  </p:childTnLst>
                                </p:cTn>
                              </p:par>
                            </p:childTnLst>
                          </p:cTn>
                        </p:par>
                        <p:par>
                          <p:cTn id="148" fill="hold">
                            <p:stCondLst>
                              <p:cond delay="500"/>
                            </p:stCondLst>
                            <p:childTnLst>
                              <p:par>
                                <p:cTn id="149" presetID="10" presetClass="entr" presetSubtype="0" fill="hold"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fade">
                                      <p:cBhvr>
                                        <p:cTn id="151" dur="500"/>
                                        <p:tgtEl>
                                          <p:spTgt spid="27"/>
                                        </p:tgtEl>
                                      </p:cBhvr>
                                    </p:animEffect>
                                  </p:childTnLst>
                                </p:cTn>
                              </p:par>
                              <p:par>
                                <p:cTn id="152" presetID="10" presetClass="entr" presetSubtype="0" fill="hold" nodeType="withEffect">
                                  <p:stCondLst>
                                    <p:cond delay="0"/>
                                  </p:stCondLst>
                                  <p:childTnLst>
                                    <p:set>
                                      <p:cBhvr>
                                        <p:cTn id="153" dur="1" fill="hold">
                                          <p:stCondLst>
                                            <p:cond delay="0"/>
                                          </p:stCondLst>
                                        </p:cTn>
                                        <p:tgtEl>
                                          <p:spTgt spid="28"/>
                                        </p:tgtEl>
                                        <p:attrNameLst>
                                          <p:attrName>style.visibility</p:attrName>
                                        </p:attrNameLst>
                                      </p:cBhvr>
                                      <p:to>
                                        <p:strVal val="visible"/>
                                      </p:to>
                                    </p:set>
                                    <p:animEffect transition="in" filter="fade">
                                      <p:cBhvr>
                                        <p:cTn id="154" dur="500"/>
                                        <p:tgtEl>
                                          <p:spTgt spid="28"/>
                                        </p:tgtEl>
                                      </p:cBhvr>
                                    </p:animEffect>
                                  </p:childTnLst>
                                </p:cTn>
                              </p:par>
                              <p:par>
                                <p:cTn id="155" presetID="10" presetClass="entr" presetSubtype="0" fill="hold" nodeType="withEffect">
                                  <p:stCondLst>
                                    <p:cond delay="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500"/>
                                        <p:tgtEl>
                                          <p:spTgt spid="29"/>
                                        </p:tgtEl>
                                      </p:cBhvr>
                                    </p:animEffect>
                                  </p:childTnLst>
                                </p:cTn>
                              </p:par>
                              <p:par>
                                <p:cTn id="158" presetID="10" presetClass="entr" presetSubtype="0" fill="hold" nodeType="withEffect">
                                  <p:stCondLst>
                                    <p:cond delay="0"/>
                                  </p:stCondLst>
                                  <p:childTnLst>
                                    <p:set>
                                      <p:cBhvr>
                                        <p:cTn id="159" dur="1" fill="hold">
                                          <p:stCondLst>
                                            <p:cond delay="0"/>
                                          </p:stCondLst>
                                        </p:cTn>
                                        <p:tgtEl>
                                          <p:spTgt spid="30"/>
                                        </p:tgtEl>
                                        <p:attrNameLst>
                                          <p:attrName>style.visibility</p:attrName>
                                        </p:attrNameLst>
                                      </p:cBhvr>
                                      <p:to>
                                        <p:strVal val="visible"/>
                                      </p:to>
                                    </p:set>
                                    <p:animEffect transition="in" filter="fade">
                                      <p:cBhvr>
                                        <p:cTn id="160" dur="500"/>
                                        <p:tgtEl>
                                          <p:spTgt spid="30"/>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1"/>
                                        </p:tgtEl>
                                        <p:attrNameLst>
                                          <p:attrName>style.visibility</p:attrName>
                                        </p:attrNameLst>
                                      </p:cBhvr>
                                      <p:to>
                                        <p:strVal val="visible"/>
                                      </p:to>
                                    </p:set>
                                    <p:animEffect transition="in" filter="fade">
                                      <p:cBhvr>
                                        <p:cTn id="165" dur="500"/>
                                        <p:tgtEl>
                                          <p:spTgt spid="31"/>
                                        </p:tgtEl>
                                      </p:cBhvr>
                                    </p:animEffect>
                                  </p:childTnLst>
                                </p:cTn>
                              </p:par>
                              <p:par>
                                <p:cTn id="166" presetID="10" presetClass="entr" presetSubtype="0" fill="hold" nodeType="with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fade">
                                      <p:cBhvr>
                                        <p:cTn id="168" dur="500"/>
                                        <p:tgtEl>
                                          <p:spTgt spid="32"/>
                                        </p:tgtEl>
                                      </p:cBhvr>
                                    </p:animEffect>
                                  </p:childTnLst>
                                </p:cTn>
                              </p:par>
                              <p:par>
                                <p:cTn id="169" presetID="10" presetClass="entr" presetSubtype="0" fill="hold" nodeType="withEffect">
                                  <p:stCondLst>
                                    <p:cond delay="0"/>
                                  </p:stCondLst>
                                  <p:childTnLst>
                                    <p:set>
                                      <p:cBhvr>
                                        <p:cTn id="170" dur="1" fill="hold">
                                          <p:stCondLst>
                                            <p:cond delay="0"/>
                                          </p:stCondLst>
                                        </p:cTn>
                                        <p:tgtEl>
                                          <p:spTgt spid="33"/>
                                        </p:tgtEl>
                                        <p:attrNameLst>
                                          <p:attrName>style.visibility</p:attrName>
                                        </p:attrNameLst>
                                      </p:cBhvr>
                                      <p:to>
                                        <p:strVal val="visible"/>
                                      </p:to>
                                    </p:set>
                                    <p:animEffect transition="in" filter="fade">
                                      <p:cBhvr>
                                        <p:cTn id="171" dur="500"/>
                                        <p:tgtEl>
                                          <p:spTgt spid="33"/>
                                        </p:tgtEl>
                                      </p:cBhvr>
                                    </p:animEffect>
                                  </p:childTnLst>
                                </p:cTn>
                              </p:par>
                              <p:par>
                                <p:cTn id="172" presetID="10" presetClass="entr" presetSubtype="0" fill="hold" nodeType="withEffect">
                                  <p:stCondLst>
                                    <p:cond delay="0"/>
                                  </p:stCondLst>
                                  <p:childTnLst>
                                    <p:set>
                                      <p:cBhvr>
                                        <p:cTn id="173" dur="1" fill="hold">
                                          <p:stCondLst>
                                            <p:cond delay="0"/>
                                          </p:stCondLst>
                                        </p:cTn>
                                        <p:tgtEl>
                                          <p:spTgt spid="34"/>
                                        </p:tgtEl>
                                        <p:attrNameLst>
                                          <p:attrName>style.visibility</p:attrName>
                                        </p:attrNameLst>
                                      </p:cBhvr>
                                      <p:to>
                                        <p:strVal val="visible"/>
                                      </p:to>
                                    </p:set>
                                    <p:animEffect transition="in" filter="fade">
                                      <p:cBhvr>
                                        <p:cTn id="174" dur="500"/>
                                        <p:tgtEl>
                                          <p:spTgt spid="34"/>
                                        </p:tgtEl>
                                      </p:cBhvr>
                                    </p:animEffect>
                                  </p:childTnLst>
                                </p:cTn>
                              </p:par>
                              <p:par>
                                <p:cTn id="175" presetID="10" presetClass="entr" presetSubtype="0" fill="hold" nodeType="withEffect">
                                  <p:stCondLst>
                                    <p:cond delay="0"/>
                                  </p:stCondLst>
                                  <p:childTnLst>
                                    <p:set>
                                      <p:cBhvr>
                                        <p:cTn id="176" dur="1" fill="hold">
                                          <p:stCondLst>
                                            <p:cond delay="0"/>
                                          </p:stCondLst>
                                        </p:cTn>
                                        <p:tgtEl>
                                          <p:spTgt spid="35"/>
                                        </p:tgtEl>
                                        <p:attrNameLst>
                                          <p:attrName>style.visibility</p:attrName>
                                        </p:attrNameLst>
                                      </p:cBhvr>
                                      <p:to>
                                        <p:strVal val="visible"/>
                                      </p:to>
                                    </p:set>
                                    <p:animEffect transition="in" filter="fade">
                                      <p:cBhvr>
                                        <p:cTn id="177" dur="500"/>
                                        <p:tgtEl>
                                          <p:spTgt spid="35"/>
                                        </p:tgtEl>
                                      </p:cBhvr>
                                    </p:animEffect>
                                  </p:childTnLst>
                                </p:cTn>
                              </p:par>
                              <p:par>
                                <p:cTn id="178" presetID="10" presetClass="entr" presetSubtype="0" fill="hold" nodeType="withEffect">
                                  <p:stCondLst>
                                    <p:cond delay="0"/>
                                  </p:stCondLst>
                                  <p:childTnLst>
                                    <p:set>
                                      <p:cBhvr>
                                        <p:cTn id="179" dur="1" fill="hold">
                                          <p:stCondLst>
                                            <p:cond delay="0"/>
                                          </p:stCondLst>
                                        </p:cTn>
                                        <p:tgtEl>
                                          <p:spTgt spid="36"/>
                                        </p:tgtEl>
                                        <p:attrNameLst>
                                          <p:attrName>style.visibility</p:attrName>
                                        </p:attrNameLst>
                                      </p:cBhvr>
                                      <p:to>
                                        <p:strVal val="visible"/>
                                      </p:to>
                                    </p:set>
                                    <p:animEffect transition="in" filter="fade">
                                      <p:cBhvr>
                                        <p:cTn id="180" dur="500"/>
                                        <p:tgtEl>
                                          <p:spTgt spid="36"/>
                                        </p:tgtEl>
                                      </p:cBhvr>
                                    </p:animEffect>
                                  </p:childTnLst>
                                </p:cTn>
                              </p:par>
                              <p:par>
                                <p:cTn id="181" presetID="10" presetClass="entr" presetSubtype="0" fill="hold" nodeType="withEffect">
                                  <p:stCondLst>
                                    <p:cond delay="0"/>
                                  </p:stCondLst>
                                  <p:childTnLst>
                                    <p:set>
                                      <p:cBhvr>
                                        <p:cTn id="182" dur="1" fill="hold">
                                          <p:stCondLst>
                                            <p:cond delay="0"/>
                                          </p:stCondLst>
                                        </p:cTn>
                                        <p:tgtEl>
                                          <p:spTgt spid="37"/>
                                        </p:tgtEl>
                                        <p:attrNameLst>
                                          <p:attrName>style.visibility</p:attrName>
                                        </p:attrNameLst>
                                      </p:cBhvr>
                                      <p:to>
                                        <p:strVal val="visible"/>
                                      </p:to>
                                    </p:set>
                                    <p:animEffect transition="in" filter="fade">
                                      <p:cBhvr>
                                        <p:cTn id="183" dur="500"/>
                                        <p:tgtEl>
                                          <p:spTgt spid="37"/>
                                        </p:tgtEl>
                                      </p:cBhvr>
                                    </p:animEffect>
                                  </p:childTnLst>
                                </p:cTn>
                              </p:par>
                              <p:par>
                                <p:cTn id="184" presetID="10" presetClass="entr" presetSubtype="0" fill="hold" nodeType="withEffect">
                                  <p:stCondLst>
                                    <p:cond delay="0"/>
                                  </p:stCondLst>
                                  <p:childTnLst>
                                    <p:set>
                                      <p:cBhvr>
                                        <p:cTn id="185" dur="1" fill="hold">
                                          <p:stCondLst>
                                            <p:cond delay="0"/>
                                          </p:stCondLst>
                                        </p:cTn>
                                        <p:tgtEl>
                                          <p:spTgt spid="38"/>
                                        </p:tgtEl>
                                        <p:attrNameLst>
                                          <p:attrName>style.visibility</p:attrName>
                                        </p:attrNameLst>
                                      </p:cBhvr>
                                      <p:to>
                                        <p:strVal val="visible"/>
                                      </p:to>
                                    </p:set>
                                    <p:animEffect transition="in" filter="fade">
                                      <p:cBhvr>
                                        <p:cTn id="186" dur="500"/>
                                        <p:tgtEl>
                                          <p:spTgt spid="38"/>
                                        </p:tgtEl>
                                      </p:cBhvr>
                                    </p:animEffect>
                                  </p:childTnLst>
                                </p:cTn>
                              </p:par>
                              <p:par>
                                <p:cTn id="187" presetID="10" presetClass="entr" presetSubtype="0" fill="hold" nodeType="withEffect">
                                  <p:stCondLst>
                                    <p:cond delay="0"/>
                                  </p:stCondLst>
                                  <p:childTnLst>
                                    <p:set>
                                      <p:cBhvr>
                                        <p:cTn id="188" dur="1" fill="hold">
                                          <p:stCondLst>
                                            <p:cond delay="0"/>
                                          </p:stCondLst>
                                        </p:cTn>
                                        <p:tgtEl>
                                          <p:spTgt spid="39"/>
                                        </p:tgtEl>
                                        <p:attrNameLst>
                                          <p:attrName>style.visibility</p:attrName>
                                        </p:attrNameLst>
                                      </p:cBhvr>
                                      <p:to>
                                        <p:strVal val="visible"/>
                                      </p:to>
                                    </p:set>
                                    <p:animEffect transition="in" filter="fade">
                                      <p:cBhvr>
                                        <p:cTn id="189" dur="500"/>
                                        <p:tgtEl>
                                          <p:spTgt spid="39"/>
                                        </p:tgtEl>
                                      </p:cBhvr>
                                    </p:animEffect>
                                  </p:childTnLst>
                                </p:cTn>
                              </p:par>
                              <p:par>
                                <p:cTn id="190" presetID="10" presetClass="entr" presetSubtype="0" fill="hold" nodeType="withEffect">
                                  <p:stCondLst>
                                    <p:cond delay="0"/>
                                  </p:stCondLst>
                                  <p:childTnLst>
                                    <p:set>
                                      <p:cBhvr>
                                        <p:cTn id="191" dur="1" fill="hold">
                                          <p:stCondLst>
                                            <p:cond delay="0"/>
                                          </p:stCondLst>
                                        </p:cTn>
                                        <p:tgtEl>
                                          <p:spTgt spid="40"/>
                                        </p:tgtEl>
                                        <p:attrNameLst>
                                          <p:attrName>style.visibility</p:attrName>
                                        </p:attrNameLst>
                                      </p:cBhvr>
                                      <p:to>
                                        <p:strVal val="visible"/>
                                      </p:to>
                                    </p:set>
                                    <p:animEffect transition="in" filter="fade">
                                      <p:cBhvr>
                                        <p:cTn id="192" dur="500"/>
                                        <p:tgtEl>
                                          <p:spTgt spid="40"/>
                                        </p:tgtEl>
                                      </p:cBhvr>
                                    </p:animEffect>
                                  </p:childTnLst>
                                </p:cTn>
                              </p:par>
                              <p:par>
                                <p:cTn id="193" presetID="10" presetClass="entr" presetSubtype="0" fill="hold" nodeType="withEffect">
                                  <p:stCondLst>
                                    <p:cond delay="0"/>
                                  </p:stCondLst>
                                  <p:childTnLst>
                                    <p:set>
                                      <p:cBhvr>
                                        <p:cTn id="194" dur="1" fill="hold">
                                          <p:stCondLst>
                                            <p:cond delay="0"/>
                                          </p:stCondLst>
                                        </p:cTn>
                                        <p:tgtEl>
                                          <p:spTgt spid="41"/>
                                        </p:tgtEl>
                                        <p:attrNameLst>
                                          <p:attrName>style.visibility</p:attrName>
                                        </p:attrNameLst>
                                      </p:cBhvr>
                                      <p:to>
                                        <p:strVal val="visible"/>
                                      </p:to>
                                    </p:set>
                                    <p:animEffect transition="in" filter="fade">
                                      <p:cBhvr>
                                        <p:cTn id="195" dur="500"/>
                                        <p:tgtEl>
                                          <p:spTgt spid="41"/>
                                        </p:tgtEl>
                                      </p:cBhvr>
                                    </p:animEffect>
                                  </p:childTnLst>
                                </p:cTn>
                              </p:par>
                              <p:par>
                                <p:cTn id="196" presetID="10" presetClass="entr" presetSubtype="0" fill="hold" nodeType="withEffect">
                                  <p:stCondLst>
                                    <p:cond delay="0"/>
                                  </p:stCondLst>
                                  <p:childTnLst>
                                    <p:set>
                                      <p:cBhvr>
                                        <p:cTn id="197" dur="1" fill="hold">
                                          <p:stCondLst>
                                            <p:cond delay="0"/>
                                          </p:stCondLst>
                                        </p:cTn>
                                        <p:tgtEl>
                                          <p:spTgt spid="42"/>
                                        </p:tgtEl>
                                        <p:attrNameLst>
                                          <p:attrName>style.visibility</p:attrName>
                                        </p:attrNameLst>
                                      </p:cBhvr>
                                      <p:to>
                                        <p:strVal val="visible"/>
                                      </p:to>
                                    </p:set>
                                    <p:animEffect transition="in" filter="fade">
                                      <p:cBhvr>
                                        <p:cTn id="198" dur="500"/>
                                        <p:tgtEl>
                                          <p:spTgt spid="42"/>
                                        </p:tgtEl>
                                      </p:cBhvr>
                                    </p:animEffect>
                                  </p:childTnLst>
                                </p:cTn>
                              </p:par>
                              <p:par>
                                <p:cTn id="199" presetID="10" presetClass="entr" presetSubtype="0" fill="hold" nodeType="withEffect">
                                  <p:stCondLst>
                                    <p:cond delay="0"/>
                                  </p:stCondLst>
                                  <p:childTnLst>
                                    <p:set>
                                      <p:cBhvr>
                                        <p:cTn id="200" dur="1" fill="hold">
                                          <p:stCondLst>
                                            <p:cond delay="0"/>
                                          </p:stCondLst>
                                        </p:cTn>
                                        <p:tgtEl>
                                          <p:spTgt spid="43"/>
                                        </p:tgtEl>
                                        <p:attrNameLst>
                                          <p:attrName>style.visibility</p:attrName>
                                        </p:attrNameLst>
                                      </p:cBhvr>
                                      <p:to>
                                        <p:strVal val="visible"/>
                                      </p:to>
                                    </p:set>
                                    <p:animEffect transition="in" filter="fade">
                                      <p:cBhvr>
                                        <p:cTn id="201" dur="500"/>
                                        <p:tgtEl>
                                          <p:spTgt spid="43"/>
                                        </p:tgtEl>
                                      </p:cBhvr>
                                    </p:animEffect>
                                  </p:childTnLst>
                                </p:cTn>
                              </p:par>
                              <p:par>
                                <p:cTn id="202" presetID="10" presetClass="entr" presetSubtype="0" fill="hold" nodeType="withEffect">
                                  <p:stCondLst>
                                    <p:cond delay="0"/>
                                  </p:stCondLst>
                                  <p:childTnLst>
                                    <p:set>
                                      <p:cBhvr>
                                        <p:cTn id="203" dur="1" fill="hold">
                                          <p:stCondLst>
                                            <p:cond delay="0"/>
                                          </p:stCondLst>
                                        </p:cTn>
                                        <p:tgtEl>
                                          <p:spTgt spid="44"/>
                                        </p:tgtEl>
                                        <p:attrNameLst>
                                          <p:attrName>style.visibility</p:attrName>
                                        </p:attrNameLst>
                                      </p:cBhvr>
                                      <p:to>
                                        <p:strVal val="visible"/>
                                      </p:to>
                                    </p:set>
                                    <p:animEffect transition="in" filter="fade">
                                      <p:cBhvr>
                                        <p:cTn id="204" dur="500"/>
                                        <p:tgtEl>
                                          <p:spTgt spid="44"/>
                                        </p:tgtEl>
                                      </p:cBhvr>
                                    </p:animEffect>
                                  </p:childTnLst>
                                </p:cTn>
                              </p:par>
                              <p:par>
                                <p:cTn id="205" presetID="10" presetClass="entr" presetSubtype="0" fill="hold" nodeType="with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fade">
                                      <p:cBhvr>
                                        <p:cTn id="207" dur="500"/>
                                        <p:tgtEl>
                                          <p:spTgt spid="45"/>
                                        </p:tgtEl>
                                      </p:cBhvr>
                                    </p:animEffect>
                                  </p:childTnLst>
                                </p:cTn>
                              </p:par>
                              <p:par>
                                <p:cTn id="208" presetID="10" presetClass="entr" presetSubtype="0" fill="hold" nodeType="withEffect">
                                  <p:stCondLst>
                                    <p:cond delay="0"/>
                                  </p:stCondLst>
                                  <p:childTnLst>
                                    <p:set>
                                      <p:cBhvr>
                                        <p:cTn id="209" dur="1" fill="hold">
                                          <p:stCondLst>
                                            <p:cond delay="0"/>
                                          </p:stCondLst>
                                        </p:cTn>
                                        <p:tgtEl>
                                          <p:spTgt spid="46"/>
                                        </p:tgtEl>
                                        <p:attrNameLst>
                                          <p:attrName>style.visibility</p:attrName>
                                        </p:attrNameLst>
                                      </p:cBhvr>
                                      <p:to>
                                        <p:strVal val="visible"/>
                                      </p:to>
                                    </p:set>
                                    <p:animEffect transition="in" filter="fade">
                                      <p:cBhvr>
                                        <p:cTn id="210" dur="500"/>
                                        <p:tgtEl>
                                          <p:spTgt spid="46"/>
                                        </p:tgtEl>
                                      </p:cBhvr>
                                    </p:animEffect>
                                  </p:childTnLst>
                                </p:cTn>
                              </p:par>
                            </p:childTnLst>
                          </p:cTn>
                        </p:par>
                        <p:par>
                          <p:cTn id="211" fill="hold">
                            <p:stCondLst>
                              <p:cond delay="500"/>
                            </p:stCondLst>
                            <p:childTnLst>
                              <p:par>
                                <p:cTn id="212" presetID="10" presetClass="entr" presetSubtype="0" fill="hold" nodeType="afterEffect">
                                  <p:stCondLst>
                                    <p:cond delay="0"/>
                                  </p:stCondLst>
                                  <p:childTnLst>
                                    <p:set>
                                      <p:cBhvr>
                                        <p:cTn id="213" dur="1" fill="hold">
                                          <p:stCondLst>
                                            <p:cond delay="0"/>
                                          </p:stCondLst>
                                        </p:cTn>
                                        <p:tgtEl>
                                          <p:spTgt spid="47">
                                            <p:txEl>
                                              <p:pRg st="0" end="0"/>
                                            </p:txEl>
                                          </p:spTgt>
                                        </p:tgtEl>
                                        <p:attrNameLst>
                                          <p:attrName>style.visibility</p:attrName>
                                        </p:attrNameLst>
                                      </p:cBhvr>
                                      <p:to>
                                        <p:strVal val="visible"/>
                                      </p:to>
                                    </p:set>
                                    <p:animEffect transition="in" filter="fade">
                                      <p:cBhvr>
                                        <p:cTn id="214"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P spid="22" grpId="0"/>
      <p:bldP spid="22" grpId="1"/>
      <p:bldP spid="25" grpId="0"/>
      <p:bldP spid="48"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p:txBody>
          <a:bodyPr/>
          <a:lstStyle/>
          <a:p>
            <a:pPr algn="l"/>
            <a:r>
              <a:rPr lang="zh-CN" altLang="en-US" dirty="0" smtClean="0">
                <a:latin typeface="+mj-ea"/>
              </a:rPr>
              <a:t>超融合：基于互联网模式的分布式</a:t>
            </a:r>
            <a:r>
              <a:rPr lang="zh-CN" altLang="en-US" dirty="0">
                <a:latin typeface="+mj-ea"/>
              </a:rPr>
              <a:t>架构</a:t>
            </a:r>
            <a:endParaRPr lang="en-US" dirty="0">
              <a:latin typeface="+mj-ea"/>
            </a:endParaRPr>
          </a:p>
        </p:txBody>
      </p:sp>
      <p:pic>
        <p:nvPicPr>
          <p:cNvPr id="16" name="Picture 15"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307601" y="2023515"/>
            <a:ext cx="1714945" cy="453377"/>
          </a:xfrm>
          <a:prstGeom prst="rect">
            <a:avLst/>
          </a:prstGeom>
        </p:spPr>
      </p:pic>
      <p:pic>
        <p:nvPicPr>
          <p:cNvPr id="17" name="Picture 16"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2570246" y="2023515"/>
            <a:ext cx="1714945" cy="453377"/>
          </a:xfrm>
          <a:prstGeom prst="rect">
            <a:avLst/>
          </a:prstGeom>
        </p:spPr>
      </p:pic>
      <p:pic>
        <p:nvPicPr>
          <p:cNvPr id="18" name="Picture 17"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4832891" y="2023515"/>
            <a:ext cx="1714945" cy="453377"/>
          </a:xfrm>
          <a:prstGeom prst="rect">
            <a:avLst/>
          </a:prstGeom>
        </p:spPr>
      </p:pic>
      <p:pic>
        <p:nvPicPr>
          <p:cNvPr id="22" name="Picture 21"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7095535" y="2023515"/>
            <a:ext cx="1714945" cy="453377"/>
          </a:xfrm>
          <a:prstGeom prst="rect">
            <a:avLst/>
          </a:prstGeom>
        </p:spPr>
      </p:pic>
      <p:grpSp>
        <p:nvGrpSpPr>
          <p:cNvPr id="42" name="Group 41"/>
          <p:cNvGrpSpPr/>
          <p:nvPr/>
        </p:nvGrpSpPr>
        <p:grpSpPr>
          <a:xfrm>
            <a:off x="846639" y="2542569"/>
            <a:ext cx="7923059" cy="634489"/>
            <a:chOff x="846639" y="3045391"/>
            <a:chExt cx="7923059" cy="634489"/>
          </a:xfrm>
        </p:grpSpPr>
        <p:pic>
          <p:nvPicPr>
            <p:cNvPr id="23" name="Picture 22"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1470888" y="3052296"/>
              <a:ext cx="503574" cy="618392"/>
            </a:xfrm>
            <a:prstGeom prst="rect">
              <a:avLst/>
            </a:prstGeom>
          </p:spPr>
        </p:pic>
        <p:pic>
          <p:nvPicPr>
            <p:cNvPr id="24" name="Picture 23"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3739886" y="3052296"/>
              <a:ext cx="503574" cy="618392"/>
            </a:xfrm>
            <a:prstGeom prst="rect">
              <a:avLst/>
            </a:prstGeom>
          </p:spPr>
        </p:pic>
        <p:pic>
          <p:nvPicPr>
            <p:cNvPr id="25" name="Picture 24"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6008885" y="3052296"/>
              <a:ext cx="503574" cy="618392"/>
            </a:xfrm>
            <a:prstGeom prst="rect">
              <a:avLst/>
            </a:prstGeom>
          </p:spPr>
        </p:pic>
        <p:pic>
          <p:nvPicPr>
            <p:cNvPr id="26" name="Picture 25"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8266124" y="3052296"/>
              <a:ext cx="503574" cy="618392"/>
            </a:xfrm>
            <a:prstGeom prst="rect">
              <a:avLst/>
            </a:prstGeom>
          </p:spPr>
        </p:pic>
        <p:pic>
          <p:nvPicPr>
            <p:cNvPr id="2" name="Picture 1"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846639" y="3045391"/>
              <a:ext cx="505633" cy="623188"/>
            </a:xfrm>
            <a:prstGeom prst="rect">
              <a:avLst/>
            </a:prstGeom>
          </p:spPr>
        </p:pic>
        <p:pic>
          <p:nvPicPr>
            <p:cNvPr id="27" name="Picture 26"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3115637" y="3056692"/>
              <a:ext cx="505633" cy="623188"/>
            </a:xfrm>
            <a:prstGeom prst="rect">
              <a:avLst/>
            </a:prstGeom>
          </p:spPr>
        </p:pic>
        <p:pic>
          <p:nvPicPr>
            <p:cNvPr id="28" name="Picture 27"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5408154" y="3056234"/>
              <a:ext cx="505633" cy="623188"/>
            </a:xfrm>
            <a:prstGeom prst="rect">
              <a:avLst/>
            </a:prstGeom>
          </p:spPr>
        </p:pic>
        <p:pic>
          <p:nvPicPr>
            <p:cNvPr id="29" name="Picture 28"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7653634" y="3055777"/>
              <a:ext cx="505633" cy="623188"/>
            </a:xfrm>
            <a:prstGeom prst="rect">
              <a:avLst/>
            </a:prstGeom>
          </p:spPr>
        </p:pic>
      </p:grpSp>
      <p:grpSp>
        <p:nvGrpSpPr>
          <p:cNvPr id="41" name="Group 40"/>
          <p:cNvGrpSpPr/>
          <p:nvPr/>
        </p:nvGrpSpPr>
        <p:grpSpPr>
          <a:xfrm>
            <a:off x="5491340" y="4032703"/>
            <a:ext cx="2331683" cy="1356709"/>
            <a:chOff x="3328224" y="4620191"/>
            <a:chExt cx="2331683" cy="1356709"/>
          </a:xfrm>
        </p:grpSpPr>
        <p:pic>
          <p:nvPicPr>
            <p:cNvPr id="33" name="Picture 32"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3328224" y="5358508"/>
              <a:ext cx="503574" cy="618392"/>
            </a:xfrm>
            <a:prstGeom prst="rect">
              <a:avLst/>
            </a:prstGeom>
          </p:spPr>
        </p:pic>
        <p:pic>
          <p:nvPicPr>
            <p:cNvPr id="34" name="Picture 33"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3939220" y="5358508"/>
              <a:ext cx="503574" cy="618392"/>
            </a:xfrm>
            <a:prstGeom prst="rect">
              <a:avLst/>
            </a:prstGeom>
          </p:spPr>
        </p:pic>
        <p:pic>
          <p:nvPicPr>
            <p:cNvPr id="35" name="Picture 34"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4550216" y="5358508"/>
              <a:ext cx="503574" cy="618392"/>
            </a:xfrm>
            <a:prstGeom prst="rect">
              <a:avLst/>
            </a:prstGeom>
          </p:spPr>
        </p:pic>
        <p:pic>
          <p:nvPicPr>
            <p:cNvPr id="36" name="Picture 35" descr="PresentationIcons2_PhysicalDiskHDD.eps"/>
            <p:cNvPicPr>
              <a:picLocks noChangeAspect="1"/>
            </p:cNvPicPr>
            <p:nvPr/>
          </p:nvPicPr>
          <p:blipFill rotWithShape="1">
            <a:blip r:embed="rId4" cstate="print">
              <a:extLst>
                <a:ext uri="{28A0092B-C50C-407E-A947-70E740481C1C}">
                  <a14:useLocalDpi xmlns:a14="http://schemas.microsoft.com/office/drawing/2010/main"/>
                </a:ext>
              </a:extLst>
            </a:blip>
            <a:srcRect l="36527" t="33626" r="37085" b="33969"/>
            <a:stretch/>
          </p:blipFill>
          <p:spPr>
            <a:xfrm>
              <a:off x="5149453" y="5358508"/>
              <a:ext cx="503574" cy="618392"/>
            </a:xfrm>
            <a:prstGeom prst="rect">
              <a:avLst/>
            </a:prstGeom>
          </p:spPr>
        </p:pic>
        <p:pic>
          <p:nvPicPr>
            <p:cNvPr id="37" name="Picture 36"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3335839" y="4620191"/>
              <a:ext cx="505633" cy="623188"/>
            </a:xfrm>
            <a:prstGeom prst="rect">
              <a:avLst/>
            </a:prstGeom>
          </p:spPr>
        </p:pic>
        <p:pic>
          <p:nvPicPr>
            <p:cNvPr id="38" name="Picture 37"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3938597" y="4631492"/>
              <a:ext cx="505633" cy="623188"/>
            </a:xfrm>
            <a:prstGeom prst="rect">
              <a:avLst/>
            </a:prstGeom>
          </p:spPr>
        </p:pic>
        <p:pic>
          <p:nvPicPr>
            <p:cNvPr id="39" name="Picture 38"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4544554" y="4631034"/>
              <a:ext cx="505633" cy="623188"/>
            </a:xfrm>
            <a:prstGeom prst="rect">
              <a:avLst/>
            </a:prstGeom>
          </p:spPr>
        </p:pic>
        <p:pic>
          <p:nvPicPr>
            <p:cNvPr id="40" name="Picture 39" descr="PresentationIcons2_PhysicalDiskSSD.eps"/>
            <p:cNvPicPr>
              <a:picLocks noChangeAspect="1"/>
            </p:cNvPicPr>
            <p:nvPr/>
          </p:nvPicPr>
          <p:blipFill rotWithShape="1">
            <a:blip r:embed="rId5" cstate="print">
              <a:extLst>
                <a:ext uri="{28A0092B-C50C-407E-A947-70E740481C1C}">
                  <a14:useLocalDpi xmlns:a14="http://schemas.microsoft.com/office/drawing/2010/main"/>
                </a:ext>
              </a:extLst>
            </a:blip>
            <a:srcRect l="36561" t="33595" r="36944" b="33749"/>
            <a:stretch/>
          </p:blipFill>
          <p:spPr>
            <a:xfrm>
              <a:off x="5154274" y="4630577"/>
              <a:ext cx="505633" cy="623188"/>
            </a:xfrm>
            <a:prstGeom prst="rect">
              <a:avLst/>
            </a:prstGeom>
          </p:spPr>
        </p:pic>
      </p:grpSp>
      <p:grpSp>
        <p:nvGrpSpPr>
          <p:cNvPr id="51" name="Group 50"/>
          <p:cNvGrpSpPr/>
          <p:nvPr/>
        </p:nvGrpSpPr>
        <p:grpSpPr>
          <a:xfrm>
            <a:off x="2243667" y="3487801"/>
            <a:ext cx="4696177" cy="496711"/>
            <a:chOff x="2243667" y="4032956"/>
            <a:chExt cx="4696177" cy="496711"/>
          </a:xfrm>
        </p:grpSpPr>
        <p:cxnSp>
          <p:nvCxnSpPr>
            <p:cNvPr id="44" name="Straight Arrow Connector 43"/>
            <p:cNvCxnSpPr/>
            <p:nvPr/>
          </p:nvCxnSpPr>
          <p:spPr>
            <a:xfrm flipH="1" flipV="1">
              <a:off x="2243667" y="4035778"/>
              <a:ext cx="959555" cy="493889"/>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3668890" y="4035778"/>
              <a:ext cx="522110" cy="45155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980289" y="4032956"/>
              <a:ext cx="959555" cy="493889"/>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5048956" y="4032956"/>
              <a:ext cx="522110" cy="45155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bwMode="gray">
          <a:xfrm>
            <a:off x="222185" y="3291358"/>
            <a:ext cx="8692444" cy="2751667"/>
          </a:xfrm>
          <a:prstGeom prst="rect">
            <a:avLst/>
          </a:prstGeom>
          <a:solidFill>
            <a:srgbClr val="FFFFFF"/>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mj-lt"/>
              <a:ea typeface="华文宋体"/>
              <a:cs typeface="Arial" pitchFamily="34" charset="0"/>
            </a:endParaRPr>
          </a:p>
        </p:txBody>
      </p:sp>
      <p:sp>
        <p:nvSpPr>
          <p:cNvPr id="54" name="Rounded Rectangle 53"/>
          <p:cNvSpPr/>
          <p:nvPr/>
        </p:nvSpPr>
        <p:spPr bwMode="gray">
          <a:xfrm>
            <a:off x="376204" y="3325479"/>
            <a:ext cx="8382000" cy="654243"/>
          </a:xfrm>
          <a:prstGeom prst="roundRect">
            <a:avLst/>
          </a:prstGeom>
          <a:gradFill>
            <a:gsLst>
              <a:gs pos="0">
                <a:srgbClr val="2362AD"/>
              </a:gs>
              <a:gs pos="100000">
                <a:schemeClr val="accent1"/>
              </a:gs>
            </a:gsLst>
            <a:lin ang="5400000" scaled="0"/>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cs typeface="Gotham Rounded Medium"/>
              </a:rPr>
              <a:t>计算资源虚拟化，分布式</a:t>
            </a:r>
            <a:r>
              <a:rPr lang="zh-CN" altLang="en-US" sz="1600" dirty="0">
                <a:solidFill>
                  <a:schemeClr val="bg1"/>
                </a:solidFill>
                <a:latin typeface="微软雅黑" panose="020B0503020204020204" pitchFamily="34" charset="-122"/>
                <a:ea typeface="微软雅黑" panose="020B0503020204020204" pitchFamily="34" charset="-122"/>
                <a:cs typeface="Gotham Rounded Medium"/>
              </a:rPr>
              <a:t>的</a:t>
            </a:r>
            <a:r>
              <a:rPr lang="zh-CN" altLang="en-US" sz="1600" dirty="0" smtClean="0">
                <a:solidFill>
                  <a:schemeClr val="bg1"/>
                </a:solidFill>
                <a:latin typeface="微软雅黑" panose="020B0503020204020204" pitchFamily="34" charset="-122"/>
                <a:ea typeface="微软雅黑" panose="020B0503020204020204" pitchFamily="34" charset="-122"/>
                <a:cs typeface="Gotham Rounded Medium"/>
              </a:rPr>
              <a:t>存储</a:t>
            </a:r>
            <a:r>
              <a:rPr lang="en-US" sz="1600" dirty="0" smtClean="0">
                <a:solidFill>
                  <a:schemeClr val="bg1"/>
                </a:solidFill>
                <a:latin typeface="微软雅黑" panose="020B0503020204020204" pitchFamily="34" charset="-122"/>
                <a:ea typeface="微软雅黑" panose="020B0503020204020204" pitchFamily="34" charset="-122"/>
                <a:cs typeface="Gotham Rounded Medium"/>
              </a:rPr>
              <a:t>+</a:t>
            </a:r>
            <a:r>
              <a:rPr lang="zh-CN" altLang="en-US" sz="1600" dirty="0" smtClean="0">
                <a:solidFill>
                  <a:schemeClr val="bg1"/>
                </a:solidFill>
                <a:latin typeface="微软雅黑" panose="020B0503020204020204" pitchFamily="34" charset="-122"/>
                <a:ea typeface="微软雅黑" panose="020B0503020204020204" pitchFamily="34" charset="-122"/>
                <a:cs typeface="Gotham Rounded Medium"/>
              </a:rPr>
              <a:t>永远在线运行</a:t>
            </a:r>
            <a:endParaRPr lang="en-US" sz="1600" dirty="0">
              <a:solidFill>
                <a:schemeClr val="bg1"/>
              </a:solidFill>
              <a:latin typeface="微软雅黑" panose="020B0503020204020204" pitchFamily="34" charset="-122"/>
              <a:ea typeface="微软雅黑" panose="020B0503020204020204" pitchFamily="34" charset="-122"/>
              <a:cs typeface="Gotham Rounded Medium"/>
            </a:endParaRPr>
          </a:p>
        </p:txBody>
      </p:sp>
      <p:sp>
        <p:nvSpPr>
          <p:cNvPr id="55" name="Rectangle 54"/>
          <p:cNvSpPr/>
          <p:nvPr/>
        </p:nvSpPr>
        <p:spPr bwMode="gray">
          <a:xfrm>
            <a:off x="2468763" y="4077347"/>
            <a:ext cx="2051191" cy="1905000"/>
          </a:xfrm>
          <a:prstGeom prst="rect">
            <a:avLst/>
          </a:prstGeom>
          <a:gradFill flip="none" rotWithShape="1">
            <a:gsLst>
              <a:gs pos="11000">
                <a:srgbClr val="CBDD61"/>
              </a:gs>
              <a:gs pos="100000">
                <a:schemeClr val="accent2"/>
              </a:gs>
            </a:gsLst>
            <a:lin ang="2700000" scaled="1"/>
            <a:tileRect/>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Medium"/>
              </a:rPr>
              <a:t>企业级存储</a:t>
            </a:r>
            <a:endParaRPr 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Medium"/>
            </a:endParaRPr>
          </a:p>
          <a:p>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快照、克隆、去重、压缩、数据冗余、本地化、分层、缓存、平衡、纠删码等</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p:txBody>
      </p:sp>
      <p:sp>
        <p:nvSpPr>
          <p:cNvPr id="56" name="Rectangle 55"/>
          <p:cNvSpPr/>
          <p:nvPr/>
        </p:nvSpPr>
        <p:spPr bwMode="gray">
          <a:xfrm>
            <a:off x="4563793" y="4077347"/>
            <a:ext cx="2051191" cy="1905000"/>
          </a:xfrm>
          <a:prstGeom prst="rect">
            <a:avLst/>
          </a:prstGeom>
          <a:gradFill flip="none" rotWithShape="1">
            <a:gsLst>
              <a:gs pos="11000">
                <a:srgbClr val="CBDD61"/>
              </a:gs>
              <a:gs pos="100000">
                <a:schemeClr val="accent2"/>
              </a:gs>
            </a:gsLst>
            <a:lin ang="2700000" scaled="1"/>
            <a:tileRect/>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Medium"/>
              </a:rPr>
              <a:t>数据保护</a:t>
            </a:r>
            <a:endParaRPr 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Medium"/>
            </a:endParaRPr>
          </a:p>
          <a:p>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融合本地备份、远程备份</a:t>
            </a:r>
            <a:r>
              <a:rPr 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多地容灾、云备份、持续可用</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等</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p:txBody>
      </p:sp>
      <p:sp>
        <p:nvSpPr>
          <p:cNvPr id="57" name="Rectangle 56"/>
          <p:cNvSpPr/>
          <p:nvPr/>
        </p:nvSpPr>
        <p:spPr bwMode="gray">
          <a:xfrm>
            <a:off x="359878" y="4070333"/>
            <a:ext cx="2051191" cy="1905000"/>
          </a:xfrm>
          <a:prstGeom prst="rect">
            <a:avLst/>
          </a:prstGeom>
          <a:gradFill flip="none" rotWithShape="1">
            <a:gsLst>
              <a:gs pos="11000">
                <a:srgbClr val="CBDD61"/>
              </a:gs>
              <a:gs pos="100000">
                <a:schemeClr val="accent2"/>
              </a:gs>
            </a:gsLst>
            <a:lin ang="2700000" scaled="1"/>
            <a:tileRect/>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虚拟化</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a:p>
            <a:pPr algn="just"/>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a:p>
            <a:pPr algn="just"/>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x86</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计算资源虚拟化，横向扩展资源池，高可用、在线迁移，资源动态负载均衡，容错等</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p:txBody>
      </p:sp>
      <p:sp>
        <p:nvSpPr>
          <p:cNvPr id="58" name="Rectangle 57"/>
          <p:cNvSpPr/>
          <p:nvPr/>
        </p:nvSpPr>
        <p:spPr bwMode="gray">
          <a:xfrm>
            <a:off x="6649415" y="4074525"/>
            <a:ext cx="2051191" cy="1905000"/>
          </a:xfrm>
          <a:prstGeom prst="rect">
            <a:avLst/>
          </a:prstGeom>
          <a:gradFill flip="none" rotWithShape="1">
            <a:gsLst>
              <a:gs pos="11000">
                <a:srgbClr val="CBDD61"/>
              </a:gs>
              <a:gs pos="100000">
                <a:schemeClr val="accent2"/>
              </a:gs>
            </a:gsLst>
            <a:lin ang="2700000" scaled="1"/>
            <a:tileRect/>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Medium"/>
              </a:rPr>
              <a:t>弹性</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a:p>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数据路径</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冗余</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Gotham Rounded Book"/>
              </a:rPr>
              <a:t>、灵活冗余选择、可用域、数据完整性检查等</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Gotham Rounded Book"/>
            </a:endParaRPr>
          </a:p>
        </p:txBody>
      </p:sp>
      <p:grpSp>
        <p:nvGrpSpPr>
          <p:cNvPr id="106" name="组合 105"/>
          <p:cNvGrpSpPr/>
          <p:nvPr/>
        </p:nvGrpSpPr>
        <p:grpSpPr>
          <a:xfrm>
            <a:off x="590358" y="1591073"/>
            <a:ext cx="1247238" cy="410062"/>
            <a:chOff x="1165073" y="1252964"/>
            <a:chExt cx="1247238" cy="410062"/>
          </a:xfrm>
        </p:grpSpPr>
        <p:grpSp>
          <p:nvGrpSpPr>
            <p:cNvPr id="107" name="Group 42"/>
            <p:cNvGrpSpPr/>
            <p:nvPr/>
          </p:nvGrpSpPr>
          <p:grpSpPr>
            <a:xfrm>
              <a:off x="1165073" y="1255297"/>
              <a:ext cx="389407" cy="407729"/>
              <a:chOff x="33338" y="2346325"/>
              <a:chExt cx="404813" cy="404813"/>
            </a:xfrm>
          </p:grpSpPr>
          <p:sp>
            <p:nvSpPr>
              <p:cNvPr id="116"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42"/>
            <p:cNvGrpSpPr/>
            <p:nvPr/>
          </p:nvGrpSpPr>
          <p:grpSpPr>
            <a:xfrm>
              <a:off x="1599361" y="1254115"/>
              <a:ext cx="389407" cy="407729"/>
              <a:chOff x="33338" y="2346325"/>
              <a:chExt cx="404813" cy="404813"/>
            </a:xfrm>
          </p:grpSpPr>
          <p:sp>
            <p:nvSpPr>
              <p:cNvPr id="113"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42"/>
            <p:cNvGrpSpPr/>
            <p:nvPr/>
          </p:nvGrpSpPr>
          <p:grpSpPr>
            <a:xfrm>
              <a:off x="2022904" y="1252964"/>
              <a:ext cx="389407" cy="407729"/>
              <a:chOff x="33338" y="2346325"/>
              <a:chExt cx="404813" cy="404813"/>
            </a:xfrm>
          </p:grpSpPr>
          <p:sp>
            <p:nvSpPr>
              <p:cNvPr id="110"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组合 118"/>
          <p:cNvGrpSpPr/>
          <p:nvPr/>
        </p:nvGrpSpPr>
        <p:grpSpPr>
          <a:xfrm>
            <a:off x="2845963" y="1591073"/>
            <a:ext cx="1247238" cy="410062"/>
            <a:chOff x="1165073" y="1252964"/>
            <a:chExt cx="1247238" cy="410062"/>
          </a:xfrm>
        </p:grpSpPr>
        <p:grpSp>
          <p:nvGrpSpPr>
            <p:cNvPr id="120" name="Group 42"/>
            <p:cNvGrpSpPr/>
            <p:nvPr/>
          </p:nvGrpSpPr>
          <p:grpSpPr>
            <a:xfrm>
              <a:off x="1165073" y="1255297"/>
              <a:ext cx="389407" cy="407729"/>
              <a:chOff x="33338" y="2346325"/>
              <a:chExt cx="404813" cy="404813"/>
            </a:xfrm>
          </p:grpSpPr>
          <p:sp>
            <p:nvSpPr>
              <p:cNvPr id="129"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42"/>
            <p:cNvGrpSpPr/>
            <p:nvPr/>
          </p:nvGrpSpPr>
          <p:grpSpPr>
            <a:xfrm>
              <a:off x="1599361" y="1254115"/>
              <a:ext cx="389407" cy="407729"/>
              <a:chOff x="33338" y="2346325"/>
              <a:chExt cx="404813" cy="404813"/>
            </a:xfrm>
          </p:grpSpPr>
          <p:sp>
            <p:nvSpPr>
              <p:cNvPr id="126"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2" name="Group 42"/>
            <p:cNvGrpSpPr/>
            <p:nvPr/>
          </p:nvGrpSpPr>
          <p:grpSpPr>
            <a:xfrm>
              <a:off x="2022904" y="1252964"/>
              <a:ext cx="389407" cy="407729"/>
              <a:chOff x="33338" y="2346325"/>
              <a:chExt cx="404813" cy="404813"/>
            </a:xfrm>
          </p:grpSpPr>
          <p:sp>
            <p:nvSpPr>
              <p:cNvPr id="123"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2" name="组合 131"/>
          <p:cNvGrpSpPr/>
          <p:nvPr/>
        </p:nvGrpSpPr>
        <p:grpSpPr>
          <a:xfrm>
            <a:off x="5072682" y="1588740"/>
            <a:ext cx="1247238" cy="410062"/>
            <a:chOff x="1165073" y="1252964"/>
            <a:chExt cx="1247238" cy="410062"/>
          </a:xfrm>
        </p:grpSpPr>
        <p:grpSp>
          <p:nvGrpSpPr>
            <p:cNvPr id="133" name="Group 42"/>
            <p:cNvGrpSpPr/>
            <p:nvPr/>
          </p:nvGrpSpPr>
          <p:grpSpPr>
            <a:xfrm>
              <a:off x="1165073" y="1255297"/>
              <a:ext cx="389407" cy="407729"/>
              <a:chOff x="33338" y="2346325"/>
              <a:chExt cx="404813" cy="404813"/>
            </a:xfrm>
          </p:grpSpPr>
          <p:sp>
            <p:nvSpPr>
              <p:cNvPr id="142"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42"/>
            <p:cNvGrpSpPr/>
            <p:nvPr/>
          </p:nvGrpSpPr>
          <p:grpSpPr>
            <a:xfrm>
              <a:off x="1599361" y="1254115"/>
              <a:ext cx="389407" cy="407729"/>
              <a:chOff x="33338" y="2346325"/>
              <a:chExt cx="404813" cy="404813"/>
            </a:xfrm>
          </p:grpSpPr>
          <p:sp>
            <p:nvSpPr>
              <p:cNvPr id="139"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42"/>
            <p:cNvGrpSpPr/>
            <p:nvPr/>
          </p:nvGrpSpPr>
          <p:grpSpPr>
            <a:xfrm>
              <a:off x="2022904" y="1252964"/>
              <a:ext cx="389407" cy="407729"/>
              <a:chOff x="33338" y="2346325"/>
              <a:chExt cx="404813" cy="404813"/>
            </a:xfrm>
          </p:grpSpPr>
          <p:sp>
            <p:nvSpPr>
              <p:cNvPr id="136"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5" name="组合 144"/>
          <p:cNvGrpSpPr/>
          <p:nvPr/>
        </p:nvGrpSpPr>
        <p:grpSpPr>
          <a:xfrm>
            <a:off x="7373168" y="1589583"/>
            <a:ext cx="1247238" cy="410062"/>
            <a:chOff x="1165073" y="1252964"/>
            <a:chExt cx="1247238" cy="410062"/>
          </a:xfrm>
        </p:grpSpPr>
        <p:grpSp>
          <p:nvGrpSpPr>
            <p:cNvPr id="146" name="Group 42"/>
            <p:cNvGrpSpPr/>
            <p:nvPr/>
          </p:nvGrpSpPr>
          <p:grpSpPr>
            <a:xfrm>
              <a:off x="1165073" y="1255297"/>
              <a:ext cx="389407" cy="407729"/>
              <a:chOff x="33338" y="2346325"/>
              <a:chExt cx="404813" cy="404813"/>
            </a:xfrm>
          </p:grpSpPr>
          <p:sp>
            <p:nvSpPr>
              <p:cNvPr id="155"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7" name="Group 42"/>
            <p:cNvGrpSpPr/>
            <p:nvPr/>
          </p:nvGrpSpPr>
          <p:grpSpPr>
            <a:xfrm>
              <a:off x="1599361" y="1254115"/>
              <a:ext cx="389407" cy="407729"/>
              <a:chOff x="33338" y="2346325"/>
              <a:chExt cx="404813" cy="404813"/>
            </a:xfrm>
          </p:grpSpPr>
          <p:sp>
            <p:nvSpPr>
              <p:cNvPr id="152"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8" name="Group 42"/>
            <p:cNvGrpSpPr/>
            <p:nvPr/>
          </p:nvGrpSpPr>
          <p:grpSpPr>
            <a:xfrm>
              <a:off x="2022904" y="1252964"/>
              <a:ext cx="389407" cy="407729"/>
              <a:chOff x="33338" y="2346325"/>
              <a:chExt cx="404813" cy="404813"/>
            </a:xfrm>
          </p:grpSpPr>
          <p:sp>
            <p:nvSpPr>
              <p:cNvPr id="149"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22186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1"/>
                                        </p:tgtEl>
                                      </p:cBhvr>
                                    </p:animEffect>
                                    <p:set>
                                      <p:cBhvr>
                                        <p:cTn id="11" dur="1" fill="hold">
                                          <p:stCondLst>
                                            <p:cond delay="499"/>
                                          </p:stCondLst>
                                        </p:cTn>
                                        <p:tgtEl>
                                          <p:spTgt spid="41"/>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51"/>
                                        </p:tgtEl>
                                      </p:cBhvr>
                                    </p:animEffect>
                                    <p:set>
                                      <p:cBhvr>
                                        <p:cTn id="1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gray">
          <a:xfrm>
            <a:off x="174393" y="3417978"/>
            <a:ext cx="5703711" cy="1789336"/>
          </a:xfrm>
          <a:prstGeom prst="roundRect">
            <a:avLst>
              <a:gd name="adj" fmla="val 39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79" tIns="616821" rIns="91379" bIns="45689" rtlCol="0" anchor="ctr"/>
          <a:lstStyle/>
          <a:p>
            <a:pPr lvl="0" algn="ctr"/>
            <a:r>
              <a:rPr lang="en-US" sz="3298" dirty="0">
                <a:solidFill>
                  <a:prstClr val="white">
                    <a:lumMod val="95000"/>
                  </a:prstClr>
                </a:solidFill>
                <a:latin typeface="Gotham Rounded Medium" panose="02000000000000000000" pitchFamily="50" charset="0"/>
                <a:cs typeface="Arial" pitchFamily="34" charset="0"/>
              </a:rPr>
              <a:t>Acropolis Storage</a:t>
            </a:r>
          </a:p>
          <a:p>
            <a:pPr lvl="0" algn="ctr"/>
            <a:r>
              <a:rPr lang="en-US" dirty="0">
                <a:solidFill>
                  <a:prstClr val="white">
                    <a:lumMod val="95000"/>
                  </a:prstClr>
                </a:solidFill>
                <a:latin typeface="Gotham Rounded Medium" panose="02000000000000000000" pitchFamily="50" charset="0"/>
                <a:cs typeface="Arial" pitchFamily="34" charset="0"/>
              </a:rPr>
              <a:t>Distributed Storage Fabric</a:t>
            </a:r>
          </a:p>
        </p:txBody>
      </p:sp>
      <p:grpSp>
        <p:nvGrpSpPr>
          <p:cNvPr id="53" name="Group 4"/>
          <p:cNvGrpSpPr>
            <a:grpSpLocks noChangeAspect="1"/>
          </p:cNvGrpSpPr>
          <p:nvPr/>
        </p:nvGrpSpPr>
        <p:grpSpPr bwMode="auto">
          <a:xfrm>
            <a:off x="2740104" y="3572482"/>
            <a:ext cx="572286" cy="591232"/>
            <a:chOff x="989" y="769"/>
            <a:chExt cx="876" cy="905"/>
          </a:xfrm>
          <a:solidFill>
            <a:schemeClr val="accent2"/>
          </a:solidFill>
        </p:grpSpPr>
        <p:sp>
          <p:nvSpPr>
            <p:cNvPr id="54" name="Rectangle 8"/>
            <p:cNvSpPr>
              <a:spLocks noChangeArrowheads="1"/>
            </p:cNvSpPr>
            <p:nvPr/>
          </p:nvSpPr>
          <p:spPr bwMode="auto">
            <a:xfrm>
              <a:off x="1661" y="1491"/>
              <a:ext cx="139" cy="98"/>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55" name="Freeform 10"/>
            <p:cNvSpPr>
              <a:spLocks noEditPoints="1"/>
            </p:cNvSpPr>
            <p:nvPr/>
          </p:nvSpPr>
          <p:spPr bwMode="auto">
            <a:xfrm>
              <a:off x="1642" y="1447"/>
              <a:ext cx="176" cy="176"/>
            </a:xfrm>
            <a:custGeom>
              <a:avLst/>
              <a:gdLst>
                <a:gd name="T0" fmla="*/ 322 w 382"/>
                <a:gd name="T1" fmla="*/ 0 h 382"/>
                <a:gd name="T2" fmla="*/ 60 w 382"/>
                <a:gd name="T3" fmla="*/ 0 h 382"/>
                <a:gd name="T4" fmla="*/ 0 w 382"/>
                <a:gd name="T5" fmla="*/ 60 h 382"/>
                <a:gd name="T6" fmla="*/ 0 w 382"/>
                <a:gd name="T7" fmla="*/ 321 h 382"/>
                <a:gd name="T8" fmla="*/ 60 w 382"/>
                <a:gd name="T9" fmla="*/ 382 h 382"/>
                <a:gd name="T10" fmla="*/ 322 w 382"/>
                <a:gd name="T11" fmla="*/ 382 h 382"/>
                <a:gd name="T12" fmla="*/ 382 w 382"/>
                <a:gd name="T13" fmla="*/ 321 h 382"/>
                <a:gd name="T14" fmla="*/ 382 w 382"/>
                <a:gd name="T15" fmla="*/ 60 h 382"/>
                <a:gd name="T16" fmla="*/ 322 w 382"/>
                <a:gd name="T17" fmla="*/ 0 h 382"/>
                <a:gd name="T18" fmla="*/ 172 w 382"/>
                <a:gd name="T19" fmla="*/ 140 h 382"/>
                <a:gd name="T20" fmla="*/ 128 w 382"/>
                <a:gd name="T21" fmla="*/ 246 h 382"/>
                <a:gd name="T22" fmla="*/ 111 w 382"/>
                <a:gd name="T23" fmla="*/ 258 h 382"/>
                <a:gd name="T24" fmla="*/ 109 w 382"/>
                <a:gd name="T25" fmla="*/ 258 h 382"/>
                <a:gd name="T26" fmla="*/ 92 w 382"/>
                <a:gd name="T27" fmla="*/ 246 h 382"/>
                <a:gd name="T28" fmla="*/ 48 w 382"/>
                <a:gd name="T29" fmla="*/ 141 h 382"/>
                <a:gd name="T30" fmla="*/ 46 w 382"/>
                <a:gd name="T31" fmla="*/ 133 h 382"/>
                <a:gd name="T32" fmla="*/ 61 w 382"/>
                <a:gd name="T33" fmla="*/ 119 h 382"/>
                <a:gd name="T34" fmla="*/ 76 w 382"/>
                <a:gd name="T35" fmla="*/ 129 h 382"/>
                <a:gd name="T36" fmla="*/ 110 w 382"/>
                <a:gd name="T37" fmla="*/ 217 h 382"/>
                <a:gd name="T38" fmla="*/ 144 w 382"/>
                <a:gd name="T39" fmla="*/ 128 h 382"/>
                <a:gd name="T40" fmla="*/ 159 w 382"/>
                <a:gd name="T41" fmla="*/ 119 h 382"/>
                <a:gd name="T42" fmla="*/ 174 w 382"/>
                <a:gd name="T43" fmla="*/ 133 h 382"/>
                <a:gd name="T44" fmla="*/ 172 w 382"/>
                <a:gd name="T45" fmla="*/ 140 h 382"/>
                <a:gd name="T46" fmla="*/ 332 w 382"/>
                <a:gd name="T47" fmla="*/ 242 h 382"/>
                <a:gd name="T48" fmla="*/ 317 w 382"/>
                <a:gd name="T49" fmla="*/ 257 h 382"/>
                <a:gd name="T50" fmla="*/ 303 w 382"/>
                <a:gd name="T51" fmla="*/ 242 h 382"/>
                <a:gd name="T52" fmla="*/ 303 w 382"/>
                <a:gd name="T53" fmla="*/ 174 h 382"/>
                <a:gd name="T54" fmla="*/ 277 w 382"/>
                <a:gd name="T55" fmla="*/ 215 h 382"/>
                <a:gd name="T56" fmla="*/ 264 w 382"/>
                <a:gd name="T57" fmla="*/ 222 h 382"/>
                <a:gd name="T58" fmla="*/ 252 w 382"/>
                <a:gd name="T59" fmla="*/ 215 h 382"/>
                <a:gd name="T60" fmla="*/ 226 w 382"/>
                <a:gd name="T61" fmla="*/ 175 h 382"/>
                <a:gd name="T62" fmla="*/ 226 w 382"/>
                <a:gd name="T63" fmla="*/ 242 h 382"/>
                <a:gd name="T64" fmla="*/ 211 w 382"/>
                <a:gd name="T65" fmla="*/ 257 h 382"/>
                <a:gd name="T66" fmla="*/ 197 w 382"/>
                <a:gd name="T67" fmla="*/ 242 h 382"/>
                <a:gd name="T68" fmla="*/ 197 w 382"/>
                <a:gd name="T69" fmla="*/ 134 h 382"/>
                <a:gd name="T70" fmla="*/ 211 w 382"/>
                <a:gd name="T71" fmla="*/ 119 h 382"/>
                <a:gd name="T72" fmla="*/ 215 w 382"/>
                <a:gd name="T73" fmla="*/ 119 h 382"/>
                <a:gd name="T74" fmla="*/ 228 w 382"/>
                <a:gd name="T75" fmla="*/ 127 h 382"/>
                <a:gd name="T76" fmla="*/ 264 w 382"/>
                <a:gd name="T77" fmla="*/ 186 h 382"/>
                <a:gd name="T78" fmla="*/ 301 w 382"/>
                <a:gd name="T79" fmla="*/ 127 h 382"/>
                <a:gd name="T80" fmla="*/ 314 w 382"/>
                <a:gd name="T81" fmla="*/ 119 h 382"/>
                <a:gd name="T82" fmla="*/ 317 w 382"/>
                <a:gd name="T83" fmla="*/ 119 h 382"/>
                <a:gd name="T84" fmla="*/ 332 w 382"/>
                <a:gd name="T85" fmla="*/ 134 h 382"/>
                <a:gd name="T86" fmla="*/ 332 w 382"/>
                <a:gd name="T87" fmla="*/ 2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2" h="382">
                  <a:moveTo>
                    <a:pt x="322" y="0"/>
                  </a:moveTo>
                  <a:cubicBezTo>
                    <a:pt x="60" y="0"/>
                    <a:pt x="60" y="0"/>
                    <a:pt x="60" y="0"/>
                  </a:cubicBezTo>
                  <a:cubicBezTo>
                    <a:pt x="27" y="0"/>
                    <a:pt x="0" y="27"/>
                    <a:pt x="0" y="60"/>
                  </a:cubicBezTo>
                  <a:cubicBezTo>
                    <a:pt x="0" y="321"/>
                    <a:pt x="0" y="321"/>
                    <a:pt x="0" y="321"/>
                  </a:cubicBezTo>
                  <a:cubicBezTo>
                    <a:pt x="0" y="355"/>
                    <a:pt x="27" y="382"/>
                    <a:pt x="60" y="382"/>
                  </a:cubicBezTo>
                  <a:cubicBezTo>
                    <a:pt x="322" y="382"/>
                    <a:pt x="322" y="382"/>
                    <a:pt x="322" y="382"/>
                  </a:cubicBezTo>
                  <a:cubicBezTo>
                    <a:pt x="355" y="382"/>
                    <a:pt x="382" y="355"/>
                    <a:pt x="382" y="321"/>
                  </a:cubicBezTo>
                  <a:cubicBezTo>
                    <a:pt x="382" y="60"/>
                    <a:pt x="382" y="60"/>
                    <a:pt x="382" y="60"/>
                  </a:cubicBezTo>
                  <a:cubicBezTo>
                    <a:pt x="382" y="27"/>
                    <a:pt x="355" y="0"/>
                    <a:pt x="322" y="0"/>
                  </a:cubicBezTo>
                  <a:close/>
                  <a:moveTo>
                    <a:pt x="172" y="140"/>
                  </a:moveTo>
                  <a:cubicBezTo>
                    <a:pt x="128" y="246"/>
                    <a:pt x="128" y="246"/>
                    <a:pt x="128" y="246"/>
                  </a:cubicBezTo>
                  <a:cubicBezTo>
                    <a:pt x="125" y="253"/>
                    <a:pt x="119" y="258"/>
                    <a:pt x="111" y="258"/>
                  </a:cubicBezTo>
                  <a:cubicBezTo>
                    <a:pt x="109" y="258"/>
                    <a:pt x="109" y="258"/>
                    <a:pt x="109" y="258"/>
                  </a:cubicBezTo>
                  <a:cubicBezTo>
                    <a:pt x="101" y="258"/>
                    <a:pt x="95" y="253"/>
                    <a:pt x="92" y="246"/>
                  </a:cubicBezTo>
                  <a:cubicBezTo>
                    <a:pt x="48" y="141"/>
                    <a:pt x="48" y="141"/>
                    <a:pt x="48" y="141"/>
                  </a:cubicBezTo>
                  <a:cubicBezTo>
                    <a:pt x="47" y="138"/>
                    <a:pt x="46" y="136"/>
                    <a:pt x="46" y="133"/>
                  </a:cubicBezTo>
                  <a:cubicBezTo>
                    <a:pt x="46" y="125"/>
                    <a:pt x="53" y="119"/>
                    <a:pt x="61" y="119"/>
                  </a:cubicBezTo>
                  <a:cubicBezTo>
                    <a:pt x="69" y="119"/>
                    <a:pt x="74" y="123"/>
                    <a:pt x="76" y="129"/>
                  </a:cubicBezTo>
                  <a:cubicBezTo>
                    <a:pt x="110" y="217"/>
                    <a:pt x="110" y="217"/>
                    <a:pt x="110" y="217"/>
                  </a:cubicBezTo>
                  <a:cubicBezTo>
                    <a:pt x="144" y="128"/>
                    <a:pt x="144" y="128"/>
                    <a:pt x="144" y="128"/>
                  </a:cubicBezTo>
                  <a:cubicBezTo>
                    <a:pt x="146" y="123"/>
                    <a:pt x="152" y="119"/>
                    <a:pt x="159" y="119"/>
                  </a:cubicBezTo>
                  <a:cubicBezTo>
                    <a:pt x="167" y="119"/>
                    <a:pt x="174" y="125"/>
                    <a:pt x="174" y="133"/>
                  </a:cubicBezTo>
                  <a:cubicBezTo>
                    <a:pt x="174" y="135"/>
                    <a:pt x="173" y="138"/>
                    <a:pt x="172" y="140"/>
                  </a:cubicBezTo>
                  <a:close/>
                  <a:moveTo>
                    <a:pt x="332" y="242"/>
                  </a:moveTo>
                  <a:cubicBezTo>
                    <a:pt x="332" y="250"/>
                    <a:pt x="326" y="257"/>
                    <a:pt x="317" y="257"/>
                  </a:cubicBezTo>
                  <a:cubicBezTo>
                    <a:pt x="309" y="257"/>
                    <a:pt x="303" y="250"/>
                    <a:pt x="303" y="242"/>
                  </a:cubicBezTo>
                  <a:cubicBezTo>
                    <a:pt x="303" y="174"/>
                    <a:pt x="303" y="174"/>
                    <a:pt x="303" y="174"/>
                  </a:cubicBezTo>
                  <a:cubicBezTo>
                    <a:pt x="277" y="215"/>
                    <a:pt x="277" y="215"/>
                    <a:pt x="277" y="215"/>
                  </a:cubicBezTo>
                  <a:cubicBezTo>
                    <a:pt x="273" y="219"/>
                    <a:pt x="270" y="222"/>
                    <a:pt x="264" y="222"/>
                  </a:cubicBezTo>
                  <a:cubicBezTo>
                    <a:pt x="259" y="222"/>
                    <a:pt x="255" y="219"/>
                    <a:pt x="252" y="215"/>
                  </a:cubicBezTo>
                  <a:cubicBezTo>
                    <a:pt x="226" y="175"/>
                    <a:pt x="226" y="175"/>
                    <a:pt x="226" y="175"/>
                  </a:cubicBezTo>
                  <a:cubicBezTo>
                    <a:pt x="226" y="242"/>
                    <a:pt x="226" y="242"/>
                    <a:pt x="226" y="242"/>
                  </a:cubicBezTo>
                  <a:cubicBezTo>
                    <a:pt x="226" y="251"/>
                    <a:pt x="219" y="257"/>
                    <a:pt x="211" y="257"/>
                  </a:cubicBezTo>
                  <a:cubicBezTo>
                    <a:pt x="203" y="257"/>
                    <a:pt x="197" y="251"/>
                    <a:pt x="197" y="242"/>
                  </a:cubicBezTo>
                  <a:cubicBezTo>
                    <a:pt x="197" y="134"/>
                    <a:pt x="197" y="134"/>
                    <a:pt x="197" y="134"/>
                  </a:cubicBezTo>
                  <a:cubicBezTo>
                    <a:pt x="197" y="126"/>
                    <a:pt x="203" y="119"/>
                    <a:pt x="211" y="119"/>
                  </a:cubicBezTo>
                  <a:cubicBezTo>
                    <a:pt x="215" y="119"/>
                    <a:pt x="215" y="119"/>
                    <a:pt x="215" y="119"/>
                  </a:cubicBezTo>
                  <a:cubicBezTo>
                    <a:pt x="221" y="119"/>
                    <a:pt x="226" y="122"/>
                    <a:pt x="228" y="127"/>
                  </a:cubicBezTo>
                  <a:cubicBezTo>
                    <a:pt x="264" y="186"/>
                    <a:pt x="264" y="186"/>
                    <a:pt x="264" y="186"/>
                  </a:cubicBezTo>
                  <a:cubicBezTo>
                    <a:pt x="301" y="127"/>
                    <a:pt x="301" y="127"/>
                    <a:pt x="301" y="127"/>
                  </a:cubicBezTo>
                  <a:cubicBezTo>
                    <a:pt x="304" y="122"/>
                    <a:pt x="308" y="119"/>
                    <a:pt x="314" y="119"/>
                  </a:cubicBezTo>
                  <a:cubicBezTo>
                    <a:pt x="317" y="119"/>
                    <a:pt x="317" y="119"/>
                    <a:pt x="317" y="119"/>
                  </a:cubicBezTo>
                  <a:cubicBezTo>
                    <a:pt x="326" y="119"/>
                    <a:pt x="332" y="126"/>
                    <a:pt x="332" y="134"/>
                  </a:cubicBezTo>
                  <a:lnTo>
                    <a:pt x="332" y="2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56" name="Rectangle 5"/>
            <p:cNvSpPr>
              <a:spLocks noChangeArrowheads="1"/>
            </p:cNvSpPr>
            <p:nvPr/>
          </p:nvSpPr>
          <p:spPr bwMode="auto">
            <a:xfrm>
              <a:off x="1007" y="1431"/>
              <a:ext cx="234" cy="223"/>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57" name="Freeform 6"/>
            <p:cNvSpPr>
              <a:spLocks/>
            </p:cNvSpPr>
            <p:nvPr/>
          </p:nvSpPr>
          <p:spPr bwMode="auto">
            <a:xfrm>
              <a:off x="1348" y="1458"/>
              <a:ext cx="154" cy="153"/>
            </a:xfrm>
            <a:custGeom>
              <a:avLst/>
              <a:gdLst>
                <a:gd name="T0" fmla="*/ 300 w 334"/>
                <a:gd name="T1" fmla="*/ 0 h 334"/>
                <a:gd name="T2" fmla="*/ 34 w 334"/>
                <a:gd name="T3" fmla="*/ 0 h 334"/>
                <a:gd name="T4" fmla="*/ 0 w 334"/>
                <a:gd name="T5" fmla="*/ 34 h 334"/>
                <a:gd name="T6" fmla="*/ 0 w 334"/>
                <a:gd name="T7" fmla="*/ 300 h 334"/>
                <a:gd name="T8" fmla="*/ 34 w 334"/>
                <a:gd name="T9" fmla="*/ 334 h 334"/>
                <a:gd name="T10" fmla="*/ 300 w 334"/>
                <a:gd name="T11" fmla="*/ 334 h 334"/>
                <a:gd name="T12" fmla="*/ 334 w 334"/>
                <a:gd name="T13" fmla="*/ 300 h 334"/>
                <a:gd name="T14" fmla="*/ 334 w 334"/>
                <a:gd name="T15" fmla="*/ 34 h 334"/>
                <a:gd name="T16" fmla="*/ 300 w 334"/>
                <a:gd name="T1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334">
                  <a:moveTo>
                    <a:pt x="300" y="0"/>
                  </a:moveTo>
                  <a:cubicBezTo>
                    <a:pt x="34" y="0"/>
                    <a:pt x="34" y="0"/>
                    <a:pt x="34" y="0"/>
                  </a:cubicBezTo>
                  <a:cubicBezTo>
                    <a:pt x="15" y="0"/>
                    <a:pt x="0" y="15"/>
                    <a:pt x="0" y="34"/>
                  </a:cubicBezTo>
                  <a:cubicBezTo>
                    <a:pt x="0" y="300"/>
                    <a:pt x="0" y="300"/>
                    <a:pt x="0" y="300"/>
                  </a:cubicBezTo>
                  <a:cubicBezTo>
                    <a:pt x="0" y="319"/>
                    <a:pt x="15" y="334"/>
                    <a:pt x="34" y="334"/>
                  </a:cubicBezTo>
                  <a:cubicBezTo>
                    <a:pt x="300" y="334"/>
                    <a:pt x="300" y="334"/>
                    <a:pt x="300" y="334"/>
                  </a:cubicBezTo>
                  <a:cubicBezTo>
                    <a:pt x="319" y="334"/>
                    <a:pt x="334" y="319"/>
                    <a:pt x="334" y="300"/>
                  </a:cubicBezTo>
                  <a:cubicBezTo>
                    <a:pt x="334" y="34"/>
                    <a:pt x="334" y="34"/>
                    <a:pt x="334" y="34"/>
                  </a:cubicBezTo>
                  <a:cubicBezTo>
                    <a:pt x="334" y="15"/>
                    <a:pt x="319" y="0"/>
                    <a:pt x="300"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58" name="Freeform 7"/>
            <p:cNvSpPr>
              <a:spLocks noEditPoints="1"/>
            </p:cNvSpPr>
            <p:nvPr/>
          </p:nvSpPr>
          <p:spPr bwMode="auto">
            <a:xfrm>
              <a:off x="1286" y="1396"/>
              <a:ext cx="278" cy="278"/>
            </a:xfrm>
            <a:custGeom>
              <a:avLst/>
              <a:gdLst>
                <a:gd name="T0" fmla="*/ 604 w 604"/>
                <a:gd name="T1" fmla="*/ 172 h 605"/>
                <a:gd name="T2" fmla="*/ 592 w 604"/>
                <a:gd name="T3" fmla="*/ 137 h 605"/>
                <a:gd name="T4" fmla="*/ 543 w 604"/>
                <a:gd name="T5" fmla="*/ 121 h 605"/>
                <a:gd name="T6" fmla="*/ 470 w 604"/>
                <a:gd name="T7" fmla="*/ 61 h 605"/>
                <a:gd name="T8" fmla="*/ 457 w 604"/>
                <a:gd name="T9" fmla="*/ 0 h 605"/>
                <a:gd name="T10" fmla="*/ 422 w 604"/>
                <a:gd name="T11" fmla="*/ 13 h 605"/>
                <a:gd name="T12" fmla="*/ 375 w 604"/>
                <a:gd name="T13" fmla="*/ 61 h 605"/>
                <a:gd name="T14" fmla="*/ 363 w 604"/>
                <a:gd name="T15" fmla="*/ 0 h 605"/>
                <a:gd name="T16" fmla="*/ 327 w 604"/>
                <a:gd name="T17" fmla="*/ 13 h 605"/>
                <a:gd name="T18" fmla="*/ 281 w 604"/>
                <a:gd name="T19" fmla="*/ 61 h 605"/>
                <a:gd name="T20" fmla="*/ 268 w 604"/>
                <a:gd name="T21" fmla="*/ 0 h 605"/>
                <a:gd name="T22" fmla="*/ 233 w 604"/>
                <a:gd name="T23" fmla="*/ 13 h 605"/>
                <a:gd name="T24" fmla="*/ 186 w 604"/>
                <a:gd name="T25" fmla="*/ 61 h 605"/>
                <a:gd name="T26" fmla="*/ 174 w 604"/>
                <a:gd name="T27" fmla="*/ 0 h 605"/>
                <a:gd name="T28" fmla="*/ 138 w 604"/>
                <a:gd name="T29" fmla="*/ 13 h 605"/>
                <a:gd name="T30" fmla="*/ 121 w 604"/>
                <a:gd name="T31" fmla="*/ 61 h 605"/>
                <a:gd name="T32" fmla="*/ 61 w 604"/>
                <a:gd name="T33" fmla="*/ 137 h 605"/>
                <a:gd name="T34" fmla="*/ 0 w 604"/>
                <a:gd name="T35" fmla="*/ 149 h 605"/>
                <a:gd name="T36" fmla="*/ 12 w 604"/>
                <a:gd name="T37" fmla="*/ 185 h 605"/>
                <a:gd name="T38" fmla="*/ 61 w 604"/>
                <a:gd name="T39" fmla="*/ 232 h 605"/>
                <a:gd name="T40" fmla="*/ 0 w 604"/>
                <a:gd name="T41" fmla="*/ 244 h 605"/>
                <a:gd name="T42" fmla="*/ 12 w 604"/>
                <a:gd name="T43" fmla="*/ 279 h 605"/>
                <a:gd name="T44" fmla="*/ 61 w 604"/>
                <a:gd name="T45" fmla="*/ 326 h 605"/>
                <a:gd name="T46" fmla="*/ 0 w 604"/>
                <a:gd name="T47" fmla="*/ 338 h 605"/>
                <a:gd name="T48" fmla="*/ 12 w 604"/>
                <a:gd name="T49" fmla="*/ 374 h 605"/>
                <a:gd name="T50" fmla="*/ 61 w 604"/>
                <a:gd name="T51" fmla="*/ 421 h 605"/>
                <a:gd name="T52" fmla="*/ 0 w 604"/>
                <a:gd name="T53" fmla="*/ 433 h 605"/>
                <a:gd name="T54" fmla="*/ 12 w 604"/>
                <a:gd name="T55" fmla="*/ 468 h 605"/>
                <a:gd name="T56" fmla="*/ 61 w 604"/>
                <a:gd name="T57" fmla="*/ 483 h 605"/>
                <a:gd name="T58" fmla="*/ 138 w 604"/>
                <a:gd name="T59" fmla="*/ 543 h 605"/>
                <a:gd name="T60" fmla="*/ 151 w 604"/>
                <a:gd name="T61" fmla="*/ 605 h 605"/>
                <a:gd name="T62" fmla="*/ 186 w 604"/>
                <a:gd name="T63" fmla="*/ 593 h 605"/>
                <a:gd name="T64" fmla="*/ 233 w 604"/>
                <a:gd name="T65" fmla="*/ 543 h 605"/>
                <a:gd name="T66" fmla="*/ 245 w 604"/>
                <a:gd name="T67" fmla="*/ 605 h 605"/>
                <a:gd name="T68" fmla="*/ 281 w 604"/>
                <a:gd name="T69" fmla="*/ 593 h 605"/>
                <a:gd name="T70" fmla="*/ 327 w 604"/>
                <a:gd name="T71" fmla="*/ 543 h 605"/>
                <a:gd name="T72" fmla="*/ 340 w 604"/>
                <a:gd name="T73" fmla="*/ 605 h 605"/>
                <a:gd name="T74" fmla="*/ 375 w 604"/>
                <a:gd name="T75" fmla="*/ 593 h 605"/>
                <a:gd name="T76" fmla="*/ 422 w 604"/>
                <a:gd name="T77" fmla="*/ 543 h 605"/>
                <a:gd name="T78" fmla="*/ 434 w 604"/>
                <a:gd name="T79" fmla="*/ 605 h 605"/>
                <a:gd name="T80" fmla="*/ 470 w 604"/>
                <a:gd name="T81" fmla="*/ 593 h 605"/>
                <a:gd name="T82" fmla="*/ 483 w 604"/>
                <a:gd name="T83" fmla="*/ 543 h 605"/>
                <a:gd name="T84" fmla="*/ 543 w 604"/>
                <a:gd name="T85" fmla="*/ 468 h 605"/>
                <a:gd name="T86" fmla="*/ 604 w 604"/>
                <a:gd name="T87" fmla="*/ 456 h 605"/>
                <a:gd name="T88" fmla="*/ 592 w 604"/>
                <a:gd name="T89" fmla="*/ 421 h 605"/>
                <a:gd name="T90" fmla="*/ 543 w 604"/>
                <a:gd name="T91" fmla="*/ 374 h 605"/>
                <a:gd name="T92" fmla="*/ 604 w 604"/>
                <a:gd name="T93" fmla="*/ 362 h 605"/>
                <a:gd name="T94" fmla="*/ 592 w 604"/>
                <a:gd name="T95" fmla="*/ 326 h 605"/>
                <a:gd name="T96" fmla="*/ 543 w 604"/>
                <a:gd name="T97" fmla="*/ 279 h 605"/>
                <a:gd name="T98" fmla="*/ 604 w 604"/>
                <a:gd name="T99" fmla="*/ 267 h 605"/>
                <a:gd name="T100" fmla="*/ 592 w 604"/>
                <a:gd name="T101" fmla="*/ 232 h 605"/>
                <a:gd name="T102" fmla="*/ 543 w 604"/>
                <a:gd name="T103" fmla="*/ 185 h 605"/>
                <a:gd name="T104" fmla="*/ 493 w 604"/>
                <a:gd name="T105" fmla="*/ 454 h 605"/>
                <a:gd name="T106" fmla="*/ 149 w 604"/>
                <a:gd name="T107" fmla="*/ 493 h 605"/>
                <a:gd name="T108" fmla="*/ 111 w 604"/>
                <a:gd name="T109" fmla="*/ 149 h 605"/>
                <a:gd name="T110" fmla="*/ 454 w 604"/>
                <a:gd name="T111" fmla="*/ 111 h 605"/>
                <a:gd name="T112" fmla="*/ 493 w 604"/>
                <a:gd name="T113" fmla="*/ 45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4" h="605">
                  <a:moveTo>
                    <a:pt x="592" y="185"/>
                  </a:moveTo>
                  <a:cubicBezTo>
                    <a:pt x="599" y="185"/>
                    <a:pt x="604" y="179"/>
                    <a:pt x="604" y="172"/>
                  </a:cubicBezTo>
                  <a:cubicBezTo>
                    <a:pt x="604" y="149"/>
                    <a:pt x="604" y="149"/>
                    <a:pt x="604" y="149"/>
                  </a:cubicBezTo>
                  <a:cubicBezTo>
                    <a:pt x="604" y="142"/>
                    <a:pt x="599" y="137"/>
                    <a:pt x="592" y="137"/>
                  </a:cubicBezTo>
                  <a:cubicBezTo>
                    <a:pt x="543" y="137"/>
                    <a:pt x="543" y="137"/>
                    <a:pt x="543" y="137"/>
                  </a:cubicBezTo>
                  <a:cubicBezTo>
                    <a:pt x="543" y="121"/>
                    <a:pt x="543" y="121"/>
                    <a:pt x="543" y="121"/>
                  </a:cubicBezTo>
                  <a:cubicBezTo>
                    <a:pt x="543" y="88"/>
                    <a:pt x="516" y="61"/>
                    <a:pt x="483" y="61"/>
                  </a:cubicBezTo>
                  <a:cubicBezTo>
                    <a:pt x="470" y="61"/>
                    <a:pt x="470" y="61"/>
                    <a:pt x="470" y="61"/>
                  </a:cubicBezTo>
                  <a:cubicBezTo>
                    <a:pt x="470" y="13"/>
                    <a:pt x="470" y="13"/>
                    <a:pt x="470" y="13"/>
                  </a:cubicBezTo>
                  <a:cubicBezTo>
                    <a:pt x="470" y="6"/>
                    <a:pt x="464" y="0"/>
                    <a:pt x="457" y="0"/>
                  </a:cubicBezTo>
                  <a:cubicBezTo>
                    <a:pt x="434" y="0"/>
                    <a:pt x="434" y="0"/>
                    <a:pt x="434" y="0"/>
                  </a:cubicBezTo>
                  <a:cubicBezTo>
                    <a:pt x="427" y="0"/>
                    <a:pt x="422" y="6"/>
                    <a:pt x="422" y="13"/>
                  </a:cubicBezTo>
                  <a:cubicBezTo>
                    <a:pt x="422" y="61"/>
                    <a:pt x="422" y="61"/>
                    <a:pt x="422" y="61"/>
                  </a:cubicBezTo>
                  <a:cubicBezTo>
                    <a:pt x="375" y="61"/>
                    <a:pt x="375" y="61"/>
                    <a:pt x="375" y="61"/>
                  </a:cubicBezTo>
                  <a:cubicBezTo>
                    <a:pt x="375" y="13"/>
                    <a:pt x="375" y="13"/>
                    <a:pt x="375" y="13"/>
                  </a:cubicBezTo>
                  <a:cubicBezTo>
                    <a:pt x="375" y="6"/>
                    <a:pt x="370" y="0"/>
                    <a:pt x="363" y="0"/>
                  </a:cubicBezTo>
                  <a:cubicBezTo>
                    <a:pt x="340" y="0"/>
                    <a:pt x="340" y="0"/>
                    <a:pt x="340" y="0"/>
                  </a:cubicBezTo>
                  <a:cubicBezTo>
                    <a:pt x="333" y="0"/>
                    <a:pt x="327" y="6"/>
                    <a:pt x="327" y="13"/>
                  </a:cubicBezTo>
                  <a:cubicBezTo>
                    <a:pt x="327" y="61"/>
                    <a:pt x="327" y="61"/>
                    <a:pt x="327" y="61"/>
                  </a:cubicBezTo>
                  <a:cubicBezTo>
                    <a:pt x="281" y="61"/>
                    <a:pt x="281" y="61"/>
                    <a:pt x="281" y="61"/>
                  </a:cubicBezTo>
                  <a:cubicBezTo>
                    <a:pt x="281" y="13"/>
                    <a:pt x="281" y="13"/>
                    <a:pt x="281" y="13"/>
                  </a:cubicBezTo>
                  <a:cubicBezTo>
                    <a:pt x="281" y="6"/>
                    <a:pt x="275" y="0"/>
                    <a:pt x="268" y="0"/>
                  </a:cubicBezTo>
                  <a:cubicBezTo>
                    <a:pt x="245" y="0"/>
                    <a:pt x="245" y="0"/>
                    <a:pt x="245" y="0"/>
                  </a:cubicBezTo>
                  <a:cubicBezTo>
                    <a:pt x="238" y="0"/>
                    <a:pt x="233" y="6"/>
                    <a:pt x="233" y="13"/>
                  </a:cubicBezTo>
                  <a:cubicBezTo>
                    <a:pt x="233" y="61"/>
                    <a:pt x="233" y="61"/>
                    <a:pt x="233" y="61"/>
                  </a:cubicBezTo>
                  <a:cubicBezTo>
                    <a:pt x="186" y="61"/>
                    <a:pt x="186" y="61"/>
                    <a:pt x="186" y="61"/>
                  </a:cubicBezTo>
                  <a:cubicBezTo>
                    <a:pt x="186" y="13"/>
                    <a:pt x="186" y="13"/>
                    <a:pt x="186" y="13"/>
                  </a:cubicBezTo>
                  <a:cubicBezTo>
                    <a:pt x="186" y="6"/>
                    <a:pt x="180" y="0"/>
                    <a:pt x="174" y="0"/>
                  </a:cubicBezTo>
                  <a:cubicBezTo>
                    <a:pt x="151" y="0"/>
                    <a:pt x="151" y="0"/>
                    <a:pt x="151" y="0"/>
                  </a:cubicBezTo>
                  <a:cubicBezTo>
                    <a:pt x="144" y="0"/>
                    <a:pt x="138" y="6"/>
                    <a:pt x="138" y="13"/>
                  </a:cubicBezTo>
                  <a:cubicBezTo>
                    <a:pt x="138" y="61"/>
                    <a:pt x="138" y="61"/>
                    <a:pt x="138" y="61"/>
                  </a:cubicBezTo>
                  <a:cubicBezTo>
                    <a:pt x="121" y="61"/>
                    <a:pt x="121" y="61"/>
                    <a:pt x="121" y="61"/>
                  </a:cubicBezTo>
                  <a:cubicBezTo>
                    <a:pt x="88" y="61"/>
                    <a:pt x="61" y="88"/>
                    <a:pt x="61" y="121"/>
                  </a:cubicBezTo>
                  <a:cubicBezTo>
                    <a:pt x="61" y="137"/>
                    <a:pt x="61" y="137"/>
                    <a:pt x="61" y="137"/>
                  </a:cubicBezTo>
                  <a:cubicBezTo>
                    <a:pt x="12" y="137"/>
                    <a:pt x="12" y="137"/>
                    <a:pt x="12" y="137"/>
                  </a:cubicBezTo>
                  <a:cubicBezTo>
                    <a:pt x="5" y="137"/>
                    <a:pt x="0" y="142"/>
                    <a:pt x="0" y="149"/>
                  </a:cubicBezTo>
                  <a:cubicBezTo>
                    <a:pt x="0" y="172"/>
                    <a:pt x="0" y="172"/>
                    <a:pt x="0" y="172"/>
                  </a:cubicBezTo>
                  <a:cubicBezTo>
                    <a:pt x="0" y="179"/>
                    <a:pt x="5" y="185"/>
                    <a:pt x="12" y="185"/>
                  </a:cubicBezTo>
                  <a:cubicBezTo>
                    <a:pt x="61" y="185"/>
                    <a:pt x="61" y="185"/>
                    <a:pt x="61" y="185"/>
                  </a:cubicBezTo>
                  <a:cubicBezTo>
                    <a:pt x="61" y="232"/>
                    <a:pt x="61" y="232"/>
                    <a:pt x="61" y="232"/>
                  </a:cubicBezTo>
                  <a:cubicBezTo>
                    <a:pt x="12" y="232"/>
                    <a:pt x="12" y="232"/>
                    <a:pt x="12" y="232"/>
                  </a:cubicBezTo>
                  <a:cubicBezTo>
                    <a:pt x="5" y="232"/>
                    <a:pt x="0" y="237"/>
                    <a:pt x="0" y="244"/>
                  </a:cubicBezTo>
                  <a:cubicBezTo>
                    <a:pt x="0" y="267"/>
                    <a:pt x="0" y="267"/>
                    <a:pt x="0" y="267"/>
                  </a:cubicBezTo>
                  <a:cubicBezTo>
                    <a:pt x="0" y="274"/>
                    <a:pt x="5" y="279"/>
                    <a:pt x="12" y="279"/>
                  </a:cubicBezTo>
                  <a:cubicBezTo>
                    <a:pt x="61" y="279"/>
                    <a:pt x="61" y="279"/>
                    <a:pt x="61" y="279"/>
                  </a:cubicBezTo>
                  <a:cubicBezTo>
                    <a:pt x="61" y="326"/>
                    <a:pt x="61" y="326"/>
                    <a:pt x="61" y="326"/>
                  </a:cubicBezTo>
                  <a:cubicBezTo>
                    <a:pt x="12" y="326"/>
                    <a:pt x="12" y="326"/>
                    <a:pt x="12" y="326"/>
                  </a:cubicBezTo>
                  <a:cubicBezTo>
                    <a:pt x="5" y="326"/>
                    <a:pt x="0" y="332"/>
                    <a:pt x="0" y="338"/>
                  </a:cubicBezTo>
                  <a:cubicBezTo>
                    <a:pt x="0" y="362"/>
                    <a:pt x="0" y="362"/>
                    <a:pt x="0" y="362"/>
                  </a:cubicBezTo>
                  <a:cubicBezTo>
                    <a:pt x="0" y="368"/>
                    <a:pt x="5" y="374"/>
                    <a:pt x="12" y="374"/>
                  </a:cubicBezTo>
                  <a:cubicBezTo>
                    <a:pt x="61" y="374"/>
                    <a:pt x="61" y="374"/>
                    <a:pt x="61" y="374"/>
                  </a:cubicBezTo>
                  <a:cubicBezTo>
                    <a:pt x="61" y="421"/>
                    <a:pt x="61" y="421"/>
                    <a:pt x="61" y="421"/>
                  </a:cubicBezTo>
                  <a:cubicBezTo>
                    <a:pt x="12" y="421"/>
                    <a:pt x="12" y="421"/>
                    <a:pt x="12" y="421"/>
                  </a:cubicBezTo>
                  <a:cubicBezTo>
                    <a:pt x="5" y="421"/>
                    <a:pt x="0" y="426"/>
                    <a:pt x="0" y="433"/>
                  </a:cubicBezTo>
                  <a:cubicBezTo>
                    <a:pt x="0" y="456"/>
                    <a:pt x="0" y="456"/>
                    <a:pt x="0" y="456"/>
                  </a:cubicBezTo>
                  <a:cubicBezTo>
                    <a:pt x="0" y="463"/>
                    <a:pt x="5" y="468"/>
                    <a:pt x="12" y="468"/>
                  </a:cubicBezTo>
                  <a:cubicBezTo>
                    <a:pt x="61" y="468"/>
                    <a:pt x="61" y="468"/>
                    <a:pt x="61" y="468"/>
                  </a:cubicBezTo>
                  <a:cubicBezTo>
                    <a:pt x="61" y="483"/>
                    <a:pt x="61" y="483"/>
                    <a:pt x="61" y="483"/>
                  </a:cubicBezTo>
                  <a:cubicBezTo>
                    <a:pt x="61" y="516"/>
                    <a:pt x="88" y="543"/>
                    <a:pt x="121" y="543"/>
                  </a:cubicBezTo>
                  <a:cubicBezTo>
                    <a:pt x="138" y="543"/>
                    <a:pt x="138" y="543"/>
                    <a:pt x="138" y="543"/>
                  </a:cubicBezTo>
                  <a:cubicBezTo>
                    <a:pt x="138" y="593"/>
                    <a:pt x="138" y="593"/>
                    <a:pt x="138" y="593"/>
                  </a:cubicBezTo>
                  <a:cubicBezTo>
                    <a:pt x="138" y="600"/>
                    <a:pt x="144" y="605"/>
                    <a:pt x="151" y="605"/>
                  </a:cubicBezTo>
                  <a:cubicBezTo>
                    <a:pt x="174" y="605"/>
                    <a:pt x="174" y="605"/>
                    <a:pt x="174" y="605"/>
                  </a:cubicBezTo>
                  <a:cubicBezTo>
                    <a:pt x="180" y="605"/>
                    <a:pt x="186" y="600"/>
                    <a:pt x="186" y="593"/>
                  </a:cubicBezTo>
                  <a:cubicBezTo>
                    <a:pt x="186" y="543"/>
                    <a:pt x="186" y="543"/>
                    <a:pt x="186" y="543"/>
                  </a:cubicBezTo>
                  <a:cubicBezTo>
                    <a:pt x="233" y="543"/>
                    <a:pt x="233" y="543"/>
                    <a:pt x="233" y="543"/>
                  </a:cubicBezTo>
                  <a:cubicBezTo>
                    <a:pt x="233" y="593"/>
                    <a:pt x="233" y="593"/>
                    <a:pt x="233" y="593"/>
                  </a:cubicBezTo>
                  <a:cubicBezTo>
                    <a:pt x="233" y="600"/>
                    <a:pt x="238" y="605"/>
                    <a:pt x="245" y="605"/>
                  </a:cubicBezTo>
                  <a:cubicBezTo>
                    <a:pt x="268" y="605"/>
                    <a:pt x="268" y="605"/>
                    <a:pt x="268" y="605"/>
                  </a:cubicBezTo>
                  <a:cubicBezTo>
                    <a:pt x="275" y="605"/>
                    <a:pt x="281" y="600"/>
                    <a:pt x="281" y="593"/>
                  </a:cubicBezTo>
                  <a:cubicBezTo>
                    <a:pt x="281" y="543"/>
                    <a:pt x="281" y="543"/>
                    <a:pt x="281" y="543"/>
                  </a:cubicBezTo>
                  <a:cubicBezTo>
                    <a:pt x="327" y="543"/>
                    <a:pt x="327" y="543"/>
                    <a:pt x="327" y="543"/>
                  </a:cubicBezTo>
                  <a:cubicBezTo>
                    <a:pt x="327" y="593"/>
                    <a:pt x="327" y="593"/>
                    <a:pt x="327" y="593"/>
                  </a:cubicBezTo>
                  <a:cubicBezTo>
                    <a:pt x="327" y="600"/>
                    <a:pt x="333" y="605"/>
                    <a:pt x="340" y="605"/>
                  </a:cubicBezTo>
                  <a:cubicBezTo>
                    <a:pt x="363" y="605"/>
                    <a:pt x="363" y="605"/>
                    <a:pt x="363" y="605"/>
                  </a:cubicBezTo>
                  <a:cubicBezTo>
                    <a:pt x="370" y="605"/>
                    <a:pt x="375" y="600"/>
                    <a:pt x="375" y="593"/>
                  </a:cubicBezTo>
                  <a:cubicBezTo>
                    <a:pt x="375" y="543"/>
                    <a:pt x="375" y="543"/>
                    <a:pt x="375" y="543"/>
                  </a:cubicBezTo>
                  <a:cubicBezTo>
                    <a:pt x="422" y="543"/>
                    <a:pt x="422" y="543"/>
                    <a:pt x="422" y="543"/>
                  </a:cubicBezTo>
                  <a:cubicBezTo>
                    <a:pt x="422" y="593"/>
                    <a:pt x="422" y="593"/>
                    <a:pt x="422" y="593"/>
                  </a:cubicBezTo>
                  <a:cubicBezTo>
                    <a:pt x="422" y="600"/>
                    <a:pt x="427" y="605"/>
                    <a:pt x="434" y="605"/>
                  </a:cubicBezTo>
                  <a:cubicBezTo>
                    <a:pt x="457" y="605"/>
                    <a:pt x="457" y="605"/>
                    <a:pt x="457" y="605"/>
                  </a:cubicBezTo>
                  <a:cubicBezTo>
                    <a:pt x="464" y="605"/>
                    <a:pt x="470" y="600"/>
                    <a:pt x="470" y="593"/>
                  </a:cubicBezTo>
                  <a:cubicBezTo>
                    <a:pt x="470" y="543"/>
                    <a:pt x="470" y="543"/>
                    <a:pt x="470" y="543"/>
                  </a:cubicBezTo>
                  <a:cubicBezTo>
                    <a:pt x="483" y="543"/>
                    <a:pt x="483" y="543"/>
                    <a:pt x="483" y="543"/>
                  </a:cubicBezTo>
                  <a:cubicBezTo>
                    <a:pt x="516" y="543"/>
                    <a:pt x="543" y="516"/>
                    <a:pt x="543" y="483"/>
                  </a:cubicBezTo>
                  <a:cubicBezTo>
                    <a:pt x="543" y="468"/>
                    <a:pt x="543" y="468"/>
                    <a:pt x="543" y="468"/>
                  </a:cubicBezTo>
                  <a:cubicBezTo>
                    <a:pt x="592" y="468"/>
                    <a:pt x="592" y="468"/>
                    <a:pt x="592" y="468"/>
                  </a:cubicBezTo>
                  <a:cubicBezTo>
                    <a:pt x="599" y="468"/>
                    <a:pt x="604" y="463"/>
                    <a:pt x="604" y="456"/>
                  </a:cubicBezTo>
                  <a:cubicBezTo>
                    <a:pt x="604" y="433"/>
                    <a:pt x="604" y="433"/>
                    <a:pt x="604" y="433"/>
                  </a:cubicBezTo>
                  <a:cubicBezTo>
                    <a:pt x="604" y="426"/>
                    <a:pt x="599" y="421"/>
                    <a:pt x="592" y="421"/>
                  </a:cubicBezTo>
                  <a:cubicBezTo>
                    <a:pt x="543" y="421"/>
                    <a:pt x="543" y="421"/>
                    <a:pt x="543" y="421"/>
                  </a:cubicBezTo>
                  <a:cubicBezTo>
                    <a:pt x="543" y="374"/>
                    <a:pt x="543" y="374"/>
                    <a:pt x="543" y="374"/>
                  </a:cubicBezTo>
                  <a:cubicBezTo>
                    <a:pt x="592" y="374"/>
                    <a:pt x="592" y="374"/>
                    <a:pt x="592" y="374"/>
                  </a:cubicBezTo>
                  <a:cubicBezTo>
                    <a:pt x="599" y="374"/>
                    <a:pt x="604" y="368"/>
                    <a:pt x="604" y="362"/>
                  </a:cubicBezTo>
                  <a:cubicBezTo>
                    <a:pt x="604" y="338"/>
                    <a:pt x="604" y="338"/>
                    <a:pt x="604" y="338"/>
                  </a:cubicBezTo>
                  <a:cubicBezTo>
                    <a:pt x="604" y="332"/>
                    <a:pt x="599" y="326"/>
                    <a:pt x="592" y="326"/>
                  </a:cubicBezTo>
                  <a:cubicBezTo>
                    <a:pt x="543" y="326"/>
                    <a:pt x="543" y="326"/>
                    <a:pt x="543" y="326"/>
                  </a:cubicBezTo>
                  <a:cubicBezTo>
                    <a:pt x="543" y="279"/>
                    <a:pt x="543" y="279"/>
                    <a:pt x="543" y="279"/>
                  </a:cubicBezTo>
                  <a:cubicBezTo>
                    <a:pt x="592" y="279"/>
                    <a:pt x="592" y="279"/>
                    <a:pt x="592" y="279"/>
                  </a:cubicBezTo>
                  <a:cubicBezTo>
                    <a:pt x="599" y="279"/>
                    <a:pt x="604" y="274"/>
                    <a:pt x="604" y="267"/>
                  </a:cubicBezTo>
                  <a:cubicBezTo>
                    <a:pt x="604" y="244"/>
                    <a:pt x="604" y="244"/>
                    <a:pt x="604" y="244"/>
                  </a:cubicBezTo>
                  <a:cubicBezTo>
                    <a:pt x="604" y="237"/>
                    <a:pt x="599" y="232"/>
                    <a:pt x="592" y="232"/>
                  </a:cubicBezTo>
                  <a:cubicBezTo>
                    <a:pt x="543" y="232"/>
                    <a:pt x="543" y="232"/>
                    <a:pt x="543" y="232"/>
                  </a:cubicBezTo>
                  <a:cubicBezTo>
                    <a:pt x="543" y="185"/>
                    <a:pt x="543" y="185"/>
                    <a:pt x="543" y="185"/>
                  </a:cubicBezTo>
                  <a:lnTo>
                    <a:pt x="592" y="185"/>
                  </a:lnTo>
                  <a:close/>
                  <a:moveTo>
                    <a:pt x="493" y="454"/>
                  </a:moveTo>
                  <a:cubicBezTo>
                    <a:pt x="493" y="475"/>
                    <a:pt x="475" y="493"/>
                    <a:pt x="454" y="493"/>
                  </a:cubicBezTo>
                  <a:cubicBezTo>
                    <a:pt x="149" y="493"/>
                    <a:pt x="149" y="493"/>
                    <a:pt x="149" y="493"/>
                  </a:cubicBezTo>
                  <a:cubicBezTo>
                    <a:pt x="128" y="493"/>
                    <a:pt x="111" y="475"/>
                    <a:pt x="111" y="454"/>
                  </a:cubicBezTo>
                  <a:cubicBezTo>
                    <a:pt x="111" y="149"/>
                    <a:pt x="111" y="149"/>
                    <a:pt x="111" y="149"/>
                  </a:cubicBezTo>
                  <a:cubicBezTo>
                    <a:pt x="111" y="128"/>
                    <a:pt x="128" y="111"/>
                    <a:pt x="149" y="111"/>
                  </a:cubicBezTo>
                  <a:cubicBezTo>
                    <a:pt x="454" y="111"/>
                    <a:pt x="454" y="111"/>
                    <a:pt x="454" y="111"/>
                  </a:cubicBezTo>
                  <a:cubicBezTo>
                    <a:pt x="475" y="111"/>
                    <a:pt x="493" y="128"/>
                    <a:pt x="493" y="149"/>
                  </a:cubicBezTo>
                  <a:lnTo>
                    <a:pt x="493" y="4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59" name="Freeform 9"/>
            <p:cNvSpPr>
              <a:spLocks noEditPoints="1"/>
            </p:cNvSpPr>
            <p:nvPr/>
          </p:nvSpPr>
          <p:spPr bwMode="auto">
            <a:xfrm>
              <a:off x="1594" y="1400"/>
              <a:ext cx="271" cy="270"/>
            </a:xfrm>
            <a:custGeom>
              <a:avLst/>
              <a:gdLst>
                <a:gd name="T0" fmla="*/ 480 w 588"/>
                <a:gd name="T1" fmla="*/ 0 h 587"/>
                <a:gd name="T2" fmla="*/ 107 w 588"/>
                <a:gd name="T3" fmla="*/ 0 h 587"/>
                <a:gd name="T4" fmla="*/ 0 w 588"/>
                <a:gd name="T5" fmla="*/ 107 h 587"/>
                <a:gd name="T6" fmla="*/ 0 w 588"/>
                <a:gd name="T7" fmla="*/ 480 h 587"/>
                <a:gd name="T8" fmla="*/ 107 w 588"/>
                <a:gd name="T9" fmla="*/ 587 h 587"/>
                <a:gd name="T10" fmla="*/ 480 w 588"/>
                <a:gd name="T11" fmla="*/ 587 h 587"/>
                <a:gd name="T12" fmla="*/ 588 w 588"/>
                <a:gd name="T13" fmla="*/ 480 h 587"/>
                <a:gd name="T14" fmla="*/ 588 w 588"/>
                <a:gd name="T15" fmla="*/ 107 h 587"/>
                <a:gd name="T16" fmla="*/ 480 w 588"/>
                <a:gd name="T17" fmla="*/ 0 h 587"/>
                <a:gd name="T18" fmla="*/ 544 w 588"/>
                <a:gd name="T19" fmla="*/ 480 h 587"/>
                <a:gd name="T20" fmla="*/ 480 w 588"/>
                <a:gd name="T21" fmla="*/ 544 h 587"/>
                <a:gd name="T22" fmla="*/ 107 w 588"/>
                <a:gd name="T23" fmla="*/ 544 h 587"/>
                <a:gd name="T24" fmla="*/ 44 w 588"/>
                <a:gd name="T25" fmla="*/ 480 h 587"/>
                <a:gd name="T26" fmla="*/ 44 w 588"/>
                <a:gd name="T27" fmla="*/ 107 h 587"/>
                <a:gd name="T28" fmla="*/ 107 w 588"/>
                <a:gd name="T29" fmla="*/ 44 h 587"/>
                <a:gd name="T30" fmla="*/ 480 w 588"/>
                <a:gd name="T31" fmla="*/ 44 h 587"/>
                <a:gd name="T32" fmla="*/ 544 w 588"/>
                <a:gd name="T33" fmla="*/ 107 h 587"/>
                <a:gd name="T34" fmla="*/ 544 w 588"/>
                <a:gd name="T35" fmla="*/ 4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587">
                  <a:moveTo>
                    <a:pt x="480" y="0"/>
                  </a:moveTo>
                  <a:cubicBezTo>
                    <a:pt x="107" y="0"/>
                    <a:pt x="107" y="0"/>
                    <a:pt x="107" y="0"/>
                  </a:cubicBezTo>
                  <a:cubicBezTo>
                    <a:pt x="48" y="0"/>
                    <a:pt x="0" y="48"/>
                    <a:pt x="0" y="107"/>
                  </a:cubicBezTo>
                  <a:cubicBezTo>
                    <a:pt x="0" y="480"/>
                    <a:pt x="0" y="480"/>
                    <a:pt x="0" y="480"/>
                  </a:cubicBezTo>
                  <a:cubicBezTo>
                    <a:pt x="0" y="539"/>
                    <a:pt x="48" y="587"/>
                    <a:pt x="107" y="587"/>
                  </a:cubicBezTo>
                  <a:cubicBezTo>
                    <a:pt x="480" y="587"/>
                    <a:pt x="480" y="587"/>
                    <a:pt x="480" y="587"/>
                  </a:cubicBezTo>
                  <a:cubicBezTo>
                    <a:pt x="540" y="587"/>
                    <a:pt x="588" y="539"/>
                    <a:pt x="588" y="480"/>
                  </a:cubicBezTo>
                  <a:cubicBezTo>
                    <a:pt x="588" y="107"/>
                    <a:pt x="588" y="107"/>
                    <a:pt x="588" y="107"/>
                  </a:cubicBezTo>
                  <a:cubicBezTo>
                    <a:pt x="588" y="48"/>
                    <a:pt x="540" y="0"/>
                    <a:pt x="480" y="0"/>
                  </a:cubicBezTo>
                  <a:close/>
                  <a:moveTo>
                    <a:pt x="544" y="480"/>
                  </a:moveTo>
                  <a:cubicBezTo>
                    <a:pt x="544" y="515"/>
                    <a:pt x="515" y="544"/>
                    <a:pt x="480" y="544"/>
                  </a:cubicBezTo>
                  <a:cubicBezTo>
                    <a:pt x="107" y="544"/>
                    <a:pt x="107" y="544"/>
                    <a:pt x="107" y="544"/>
                  </a:cubicBezTo>
                  <a:cubicBezTo>
                    <a:pt x="72" y="544"/>
                    <a:pt x="44" y="515"/>
                    <a:pt x="44" y="480"/>
                  </a:cubicBezTo>
                  <a:cubicBezTo>
                    <a:pt x="44" y="107"/>
                    <a:pt x="44" y="107"/>
                    <a:pt x="44" y="107"/>
                  </a:cubicBezTo>
                  <a:cubicBezTo>
                    <a:pt x="44" y="72"/>
                    <a:pt x="72" y="44"/>
                    <a:pt x="107" y="44"/>
                  </a:cubicBezTo>
                  <a:cubicBezTo>
                    <a:pt x="480" y="44"/>
                    <a:pt x="480" y="44"/>
                    <a:pt x="480" y="44"/>
                  </a:cubicBezTo>
                  <a:cubicBezTo>
                    <a:pt x="515" y="44"/>
                    <a:pt x="544" y="72"/>
                    <a:pt x="544" y="107"/>
                  </a:cubicBezTo>
                  <a:lnTo>
                    <a:pt x="544" y="4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60" name="Freeform 11"/>
            <p:cNvSpPr>
              <a:spLocks noEditPoints="1"/>
            </p:cNvSpPr>
            <p:nvPr/>
          </p:nvSpPr>
          <p:spPr bwMode="auto">
            <a:xfrm>
              <a:off x="989" y="1414"/>
              <a:ext cx="265" cy="252"/>
            </a:xfrm>
            <a:custGeom>
              <a:avLst/>
              <a:gdLst>
                <a:gd name="T0" fmla="*/ 575 w 575"/>
                <a:gd name="T1" fmla="*/ 27 h 549"/>
                <a:gd name="T2" fmla="*/ 548 w 575"/>
                <a:gd name="T3" fmla="*/ 0 h 549"/>
                <a:gd name="T4" fmla="*/ 27 w 575"/>
                <a:gd name="T5" fmla="*/ 0 h 549"/>
                <a:gd name="T6" fmla="*/ 0 w 575"/>
                <a:gd name="T7" fmla="*/ 27 h 549"/>
                <a:gd name="T8" fmla="*/ 0 w 575"/>
                <a:gd name="T9" fmla="*/ 192 h 549"/>
                <a:gd name="T10" fmla="*/ 0 w 575"/>
                <a:gd name="T11" fmla="*/ 192 h 549"/>
                <a:gd name="T12" fmla="*/ 0 w 575"/>
                <a:gd name="T13" fmla="*/ 192 h 549"/>
                <a:gd name="T14" fmla="*/ 0 w 575"/>
                <a:gd name="T15" fmla="*/ 357 h 549"/>
                <a:gd name="T16" fmla="*/ 0 w 575"/>
                <a:gd name="T17" fmla="*/ 357 h 549"/>
                <a:gd name="T18" fmla="*/ 0 w 575"/>
                <a:gd name="T19" fmla="*/ 357 h 549"/>
                <a:gd name="T20" fmla="*/ 0 w 575"/>
                <a:gd name="T21" fmla="*/ 522 h 549"/>
                <a:gd name="T22" fmla="*/ 27 w 575"/>
                <a:gd name="T23" fmla="*/ 549 h 549"/>
                <a:gd name="T24" fmla="*/ 548 w 575"/>
                <a:gd name="T25" fmla="*/ 549 h 549"/>
                <a:gd name="T26" fmla="*/ 575 w 575"/>
                <a:gd name="T27" fmla="*/ 522 h 549"/>
                <a:gd name="T28" fmla="*/ 575 w 575"/>
                <a:gd name="T29" fmla="*/ 357 h 549"/>
                <a:gd name="T30" fmla="*/ 575 w 575"/>
                <a:gd name="T31" fmla="*/ 357 h 549"/>
                <a:gd name="T32" fmla="*/ 575 w 575"/>
                <a:gd name="T33" fmla="*/ 357 h 549"/>
                <a:gd name="T34" fmla="*/ 575 w 575"/>
                <a:gd name="T35" fmla="*/ 192 h 549"/>
                <a:gd name="T36" fmla="*/ 575 w 575"/>
                <a:gd name="T37" fmla="*/ 192 h 549"/>
                <a:gd name="T38" fmla="*/ 575 w 575"/>
                <a:gd name="T39" fmla="*/ 192 h 549"/>
                <a:gd name="T40" fmla="*/ 575 w 575"/>
                <a:gd name="T41" fmla="*/ 27 h 549"/>
                <a:gd name="T42" fmla="*/ 520 w 575"/>
                <a:gd name="T43" fmla="*/ 219 h 549"/>
                <a:gd name="T44" fmla="*/ 520 w 575"/>
                <a:gd name="T45" fmla="*/ 330 h 549"/>
                <a:gd name="T46" fmla="*/ 54 w 575"/>
                <a:gd name="T47" fmla="*/ 330 h 549"/>
                <a:gd name="T48" fmla="*/ 54 w 575"/>
                <a:gd name="T49" fmla="*/ 219 h 549"/>
                <a:gd name="T50" fmla="*/ 520 w 575"/>
                <a:gd name="T51" fmla="*/ 219 h 549"/>
                <a:gd name="T52" fmla="*/ 54 w 575"/>
                <a:gd name="T53" fmla="*/ 54 h 549"/>
                <a:gd name="T54" fmla="*/ 520 w 575"/>
                <a:gd name="T55" fmla="*/ 54 h 549"/>
                <a:gd name="T56" fmla="*/ 520 w 575"/>
                <a:gd name="T57" fmla="*/ 165 h 549"/>
                <a:gd name="T58" fmla="*/ 54 w 575"/>
                <a:gd name="T59" fmla="*/ 165 h 549"/>
                <a:gd name="T60" fmla="*/ 54 w 575"/>
                <a:gd name="T61" fmla="*/ 54 h 549"/>
                <a:gd name="T62" fmla="*/ 520 w 575"/>
                <a:gd name="T63" fmla="*/ 495 h 549"/>
                <a:gd name="T64" fmla="*/ 54 w 575"/>
                <a:gd name="T65" fmla="*/ 495 h 549"/>
                <a:gd name="T66" fmla="*/ 54 w 575"/>
                <a:gd name="T67" fmla="*/ 384 h 549"/>
                <a:gd name="T68" fmla="*/ 520 w 575"/>
                <a:gd name="T69" fmla="*/ 384 h 549"/>
                <a:gd name="T70" fmla="*/ 520 w 575"/>
                <a:gd name="T71" fmla="*/ 49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5" h="549">
                  <a:moveTo>
                    <a:pt x="575" y="27"/>
                  </a:moveTo>
                  <a:cubicBezTo>
                    <a:pt x="575" y="12"/>
                    <a:pt x="562" y="0"/>
                    <a:pt x="548" y="0"/>
                  </a:cubicBezTo>
                  <a:cubicBezTo>
                    <a:pt x="27" y="0"/>
                    <a:pt x="27" y="0"/>
                    <a:pt x="27" y="0"/>
                  </a:cubicBezTo>
                  <a:cubicBezTo>
                    <a:pt x="12" y="0"/>
                    <a:pt x="0" y="12"/>
                    <a:pt x="0" y="27"/>
                  </a:cubicBezTo>
                  <a:cubicBezTo>
                    <a:pt x="0" y="192"/>
                    <a:pt x="0" y="192"/>
                    <a:pt x="0" y="192"/>
                  </a:cubicBezTo>
                  <a:cubicBezTo>
                    <a:pt x="0" y="192"/>
                    <a:pt x="0" y="192"/>
                    <a:pt x="0" y="192"/>
                  </a:cubicBezTo>
                  <a:cubicBezTo>
                    <a:pt x="0" y="192"/>
                    <a:pt x="0" y="192"/>
                    <a:pt x="0" y="192"/>
                  </a:cubicBezTo>
                  <a:cubicBezTo>
                    <a:pt x="0" y="357"/>
                    <a:pt x="0" y="357"/>
                    <a:pt x="0" y="357"/>
                  </a:cubicBezTo>
                  <a:cubicBezTo>
                    <a:pt x="0" y="357"/>
                    <a:pt x="0" y="357"/>
                    <a:pt x="0" y="357"/>
                  </a:cubicBezTo>
                  <a:cubicBezTo>
                    <a:pt x="0" y="357"/>
                    <a:pt x="0" y="357"/>
                    <a:pt x="0" y="357"/>
                  </a:cubicBezTo>
                  <a:cubicBezTo>
                    <a:pt x="0" y="522"/>
                    <a:pt x="0" y="522"/>
                    <a:pt x="0" y="522"/>
                  </a:cubicBezTo>
                  <a:cubicBezTo>
                    <a:pt x="0" y="537"/>
                    <a:pt x="12" y="549"/>
                    <a:pt x="27" y="549"/>
                  </a:cubicBezTo>
                  <a:cubicBezTo>
                    <a:pt x="548" y="549"/>
                    <a:pt x="548" y="549"/>
                    <a:pt x="548" y="549"/>
                  </a:cubicBezTo>
                  <a:cubicBezTo>
                    <a:pt x="562" y="549"/>
                    <a:pt x="575" y="537"/>
                    <a:pt x="575" y="522"/>
                  </a:cubicBezTo>
                  <a:cubicBezTo>
                    <a:pt x="575" y="357"/>
                    <a:pt x="575" y="357"/>
                    <a:pt x="575" y="357"/>
                  </a:cubicBezTo>
                  <a:cubicBezTo>
                    <a:pt x="575" y="357"/>
                    <a:pt x="575" y="357"/>
                    <a:pt x="575" y="357"/>
                  </a:cubicBezTo>
                  <a:cubicBezTo>
                    <a:pt x="575" y="357"/>
                    <a:pt x="575" y="357"/>
                    <a:pt x="575" y="357"/>
                  </a:cubicBezTo>
                  <a:cubicBezTo>
                    <a:pt x="575" y="192"/>
                    <a:pt x="575" y="192"/>
                    <a:pt x="575" y="192"/>
                  </a:cubicBezTo>
                  <a:cubicBezTo>
                    <a:pt x="575" y="192"/>
                    <a:pt x="575" y="192"/>
                    <a:pt x="575" y="192"/>
                  </a:cubicBezTo>
                  <a:cubicBezTo>
                    <a:pt x="575" y="192"/>
                    <a:pt x="575" y="192"/>
                    <a:pt x="575" y="192"/>
                  </a:cubicBezTo>
                  <a:lnTo>
                    <a:pt x="575" y="27"/>
                  </a:lnTo>
                  <a:close/>
                  <a:moveTo>
                    <a:pt x="520" y="219"/>
                  </a:moveTo>
                  <a:cubicBezTo>
                    <a:pt x="520" y="330"/>
                    <a:pt x="520" y="330"/>
                    <a:pt x="520" y="330"/>
                  </a:cubicBezTo>
                  <a:cubicBezTo>
                    <a:pt x="54" y="330"/>
                    <a:pt x="54" y="330"/>
                    <a:pt x="54" y="330"/>
                  </a:cubicBezTo>
                  <a:cubicBezTo>
                    <a:pt x="54" y="219"/>
                    <a:pt x="54" y="219"/>
                    <a:pt x="54" y="219"/>
                  </a:cubicBezTo>
                  <a:lnTo>
                    <a:pt x="520" y="219"/>
                  </a:lnTo>
                  <a:close/>
                  <a:moveTo>
                    <a:pt x="54" y="54"/>
                  </a:moveTo>
                  <a:cubicBezTo>
                    <a:pt x="520" y="54"/>
                    <a:pt x="520" y="54"/>
                    <a:pt x="520" y="54"/>
                  </a:cubicBezTo>
                  <a:cubicBezTo>
                    <a:pt x="520" y="165"/>
                    <a:pt x="520" y="165"/>
                    <a:pt x="520" y="165"/>
                  </a:cubicBezTo>
                  <a:cubicBezTo>
                    <a:pt x="54" y="165"/>
                    <a:pt x="54" y="165"/>
                    <a:pt x="54" y="165"/>
                  </a:cubicBezTo>
                  <a:lnTo>
                    <a:pt x="54" y="54"/>
                  </a:lnTo>
                  <a:close/>
                  <a:moveTo>
                    <a:pt x="520" y="495"/>
                  </a:moveTo>
                  <a:cubicBezTo>
                    <a:pt x="54" y="495"/>
                    <a:pt x="54" y="495"/>
                    <a:pt x="54" y="495"/>
                  </a:cubicBezTo>
                  <a:cubicBezTo>
                    <a:pt x="54" y="384"/>
                    <a:pt x="54" y="384"/>
                    <a:pt x="54" y="384"/>
                  </a:cubicBezTo>
                  <a:cubicBezTo>
                    <a:pt x="520" y="384"/>
                    <a:pt x="520" y="384"/>
                    <a:pt x="520" y="384"/>
                  </a:cubicBezTo>
                  <a:lnTo>
                    <a:pt x="520" y="4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61" name="Freeform 12"/>
            <p:cNvSpPr>
              <a:spLocks/>
            </p:cNvSpPr>
            <p:nvPr/>
          </p:nvSpPr>
          <p:spPr bwMode="auto">
            <a:xfrm>
              <a:off x="1007" y="836"/>
              <a:ext cx="330" cy="534"/>
            </a:xfrm>
            <a:custGeom>
              <a:avLst/>
              <a:gdLst>
                <a:gd name="T0" fmla="*/ 0 w 717"/>
                <a:gd name="T1" fmla="*/ 1161 h 1161"/>
                <a:gd name="T2" fmla="*/ 509 w 717"/>
                <a:gd name="T3" fmla="*/ 1161 h 1161"/>
                <a:gd name="T4" fmla="*/ 717 w 717"/>
                <a:gd name="T5" fmla="*/ 86 h 1161"/>
                <a:gd name="T6" fmla="*/ 640 w 717"/>
                <a:gd name="T7" fmla="*/ 0 h 1161"/>
                <a:gd name="T8" fmla="*/ 565 w 717"/>
                <a:gd name="T9" fmla="*/ 88 h 1161"/>
                <a:gd name="T10" fmla="*/ 0 w 717"/>
                <a:gd name="T11" fmla="*/ 1161 h 1161"/>
              </a:gdLst>
              <a:ahLst/>
              <a:cxnLst>
                <a:cxn ang="0">
                  <a:pos x="T0" y="T1"/>
                </a:cxn>
                <a:cxn ang="0">
                  <a:pos x="T2" y="T3"/>
                </a:cxn>
                <a:cxn ang="0">
                  <a:pos x="T4" y="T5"/>
                </a:cxn>
                <a:cxn ang="0">
                  <a:pos x="T6" y="T7"/>
                </a:cxn>
                <a:cxn ang="0">
                  <a:pos x="T8" y="T9"/>
                </a:cxn>
                <a:cxn ang="0">
                  <a:pos x="T10" y="T11"/>
                </a:cxn>
              </a:cxnLst>
              <a:rect l="0" t="0" r="r" b="b"/>
              <a:pathLst>
                <a:path w="717" h="1161">
                  <a:moveTo>
                    <a:pt x="0" y="1161"/>
                  </a:moveTo>
                  <a:cubicBezTo>
                    <a:pt x="509" y="1161"/>
                    <a:pt x="509" y="1161"/>
                    <a:pt x="509" y="1161"/>
                  </a:cubicBezTo>
                  <a:cubicBezTo>
                    <a:pt x="617" y="880"/>
                    <a:pt x="717" y="545"/>
                    <a:pt x="717" y="86"/>
                  </a:cubicBezTo>
                  <a:cubicBezTo>
                    <a:pt x="640" y="0"/>
                    <a:pt x="640" y="0"/>
                    <a:pt x="640" y="0"/>
                  </a:cubicBezTo>
                  <a:cubicBezTo>
                    <a:pt x="565" y="88"/>
                    <a:pt x="565" y="88"/>
                    <a:pt x="565" y="88"/>
                  </a:cubicBezTo>
                  <a:cubicBezTo>
                    <a:pt x="565" y="612"/>
                    <a:pt x="298" y="934"/>
                    <a:pt x="0" y="1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62" name="Freeform 13"/>
            <p:cNvSpPr>
              <a:spLocks/>
            </p:cNvSpPr>
            <p:nvPr/>
          </p:nvSpPr>
          <p:spPr bwMode="auto">
            <a:xfrm>
              <a:off x="1514" y="836"/>
              <a:ext cx="330" cy="534"/>
            </a:xfrm>
            <a:custGeom>
              <a:avLst/>
              <a:gdLst>
                <a:gd name="T0" fmla="*/ 717 w 717"/>
                <a:gd name="T1" fmla="*/ 1161 h 1161"/>
                <a:gd name="T2" fmla="*/ 208 w 717"/>
                <a:gd name="T3" fmla="*/ 1161 h 1161"/>
                <a:gd name="T4" fmla="*/ 0 w 717"/>
                <a:gd name="T5" fmla="*/ 86 h 1161"/>
                <a:gd name="T6" fmla="*/ 77 w 717"/>
                <a:gd name="T7" fmla="*/ 0 h 1161"/>
                <a:gd name="T8" fmla="*/ 152 w 717"/>
                <a:gd name="T9" fmla="*/ 88 h 1161"/>
                <a:gd name="T10" fmla="*/ 717 w 717"/>
                <a:gd name="T11" fmla="*/ 1161 h 1161"/>
              </a:gdLst>
              <a:ahLst/>
              <a:cxnLst>
                <a:cxn ang="0">
                  <a:pos x="T0" y="T1"/>
                </a:cxn>
                <a:cxn ang="0">
                  <a:pos x="T2" y="T3"/>
                </a:cxn>
                <a:cxn ang="0">
                  <a:pos x="T4" y="T5"/>
                </a:cxn>
                <a:cxn ang="0">
                  <a:pos x="T6" y="T7"/>
                </a:cxn>
                <a:cxn ang="0">
                  <a:pos x="T8" y="T9"/>
                </a:cxn>
                <a:cxn ang="0">
                  <a:pos x="T10" y="T11"/>
                </a:cxn>
              </a:cxnLst>
              <a:rect l="0" t="0" r="r" b="b"/>
              <a:pathLst>
                <a:path w="717" h="1161">
                  <a:moveTo>
                    <a:pt x="717" y="1161"/>
                  </a:moveTo>
                  <a:cubicBezTo>
                    <a:pt x="208" y="1161"/>
                    <a:pt x="208" y="1161"/>
                    <a:pt x="208" y="1161"/>
                  </a:cubicBezTo>
                  <a:cubicBezTo>
                    <a:pt x="100" y="880"/>
                    <a:pt x="0" y="545"/>
                    <a:pt x="0" y="86"/>
                  </a:cubicBezTo>
                  <a:cubicBezTo>
                    <a:pt x="77" y="0"/>
                    <a:pt x="77" y="0"/>
                    <a:pt x="77" y="0"/>
                  </a:cubicBezTo>
                  <a:cubicBezTo>
                    <a:pt x="152" y="88"/>
                    <a:pt x="152" y="88"/>
                    <a:pt x="152" y="88"/>
                  </a:cubicBezTo>
                  <a:cubicBezTo>
                    <a:pt x="152" y="612"/>
                    <a:pt x="419" y="934"/>
                    <a:pt x="717" y="1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63" name="Freeform 14"/>
            <p:cNvSpPr>
              <a:spLocks/>
            </p:cNvSpPr>
            <p:nvPr/>
          </p:nvSpPr>
          <p:spPr bwMode="auto">
            <a:xfrm>
              <a:off x="1317" y="769"/>
              <a:ext cx="217" cy="601"/>
            </a:xfrm>
            <a:custGeom>
              <a:avLst/>
              <a:gdLst>
                <a:gd name="T0" fmla="*/ 305 w 473"/>
                <a:gd name="T1" fmla="*/ 71 h 1306"/>
                <a:gd name="T2" fmla="*/ 238 w 473"/>
                <a:gd name="T3" fmla="*/ 3 h 1306"/>
                <a:gd name="T4" fmla="*/ 238 w 473"/>
                <a:gd name="T5" fmla="*/ 0 h 1306"/>
                <a:gd name="T6" fmla="*/ 236 w 473"/>
                <a:gd name="T7" fmla="*/ 2 h 1306"/>
                <a:gd name="T8" fmla="*/ 235 w 473"/>
                <a:gd name="T9" fmla="*/ 0 h 1306"/>
                <a:gd name="T10" fmla="*/ 235 w 473"/>
                <a:gd name="T11" fmla="*/ 3 h 1306"/>
                <a:gd name="T12" fmla="*/ 168 w 473"/>
                <a:gd name="T13" fmla="*/ 71 h 1306"/>
                <a:gd name="T14" fmla="*/ 0 w 473"/>
                <a:gd name="T15" fmla="*/ 1306 h 1306"/>
                <a:gd name="T16" fmla="*/ 235 w 473"/>
                <a:gd name="T17" fmla="*/ 1306 h 1306"/>
                <a:gd name="T18" fmla="*/ 238 w 473"/>
                <a:gd name="T19" fmla="*/ 1306 h 1306"/>
                <a:gd name="T20" fmla="*/ 473 w 473"/>
                <a:gd name="T21" fmla="*/ 1306 h 1306"/>
                <a:gd name="T22" fmla="*/ 305 w 473"/>
                <a:gd name="T23" fmla="*/ 71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1306">
                  <a:moveTo>
                    <a:pt x="305" y="71"/>
                  </a:moveTo>
                  <a:cubicBezTo>
                    <a:pt x="238" y="3"/>
                    <a:pt x="238" y="3"/>
                    <a:pt x="238" y="3"/>
                  </a:cubicBezTo>
                  <a:cubicBezTo>
                    <a:pt x="238" y="0"/>
                    <a:pt x="238" y="0"/>
                    <a:pt x="238" y="0"/>
                  </a:cubicBezTo>
                  <a:cubicBezTo>
                    <a:pt x="236" y="2"/>
                    <a:pt x="236" y="2"/>
                    <a:pt x="236" y="2"/>
                  </a:cubicBezTo>
                  <a:cubicBezTo>
                    <a:pt x="235" y="0"/>
                    <a:pt x="235" y="0"/>
                    <a:pt x="235" y="0"/>
                  </a:cubicBezTo>
                  <a:cubicBezTo>
                    <a:pt x="235" y="3"/>
                    <a:pt x="235" y="3"/>
                    <a:pt x="235" y="3"/>
                  </a:cubicBezTo>
                  <a:cubicBezTo>
                    <a:pt x="168" y="71"/>
                    <a:pt x="168" y="71"/>
                    <a:pt x="168" y="71"/>
                  </a:cubicBezTo>
                  <a:cubicBezTo>
                    <a:pt x="168" y="553"/>
                    <a:pt x="158" y="911"/>
                    <a:pt x="0" y="1306"/>
                  </a:cubicBezTo>
                  <a:cubicBezTo>
                    <a:pt x="235" y="1306"/>
                    <a:pt x="235" y="1306"/>
                    <a:pt x="235" y="1306"/>
                  </a:cubicBezTo>
                  <a:cubicBezTo>
                    <a:pt x="238" y="1306"/>
                    <a:pt x="238" y="1306"/>
                    <a:pt x="238" y="1306"/>
                  </a:cubicBezTo>
                  <a:cubicBezTo>
                    <a:pt x="473" y="1306"/>
                    <a:pt x="473" y="1306"/>
                    <a:pt x="473" y="1306"/>
                  </a:cubicBezTo>
                  <a:cubicBezTo>
                    <a:pt x="315" y="911"/>
                    <a:pt x="305" y="553"/>
                    <a:pt x="305"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grpSp>
      <p:sp>
        <p:nvSpPr>
          <p:cNvPr id="47" name="标题 2"/>
          <p:cNvSpPr txBox="1">
            <a:spLocks/>
          </p:cNvSpPr>
          <p:nvPr/>
        </p:nvSpPr>
        <p:spPr>
          <a:xfrm>
            <a:off x="532367" y="348707"/>
            <a:ext cx="8311710" cy="547483"/>
          </a:xfrm>
          <a:prstGeom prst="rect">
            <a:avLst/>
          </a:prstGeom>
        </p:spPr>
        <p:txBody>
          <a:bodyPr/>
          <a:lstStyle>
            <a:lvl1pPr algn="ctr" defTabSz="457200" rtl="0" eaLnBrk="1" latinLnBrk="0" hangingPunct="1">
              <a:lnSpc>
                <a:spcPct val="80000"/>
              </a:lnSpc>
              <a:spcBef>
                <a:spcPct val="0"/>
              </a:spcBef>
              <a:buNone/>
              <a:defRPr lang="en-US" sz="2800" b="1" kern="1200" dirty="0" smtClean="0">
                <a:solidFill>
                  <a:schemeClr val="accent1"/>
                </a:solidFill>
                <a:latin typeface="+mj-lt"/>
                <a:ea typeface="+mj-ea"/>
                <a:cs typeface="Arial" pitchFamily="34" charset="0"/>
              </a:defRPr>
            </a:lvl1pPr>
          </a:lstStyle>
          <a:p>
            <a:pPr algn="l" fontAlgn="auto">
              <a:spcAft>
                <a:spcPts val="0"/>
              </a:spcAft>
            </a:pPr>
            <a:r>
              <a:rPr lang="en-US" altLang="zh-CN" dirty="0" err="1" smtClean="0"/>
              <a:t>Nutanix</a:t>
            </a:r>
            <a:r>
              <a:rPr lang="zh-CN" altLang="en-US" dirty="0" smtClean="0">
                <a:latin typeface="+mj-ea"/>
              </a:rPr>
              <a:t>产品组合</a:t>
            </a:r>
            <a:endParaRPr lang="zh-CN" altLang="en-US" dirty="0"/>
          </a:p>
        </p:txBody>
      </p:sp>
      <p:sp>
        <p:nvSpPr>
          <p:cNvPr id="49" name="Rounded Rectangle 5"/>
          <p:cNvSpPr/>
          <p:nvPr/>
        </p:nvSpPr>
        <p:spPr bwMode="gray">
          <a:xfrm>
            <a:off x="174393" y="1549358"/>
            <a:ext cx="5703711" cy="1789338"/>
          </a:xfrm>
          <a:prstGeom prst="roundRect">
            <a:avLst>
              <a:gd name="adj" fmla="val 39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616821" rIns="0" bIns="45689" rtlCol="0" anchor="ctr"/>
          <a:lstStyle/>
          <a:p>
            <a:pPr lvl="0" algn="ctr"/>
            <a:r>
              <a:rPr lang="en-US" sz="3298" dirty="0">
                <a:solidFill>
                  <a:prstClr val="white">
                    <a:lumMod val="95000"/>
                  </a:prstClr>
                </a:solidFill>
                <a:latin typeface="Gotham Rounded Medium" panose="02000000000000000000" pitchFamily="50" charset="0"/>
                <a:cs typeface="Arial" pitchFamily="34" charset="0"/>
              </a:rPr>
              <a:t>Acropolis Virtualization </a:t>
            </a:r>
            <a:br>
              <a:rPr lang="en-US" sz="3298" dirty="0">
                <a:solidFill>
                  <a:prstClr val="white">
                    <a:lumMod val="95000"/>
                  </a:prstClr>
                </a:solidFill>
                <a:latin typeface="Gotham Rounded Medium" panose="02000000000000000000" pitchFamily="50" charset="0"/>
                <a:cs typeface="Arial" pitchFamily="34" charset="0"/>
              </a:rPr>
            </a:br>
            <a:r>
              <a:rPr lang="en-US" dirty="0">
                <a:solidFill>
                  <a:prstClr val="white">
                    <a:lumMod val="95000"/>
                  </a:prstClr>
                </a:solidFill>
                <a:latin typeface="Gotham Rounded Medium" panose="02000000000000000000" pitchFamily="50" charset="0"/>
                <a:cs typeface="Arial" pitchFamily="34" charset="0"/>
              </a:rPr>
              <a:t>App Mobility Fabric + Acropolis Hypervisor</a:t>
            </a:r>
          </a:p>
        </p:txBody>
      </p:sp>
      <p:grpSp>
        <p:nvGrpSpPr>
          <p:cNvPr id="50" name="Group 4"/>
          <p:cNvGrpSpPr>
            <a:grpSpLocks noChangeAspect="1"/>
          </p:cNvGrpSpPr>
          <p:nvPr/>
        </p:nvGrpSpPr>
        <p:grpSpPr bwMode="auto">
          <a:xfrm>
            <a:off x="2740104" y="1690796"/>
            <a:ext cx="572286" cy="591232"/>
            <a:chOff x="989" y="769"/>
            <a:chExt cx="876" cy="905"/>
          </a:xfrm>
          <a:solidFill>
            <a:schemeClr val="accent2"/>
          </a:solidFill>
        </p:grpSpPr>
        <p:sp>
          <p:nvSpPr>
            <p:cNvPr id="51" name="Rectangle 8"/>
            <p:cNvSpPr>
              <a:spLocks noChangeArrowheads="1"/>
            </p:cNvSpPr>
            <p:nvPr/>
          </p:nvSpPr>
          <p:spPr bwMode="auto">
            <a:xfrm>
              <a:off x="1661" y="1491"/>
              <a:ext cx="139" cy="98"/>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52" name="Freeform 10"/>
            <p:cNvSpPr>
              <a:spLocks noEditPoints="1"/>
            </p:cNvSpPr>
            <p:nvPr/>
          </p:nvSpPr>
          <p:spPr bwMode="auto">
            <a:xfrm>
              <a:off x="1642" y="1447"/>
              <a:ext cx="176" cy="176"/>
            </a:xfrm>
            <a:custGeom>
              <a:avLst/>
              <a:gdLst>
                <a:gd name="T0" fmla="*/ 322 w 382"/>
                <a:gd name="T1" fmla="*/ 0 h 382"/>
                <a:gd name="T2" fmla="*/ 60 w 382"/>
                <a:gd name="T3" fmla="*/ 0 h 382"/>
                <a:gd name="T4" fmla="*/ 0 w 382"/>
                <a:gd name="T5" fmla="*/ 60 h 382"/>
                <a:gd name="T6" fmla="*/ 0 w 382"/>
                <a:gd name="T7" fmla="*/ 321 h 382"/>
                <a:gd name="T8" fmla="*/ 60 w 382"/>
                <a:gd name="T9" fmla="*/ 382 h 382"/>
                <a:gd name="T10" fmla="*/ 322 w 382"/>
                <a:gd name="T11" fmla="*/ 382 h 382"/>
                <a:gd name="T12" fmla="*/ 382 w 382"/>
                <a:gd name="T13" fmla="*/ 321 h 382"/>
                <a:gd name="T14" fmla="*/ 382 w 382"/>
                <a:gd name="T15" fmla="*/ 60 h 382"/>
                <a:gd name="T16" fmla="*/ 322 w 382"/>
                <a:gd name="T17" fmla="*/ 0 h 382"/>
                <a:gd name="T18" fmla="*/ 172 w 382"/>
                <a:gd name="T19" fmla="*/ 140 h 382"/>
                <a:gd name="T20" fmla="*/ 128 w 382"/>
                <a:gd name="T21" fmla="*/ 246 h 382"/>
                <a:gd name="T22" fmla="*/ 111 w 382"/>
                <a:gd name="T23" fmla="*/ 258 h 382"/>
                <a:gd name="T24" fmla="*/ 109 w 382"/>
                <a:gd name="T25" fmla="*/ 258 h 382"/>
                <a:gd name="T26" fmla="*/ 92 w 382"/>
                <a:gd name="T27" fmla="*/ 246 h 382"/>
                <a:gd name="T28" fmla="*/ 48 w 382"/>
                <a:gd name="T29" fmla="*/ 141 h 382"/>
                <a:gd name="T30" fmla="*/ 46 w 382"/>
                <a:gd name="T31" fmla="*/ 133 h 382"/>
                <a:gd name="T32" fmla="*/ 61 w 382"/>
                <a:gd name="T33" fmla="*/ 119 h 382"/>
                <a:gd name="T34" fmla="*/ 76 w 382"/>
                <a:gd name="T35" fmla="*/ 129 h 382"/>
                <a:gd name="T36" fmla="*/ 110 w 382"/>
                <a:gd name="T37" fmla="*/ 217 h 382"/>
                <a:gd name="T38" fmla="*/ 144 w 382"/>
                <a:gd name="T39" fmla="*/ 128 h 382"/>
                <a:gd name="T40" fmla="*/ 159 w 382"/>
                <a:gd name="T41" fmla="*/ 119 h 382"/>
                <a:gd name="T42" fmla="*/ 174 w 382"/>
                <a:gd name="T43" fmla="*/ 133 h 382"/>
                <a:gd name="T44" fmla="*/ 172 w 382"/>
                <a:gd name="T45" fmla="*/ 140 h 382"/>
                <a:gd name="T46" fmla="*/ 332 w 382"/>
                <a:gd name="T47" fmla="*/ 242 h 382"/>
                <a:gd name="T48" fmla="*/ 317 w 382"/>
                <a:gd name="T49" fmla="*/ 257 h 382"/>
                <a:gd name="T50" fmla="*/ 303 w 382"/>
                <a:gd name="T51" fmla="*/ 242 h 382"/>
                <a:gd name="T52" fmla="*/ 303 w 382"/>
                <a:gd name="T53" fmla="*/ 174 h 382"/>
                <a:gd name="T54" fmla="*/ 277 w 382"/>
                <a:gd name="T55" fmla="*/ 215 h 382"/>
                <a:gd name="T56" fmla="*/ 264 w 382"/>
                <a:gd name="T57" fmla="*/ 222 h 382"/>
                <a:gd name="T58" fmla="*/ 252 w 382"/>
                <a:gd name="T59" fmla="*/ 215 h 382"/>
                <a:gd name="T60" fmla="*/ 226 w 382"/>
                <a:gd name="T61" fmla="*/ 175 h 382"/>
                <a:gd name="T62" fmla="*/ 226 w 382"/>
                <a:gd name="T63" fmla="*/ 242 h 382"/>
                <a:gd name="T64" fmla="*/ 211 w 382"/>
                <a:gd name="T65" fmla="*/ 257 h 382"/>
                <a:gd name="T66" fmla="*/ 197 w 382"/>
                <a:gd name="T67" fmla="*/ 242 h 382"/>
                <a:gd name="T68" fmla="*/ 197 w 382"/>
                <a:gd name="T69" fmla="*/ 134 h 382"/>
                <a:gd name="T70" fmla="*/ 211 w 382"/>
                <a:gd name="T71" fmla="*/ 119 h 382"/>
                <a:gd name="T72" fmla="*/ 215 w 382"/>
                <a:gd name="T73" fmla="*/ 119 h 382"/>
                <a:gd name="T74" fmla="*/ 228 w 382"/>
                <a:gd name="T75" fmla="*/ 127 h 382"/>
                <a:gd name="T76" fmla="*/ 264 w 382"/>
                <a:gd name="T77" fmla="*/ 186 h 382"/>
                <a:gd name="T78" fmla="*/ 301 w 382"/>
                <a:gd name="T79" fmla="*/ 127 h 382"/>
                <a:gd name="T80" fmla="*/ 314 w 382"/>
                <a:gd name="T81" fmla="*/ 119 h 382"/>
                <a:gd name="T82" fmla="*/ 317 w 382"/>
                <a:gd name="T83" fmla="*/ 119 h 382"/>
                <a:gd name="T84" fmla="*/ 332 w 382"/>
                <a:gd name="T85" fmla="*/ 134 h 382"/>
                <a:gd name="T86" fmla="*/ 332 w 382"/>
                <a:gd name="T87" fmla="*/ 2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2" h="382">
                  <a:moveTo>
                    <a:pt x="322" y="0"/>
                  </a:moveTo>
                  <a:cubicBezTo>
                    <a:pt x="60" y="0"/>
                    <a:pt x="60" y="0"/>
                    <a:pt x="60" y="0"/>
                  </a:cubicBezTo>
                  <a:cubicBezTo>
                    <a:pt x="27" y="0"/>
                    <a:pt x="0" y="27"/>
                    <a:pt x="0" y="60"/>
                  </a:cubicBezTo>
                  <a:cubicBezTo>
                    <a:pt x="0" y="321"/>
                    <a:pt x="0" y="321"/>
                    <a:pt x="0" y="321"/>
                  </a:cubicBezTo>
                  <a:cubicBezTo>
                    <a:pt x="0" y="355"/>
                    <a:pt x="27" y="382"/>
                    <a:pt x="60" y="382"/>
                  </a:cubicBezTo>
                  <a:cubicBezTo>
                    <a:pt x="322" y="382"/>
                    <a:pt x="322" y="382"/>
                    <a:pt x="322" y="382"/>
                  </a:cubicBezTo>
                  <a:cubicBezTo>
                    <a:pt x="355" y="382"/>
                    <a:pt x="382" y="355"/>
                    <a:pt x="382" y="321"/>
                  </a:cubicBezTo>
                  <a:cubicBezTo>
                    <a:pt x="382" y="60"/>
                    <a:pt x="382" y="60"/>
                    <a:pt x="382" y="60"/>
                  </a:cubicBezTo>
                  <a:cubicBezTo>
                    <a:pt x="382" y="27"/>
                    <a:pt x="355" y="0"/>
                    <a:pt x="322" y="0"/>
                  </a:cubicBezTo>
                  <a:close/>
                  <a:moveTo>
                    <a:pt x="172" y="140"/>
                  </a:moveTo>
                  <a:cubicBezTo>
                    <a:pt x="128" y="246"/>
                    <a:pt x="128" y="246"/>
                    <a:pt x="128" y="246"/>
                  </a:cubicBezTo>
                  <a:cubicBezTo>
                    <a:pt x="125" y="253"/>
                    <a:pt x="119" y="258"/>
                    <a:pt x="111" y="258"/>
                  </a:cubicBezTo>
                  <a:cubicBezTo>
                    <a:pt x="109" y="258"/>
                    <a:pt x="109" y="258"/>
                    <a:pt x="109" y="258"/>
                  </a:cubicBezTo>
                  <a:cubicBezTo>
                    <a:pt x="101" y="258"/>
                    <a:pt x="95" y="253"/>
                    <a:pt x="92" y="246"/>
                  </a:cubicBezTo>
                  <a:cubicBezTo>
                    <a:pt x="48" y="141"/>
                    <a:pt x="48" y="141"/>
                    <a:pt x="48" y="141"/>
                  </a:cubicBezTo>
                  <a:cubicBezTo>
                    <a:pt x="47" y="138"/>
                    <a:pt x="46" y="136"/>
                    <a:pt x="46" y="133"/>
                  </a:cubicBezTo>
                  <a:cubicBezTo>
                    <a:pt x="46" y="125"/>
                    <a:pt x="53" y="119"/>
                    <a:pt x="61" y="119"/>
                  </a:cubicBezTo>
                  <a:cubicBezTo>
                    <a:pt x="69" y="119"/>
                    <a:pt x="74" y="123"/>
                    <a:pt x="76" y="129"/>
                  </a:cubicBezTo>
                  <a:cubicBezTo>
                    <a:pt x="110" y="217"/>
                    <a:pt x="110" y="217"/>
                    <a:pt x="110" y="217"/>
                  </a:cubicBezTo>
                  <a:cubicBezTo>
                    <a:pt x="144" y="128"/>
                    <a:pt x="144" y="128"/>
                    <a:pt x="144" y="128"/>
                  </a:cubicBezTo>
                  <a:cubicBezTo>
                    <a:pt x="146" y="123"/>
                    <a:pt x="152" y="119"/>
                    <a:pt x="159" y="119"/>
                  </a:cubicBezTo>
                  <a:cubicBezTo>
                    <a:pt x="167" y="119"/>
                    <a:pt x="174" y="125"/>
                    <a:pt x="174" y="133"/>
                  </a:cubicBezTo>
                  <a:cubicBezTo>
                    <a:pt x="174" y="135"/>
                    <a:pt x="173" y="138"/>
                    <a:pt x="172" y="140"/>
                  </a:cubicBezTo>
                  <a:close/>
                  <a:moveTo>
                    <a:pt x="332" y="242"/>
                  </a:moveTo>
                  <a:cubicBezTo>
                    <a:pt x="332" y="250"/>
                    <a:pt x="326" y="257"/>
                    <a:pt x="317" y="257"/>
                  </a:cubicBezTo>
                  <a:cubicBezTo>
                    <a:pt x="309" y="257"/>
                    <a:pt x="303" y="250"/>
                    <a:pt x="303" y="242"/>
                  </a:cubicBezTo>
                  <a:cubicBezTo>
                    <a:pt x="303" y="174"/>
                    <a:pt x="303" y="174"/>
                    <a:pt x="303" y="174"/>
                  </a:cubicBezTo>
                  <a:cubicBezTo>
                    <a:pt x="277" y="215"/>
                    <a:pt x="277" y="215"/>
                    <a:pt x="277" y="215"/>
                  </a:cubicBezTo>
                  <a:cubicBezTo>
                    <a:pt x="273" y="219"/>
                    <a:pt x="270" y="222"/>
                    <a:pt x="264" y="222"/>
                  </a:cubicBezTo>
                  <a:cubicBezTo>
                    <a:pt x="259" y="222"/>
                    <a:pt x="255" y="219"/>
                    <a:pt x="252" y="215"/>
                  </a:cubicBezTo>
                  <a:cubicBezTo>
                    <a:pt x="226" y="175"/>
                    <a:pt x="226" y="175"/>
                    <a:pt x="226" y="175"/>
                  </a:cubicBezTo>
                  <a:cubicBezTo>
                    <a:pt x="226" y="242"/>
                    <a:pt x="226" y="242"/>
                    <a:pt x="226" y="242"/>
                  </a:cubicBezTo>
                  <a:cubicBezTo>
                    <a:pt x="226" y="251"/>
                    <a:pt x="219" y="257"/>
                    <a:pt x="211" y="257"/>
                  </a:cubicBezTo>
                  <a:cubicBezTo>
                    <a:pt x="203" y="257"/>
                    <a:pt x="197" y="251"/>
                    <a:pt x="197" y="242"/>
                  </a:cubicBezTo>
                  <a:cubicBezTo>
                    <a:pt x="197" y="134"/>
                    <a:pt x="197" y="134"/>
                    <a:pt x="197" y="134"/>
                  </a:cubicBezTo>
                  <a:cubicBezTo>
                    <a:pt x="197" y="126"/>
                    <a:pt x="203" y="119"/>
                    <a:pt x="211" y="119"/>
                  </a:cubicBezTo>
                  <a:cubicBezTo>
                    <a:pt x="215" y="119"/>
                    <a:pt x="215" y="119"/>
                    <a:pt x="215" y="119"/>
                  </a:cubicBezTo>
                  <a:cubicBezTo>
                    <a:pt x="221" y="119"/>
                    <a:pt x="226" y="122"/>
                    <a:pt x="228" y="127"/>
                  </a:cubicBezTo>
                  <a:cubicBezTo>
                    <a:pt x="264" y="186"/>
                    <a:pt x="264" y="186"/>
                    <a:pt x="264" y="186"/>
                  </a:cubicBezTo>
                  <a:cubicBezTo>
                    <a:pt x="301" y="127"/>
                    <a:pt x="301" y="127"/>
                    <a:pt x="301" y="127"/>
                  </a:cubicBezTo>
                  <a:cubicBezTo>
                    <a:pt x="304" y="122"/>
                    <a:pt x="308" y="119"/>
                    <a:pt x="314" y="119"/>
                  </a:cubicBezTo>
                  <a:cubicBezTo>
                    <a:pt x="317" y="119"/>
                    <a:pt x="317" y="119"/>
                    <a:pt x="317" y="119"/>
                  </a:cubicBezTo>
                  <a:cubicBezTo>
                    <a:pt x="326" y="119"/>
                    <a:pt x="332" y="126"/>
                    <a:pt x="332" y="134"/>
                  </a:cubicBezTo>
                  <a:lnTo>
                    <a:pt x="332" y="2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97" name="Rectangle 5"/>
            <p:cNvSpPr>
              <a:spLocks noChangeArrowheads="1"/>
            </p:cNvSpPr>
            <p:nvPr/>
          </p:nvSpPr>
          <p:spPr bwMode="auto">
            <a:xfrm>
              <a:off x="1007" y="1431"/>
              <a:ext cx="234" cy="223"/>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98" name="Freeform 6"/>
            <p:cNvSpPr>
              <a:spLocks/>
            </p:cNvSpPr>
            <p:nvPr/>
          </p:nvSpPr>
          <p:spPr bwMode="auto">
            <a:xfrm>
              <a:off x="1348" y="1458"/>
              <a:ext cx="154" cy="153"/>
            </a:xfrm>
            <a:custGeom>
              <a:avLst/>
              <a:gdLst>
                <a:gd name="T0" fmla="*/ 300 w 334"/>
                <a:gd name="T1" fmla="*/ 0 h 334"/>
                <a:gd name="T2" fmla="*/ 34 w 334"/>
                <a:gd name="T3" fmla="*/ 0 h 334"/>
                <a:gd name="T4" fmla="*/ 0 w 334"/>
                <a:gd name="T5" fmla="*/ 34 h 334"/>
                <a:gd name="T6" fmla="*/ 0 w 334"/>
                <a:gd name="T7" fmla="*/ 300 h 334"/>
                <a:gd name="T8" fmla="*/ 34 w 334"/>
                <a:gd name="T9" fmla="*/ 334 h 334"/>
                <a:gd name="T10" fmla="*/ 300 w 334"/>
                <a:gd name="T11" fmla="*/ 334 h 334"/>
                <a:gd name="T12" fmla="*/ 334 w 334"/>
                <a:gd name="T13" fmla="*/ 300 h 334"/>
                <a:gd name="T14" fmla="*/ 334 w 334"/>
                <a:gd name="T15" fmla="*/ 34 h 334"/>
                <a:gd name="T16" fmla="*/ 300 w 334"/>
                <a:gd name="T1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334">
                  <a:moveTo>
                    <a:pt x="300" y="0"/>
                  </a:moveTo>
                  <a:cubicBezTo>
                    <a:pt x="34" y="0"/>
                    <a:pt x="34" y="0"/>
                    <a:pt x="34" y="0"/>
                  </a:cubicBezTo>
                  <a:cubicBezTo>
                    <a:pt x="15" y="0"/>
                    <a:pt x="0" y="15"/>
                    <a:pt x="0" y="34"/>
                  </a:cubicBezTo>
                  <a:cubicBezTo>
                    <a:pt x="0" y="300"/>
                    <a:pt x="0" y="300"/>
                    <a:pt x="0" y="300"/>
                  </a:cubicBezTo>
                  <a:cubicBezTo>
                    <a:pt x="0" y="319"/>
                    <a:pt x="15" y="334"/>
                    <a:pt x="34" y="334"/>
                  </a:cubicBezTo>
                  <a:cubicBezTo>
                    <a:pt x="300" y="334"/>
                    <a:pt x="300" y="334"/>
                    <a:pt x="300" y="334"/>
                  </a:cubicBezTo>
                  <a:cubicBezTo>
                    <a:pt x="319" y="334"/>
                    <a:pt x="334" y="319"/>
                    <a:pt x="334" y="300"/>
                  </a:cubicBezTo>
                  <a:cubicBezTo>
                    <a:pt x="334" y="34"/>
                    <a:pt x="334" y="34"/>
                    <a:pt x="334" y="34"/>
                  </a:cubicBezTo>
                  <a:cubicBezTo>
                    <a:pt x="334" y="15"/>
                    <a:pt x="319" y="0"/>
                    <a:pt x="300"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99" name="Freeform 7"/>
            <p:cNvSpPr>
              <a:spLocks noEditPoints="1"/>
            </p:cNvSpPr>
            <p:nvPr/>
          </p:nvSpPr>
          <p:spPr bwMode="auto">
            <a:xfrm>
              <a:off x="1286" y="1396"/>
              <a:ext cx="278" cy="278"/>
            </a:xfrm>
            <a:custGeom>
              <a:avLst/>
              <a:gdLst>
                <a:gd name="T0" fmla="*/ 604 w 604"/>
                <a:gd name="T1" fmla="*/ 172 h 605"/>
                <a:gd name="T2" fmla="*/ 592 w 604"/>
                <a:gd name="T3" fmla="*/ 137 h 605"/>
                <a:gd name="T4" fmla="*/ 543 w 604"/>
                <a:gd name="T5" fmla="*/ 121 h 605"/>
                <a:gd name="T6" fmla="*/ 470 w 604"/>
                <a:gd name="T7" fmla="*/ 61 h 605"/>
                <a:gd name="T8" fmla="*/ 457 w 604"/>
                <a:gd name="T9" fmla="*/ 0 h 605"/>
                <a:gd name="T10" fmla="*/ 422 w 604"/>
                <a:gd name="T11" fmla="*/ 13 h 605"/>
                <a:gd name="T12" fmla="*/ 375 w 604"/>
                <a:gd name="T13" fmla="*/ 61 h 605"/>
                <a:gd name="T14" fmla="*/ 363 w 604"/>
                <a:gd name="T15" fmla="*/ 0 h 605"/>
                <a:gd name="T16" fmla="*/ 327 w 604"/>
                <a:gd name="T17" fmla="*/ 13 h 605"/>
                <a:gd name="T18" fmla="*/ 281 w 604"/>
                <a:gd name="T19" fmla="*/ 61 h 605"/>
                <a:gd name="T20" fmla="*/ 268 w 604"/>
                <a:gd name="T21" fmla="*/ 0 h 605"/>
                <a:gd name="T22" fmla="*/ 233 w 604"/>
                <a:gd name="T23" fmla="*/ 13 h 605"/>
                <a:gd name="T24" fmla="*/ 186 w 604"/>
                <a:gd name="T25" fmla="*/ 61 h 605"/>
                <a:gd name="T26" fmla="*/ 174 w 604"/>
                <a:gd name="T27" fmla="*/ 0 h 605"/>
                <a:gd name="T28" fmla="*/ 138 w 604"/>
                <a:gd name="T29" fmla="*/ 13 h 605"/>
                <a:gd name="T30" fmla="*/ 121 w 604"/>
                <a:gd name="T31" fmla="*/ 61 h 605"/>
                <a:gd name="T32" fmla="*/ 61 w 604"/>
                <a:gd name="T33" fmla="*/ 137 h 605"/>
                <a:gd name="T34" fmla="*/ 0 w 604"/>
                <a:gd name="T35" fmla="*/ 149 h 605"/>
                <a:gd name="T36" fmla="*/ 12 w 604"/>
                <a:gd name="T37" fmla="*/ 185 h 605"/>
                <a:gd name="T38" fmla="*/ 61 w 604"/>
                <a:gd name="T39" fmla="*/ 232 h 605"/>
                <a:gd name="T40" fmla="*/ 0 w 604"/>
                <a:gd name="T41" fmla="*/ 244 h 605"/>
                <a:gd name="T42" fmla="*/ 12 w 604"/>
                <a:gd name="T43" fmla="*/ 279 h 605"/>
                <a:gd name="T44" fmla="*/ 61 w 604"/>
                <a:gd name="T45" fmla="*/ 326 h 605"/>
                <a:gd name="T46" fmla="*/ 0 w 604"/>
                <a:gd name="T47" fmla="*/ 338 h 605"/>
                <a:gd name="T48" fmla="*/ 12 w 604"/>
                <a:gd name="T49" fmla="*/ 374 h 605"/>
                <a:gd name="T50" fmla="*/ 61 w 604"/>
                <a:gd name="T51" fmla="*/ 421 h 605"/>
                <a:gd name="T52" fmla="*/ 0 w 604"/>
                <a:gd name="T53" fmla="*/ 433 h 605"/>
                <a:gd name="T54" fmla="*/ 12 w 604"/>
                <a:gd name="T55" fmla="*/ 468 h 605"/>
                <a:gd name="T56" fmla="*/ 61 w 604"/>
                <a:gd name="T57" fmla="*/ 483 h 605"/>
                <a:gd name="T58" fmla="*/ 138 w 604"/>
                <a:gd name="T59" fmla="*/ 543 h 605"/>
                <a:gd name="T60" fmla="*/ 151 w 604"/>
                <a:gd name="T61" fmla="*/ 605 h 605"/>
                <a:gd name="T62" fmla="*/ 186 w 604"/>
                <a:gd name="T63" fmla="*/ 593 h 605"/>
                <a:gd name="T64" fmla="*/ 233 w 604"/>
                <a:gd name="T65" fmla="*/ 543 h 605"/>
                <a:gd name="T66" fmla="*/ 245 w 604"/>
                <a:gd name="T67" fmla="*/ 605 h 605"/>
                <a:gd name="T68" fmla="*/ 281 w 604"/>
                <a:gd name="T69" fmla="*/ 593 h 605"/>
                <a:gd name="T70" fmla="*/ 327 w 604"/>
                <a:gd name="T71" fmla="*/ 543 h 605"/>
                <a:gd name="T72" fmla="*/ 340 w 604"/>
                <a:gd name="T73" fmla="*/ 605 h 605"/>
                <a:gd name="T74" fmla="*/ 375 w 604"/>
                <a:gd name="T75" fmla="*/ 593 h 605"/>
                <a:gd name="T76" fmla="*/ 422 w 604"/>
                <a:gd name="T77" fmla="*/ 543 h 605"/>
                <a:gd name="T78" fmla="*/ 434 w 604"/>
                <a:gd name="T79" fmla="*/ 605 h 605"/>
                <a:gd name="T80" fmla="*/ 470 w 604"/>
                <a:gd name="T81" fmla="*/ 593 h 605"/>
                <a:gd name="T82" fmla="*/ 483 w 604"/>
                <a:gd name="T83" fmla="*/ 543 h 605"/>
                <a:gd name="T84" fmla="*/ 543 w 604"/>
                <a:gd name="T85" fmla="*/ 468 h 605"/>
                <a:gd name="T86" fmla="*/ 604 w 604"/>
                <a:gd name="T87" fmla="*/ 456 h 605"/>
                <a:gd name="T88" fmla="*/ 592 w 604"/>
                <a:gd name="T89" fmla="*/ 421 h 605"/>
                <a:gd name="T90" fmla="*/ 543 w 604"/>
                <a:gd name="T91" fmla="*/ 374 h 605"/>
                <a:gd name="T92" fmla="*/ 604 w 604"/>
                <a:gd name="T93" fmla="*/ 362 h 605"/>
                <a:gd name="T94" fmla="*/ 592 w 604"/>
                <a:gd name="T95" fmla="*/ 326 h 605"/>
                <a:gd name="T96" fmla="*/ 543 w 604"/>
                <a:gd name="T97" fmla="*/ 279 h 605"/>
                <a:gd name="T98" fmla="*/ 604 w 604"/>
                <a:gd name="T99" fmla="*/ 267 h 605"/>
                <a:gd name="T100" fmla="*/ 592 w 604"/>
                <a:gd name="T101" fmla="*/ 232 h 605"/>
                <a:gd name="T102" fmla="*/ 543 w 604"/>
                <a:gd name="T103" fmla="*/ 185 h 605"/>
                <a:gd name="T104" fmla="*/ 493 w 604"/>
                <a:gd name="T105" fmla="*/ 454 h 605"/>
                <a:gd name="T106" fmla="*/ 149 w 604"/>
                <a:gd name="T107" fmla="*/ 493 h 605"/>
                <a:gd name="T108" fmla="*/ 111 w 604"/>
                <a:gd name="T109" fmla="*/ 149 h 605"/>
                <a:gd name="T110" fmla="*/ 454 w 604"/>
                <a:gd name="T111" fmla="*/ 111 h 605"/>
                <a:gd name="T112" fmla="*/ 493 w 604"/>
                <a:gd name="T113" fmla="*/ 45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4" h="605">
                  <a:moveTo>
                    <a:pt x="592" y="185"/>
                  </a:moveTo>
                  <a:cubicBezTo>
                    <a:pt x="599" y="185"/>
                    <a:pt x="604" y="179"/>
                    <a:pt x="604" y="172"/>
                  </a:cubicBezTo>
                  <a:cubicBezTo>
                    <a:pt x="604" y="149"/>
                    <a:pt x="604" y="149"/>
                    <a:pt x="604" y="149"/>
                  </a:cubicBezTo>
                  <a:cubicBezTo>
                    <a:pt x="604" y="142"/>
                    <a:pt x="599" y="137"/>
                    <a:pt x="592" y="137"/>
                  </a:cubicBezTo>
                  <a:cubicBezTo>
                    <a:pt x="543" y="137"/>
                    <a:pt x="543" y="137"/>
                    <a:pt x="543" y="137"/>
                  </a:cubicBezTo>
                  <a:cubicBezTo>
                    <a:pt x="543" y="121"/>
                    <a:pt x="543" y="121"/>
                    <a:pt x="543" y="121"/>
                  </a:cubicBezTo>
                  <a:cubicBezTo>
                    <a:pt x="543" y="88"/>
                    <a:pt x="516" y="61"/>
                    <a:pt x="483" y="61"/>
                  </a:cubicBezTo>
                  <a:cubicBezTo>
                    <a:pt x="470" y="61"/>
                    <a:pt x="470" y="61"/>
                    <a:pt x="470" y="61"/>
                  </a:cubicBezTo>
                  <a:cubicBezTo>
                    <a:pt x="470" y="13"/>
                    <a:pt x="470" y="13"/>
                    <a:pt x="470" y="13"/>
                  </a:cubicBezTo>
                  <a:cubicBezTo>
                    <a:pt x="470" y="6"/>
                    <a:pt x="464" y="0"/>
                    <a:pt x="457" y="0"/>
                  </a:cubicBezTo>
                  <a:cubicBezTo>
                    <a:pt x="434" y="0"/>
                    <a:pt x="434" y="0"/>
                    <a:pt x="434" y="0"/>
                  </a:cubicBezTo>
                  <a:cubicBezTo>
                    <a:pt x="427" y="0"/>
                    <a:pt x="422" y="6"/>
                    <a:pt x="422" y="13"/>
                  </a:cubicBezTo>
                  <a:cubicBezTo>
                    <a:pt x="422" y="61"/>
                    <a:pt x="422" y="61"/>
                    <a:pt x="422" y="61"/>
                  </a:cubicBezTo>
                  <a:cubicBezTo>
                    <a:pt x="375" y="61"/>
                    <a:pt x="375" y="61"/>
                    <a:pt x="375" y="61"/>
                  </a:cubicBezTo>
                  <a:cubicBezTo>
                    <a:pt x="375" y="13"/>
                    <a:pt x="375" y="13"/>
                    <a:pt x="375" y="13"/>
                  </a:cubicBezTo>
                  <a:cubicBezTo>
                    <a:pt x="375" y="6"/>
                    <a:pt x="370" y="0"/>
                    <a:pt x="363" y="0"/>
                  </a:cubicBezTo>
                  <a:cubicBezTo>
                    <a:pt x="340" y="0"/>
                    <a:pt x="340" y="0"/>
                    <a:pt x="340" y="0"/>
                  </a:cubicBezTo>
                  <a:cubicBezTo>
                    <a:pt x="333" y="0"/>
                    <a:pt x="327" y="6"/>
                    <a:pt x="327" y="13"/>
                  </a:cubicBezTo>
                  <a:cubicBezTo>
                    <a:pt x="327" y="61"/>
                    <a:pt x="327" y="61"/>
                    <a:pt x="327" y="61"/>
                  </a:cubicBezTo>
                  <a:cubicBezTo>
                    <a:pt x="281" y="61"/>
                    <a:pt x="281" y="61"/>
                    <a:pt x="281" y="61"/>
                  </a:cubicBezTo>
                  <a:cubicBezTo>
                    <a:pt x="281" y="13"/>
                    <a:pt x="281" y="13"/>
                    <a:pt x="281" y="13"/>
                  </a:cubicBezTo>
                  <a:cubicBezTo>
                    <a:pt x="281" y="6"/>
                    <a:pt x="275" y="0"/>
                    <a:pt x="268" y="0"/>
                  </a:cubicBezTo>
                  <a:cubicBezTo>
                    <a:pt x="245" y="0"/>
                    <a:pt x="245" y="0"/>
                    <a:pt x="245" y="0"/>
                  </a:cubicBezTo>
                  <a:cubicBezTo>
                    <a:pt x="238" y="0"/>
                    <a:pt x="233" y="6"/>
                    <a:pt x="233" y="13"/>
                  </a:cubicBezTo>
                  <a:cubicBezTo>
                    <a:pt x="233" y="61"/>
                    <a:pt x="233" y="61"/>
                    <a:pt x="233" y="61"/>
                  </a:cubicBezTo>
                  <a:cubicBezTo>
                    <a:pt x="186" y="61"/>
                    <a:pt x="186" y="61"/>
                    <a:pt x="186" y="61"/>
                  </a:cubicBezTo>
                  <a:cubicBezTo>
                    <a:pt x="186" y="13"/>
                    <a:pt x="186" y="13"/>
                    <a:pt x="186" y="13"/>
                  </a:cubicBezTo>
                  <a:cubicBezTo>
                    <a:pt x="186" y="6"/>
                    <a:pt x="180" y="0"/>
                    <a:pt x="174" y="0"/>
                  </a:cubicBezTo>
                  <a:cubicBezTo>
                    <a:pt x="151" y="0"/>
                    <a:pt x="151" y="0"/>
                    <a:pt x="151" y="0"/>
                  </a:cubicBezTo>
                  <a:cubicBezTo>
                    <a:pt x="144" y="0"/>
                    <a:pt x="138" y="6"/>
                    <a:pt x="138" y="13"/>
                  </a:cubicBezTo>
                  <a:cubicBezTo>
                    <a:pt x="138" y="61"/>
                    <a:pt x="138" y="61"/>
                    <a:pt x="138" y="61"/>
                  </a:cubicBezTo>
                  <a:cubicBezTo>
                    <a:pt x="121" y="61"/>
                    <a:pt x="121" y="61"/>
                    <a:pt x="121" y="61"/>
                  </a:cubicBezTo>
                  <a:cubicBezTo>
                    <a:pt x="88" y="61"/>
                    <a:pt x="61" y="88"/>
                    <a:pt x="61" y="121"/>
                  </a:cubicBezTo>
                  <a:cubicBezTo>
                    <a:pt x="61" y="137"/>
                    <a:pt x="61" y="137"/>
                    <a:pt x="61" y="137"/>
                  </a:cubicBezTo>
                  <a:cubicBezTo>
                    <a:pt x="12" y="137"/>
                    <a:pt x="12" y="137"/>
                    <a:pt x="12" y="137"/>
                  </a:cubicBezTo>
                  <a:cubicBezTo>
                    <a:pt x="5" y="137"/>
                    <a:pt x="0" y="142"/>
                    <a:pt x="0" y="149"/>
                  </a:cubicBezTo>
                  <a:cubicBezTo>
                    <a:pt x="0" y="172"/>
                    <a:pt x="0" y="172"/>
                    <a:pt x="0" y="172"/>
                  </a:cubicBezTo>
                  <a:cubicBezTo>
                    <a:pt x="0" y="179"/>
                    <a:pt x="5" y="185"/>
                    <a:pt x="12" y="185"/>
                  </a:cubicBezTo>
                  <a:cubicBezTo>
                    <a:pt x="61" y="185"/>
                    <a:pt x="61" y="185"/>
                    <a:pt x="61" y="185"/>
                  </a:cubicBezTo>
                  <a:cubicBezTo>
                    <a:pt x="61" y="232"/>
                    <a:pt x="61" y="232"/>
                    <a:pt x="61" y="232"/>
                  </a:cubicBezTo>
                  <a:cubicBezTo>
                    <a:pt x="12" y="232"/>
                    <a:pt x="12" y="232"/>
                    <a:pt x="12" y="232"/>
                  </a:cubicBezTo>
                  <a:cubicBezTo>
                    <a:pt x="5" y="232"/>
                    <a:pt x="0" y="237"/>
                    <a:pt x="0" y="244"/>
                  </a:cubicBezTo>
                  <a:cubicBezTo>
                    <a:pt x="0" y="267"/>
                    <a:pt x="0" y="267"/>
                    <a:pt x="0" y="267"/>
                  </a:cubicBezTo>
                  <a:cubicBezTo>
                    <a:pt x="0" y="274"/>
                    <a:pt x="5" y="279"/>
                    <a:pt x="12" y="279"/>
                  </a:cubicBezTo>
                  <a:cubicBezTo>
                    <a:pt x="61" y="279"/>
                    <a:pt x="61" y="279"/>
                    <a:pt x="61" y="279"/>
                  </a:cubicBezTo>
                  <a:cubicBezTo>
                    <a:pt x="61" y="326"/>
                    <a:pt x="61" y="326"/>
                    <a:pt x="61" y="326"/>
                  </a:cubicBezTo>
                  <a:cubicBezTo>
                    <a:pt x="12" y="326"/>
                    <a:pt x="12" y="326"/>
                    <a:pt x="12" y="326"/>
                  </a:cubicBezTo>
                  <a:cubicBezTo>
                    <a:pt x="5" y="326"/>
                    <a:pt x="0" y="332"/>
                    <a:pt x="0" y="338"/>
                  </a:cubicBezTo>
                  <a:cubicBezTo>
                    <a:pt x="0" y="362"/>
                    <a:pt x="0" y="362"/>
                    <a:pt x="0" y="362"/>
                  </a:cubicBezTo>
                  <a:cubicBezTo>
                    <a:pt x="0" y="368"/>
                    <a:pt x="5" y="374"/>
                    <a:pt x="12" y="374"/>
                  </a:cubicBezTo>
                  <a:cubicBezTo>
                    <a:pt x="61" y="374"/>
                    <a:pt x="61" y="374"/>
                    <a:pt x="61" y="374"/>
                  </a:cubicBezTo>
                  <a:cubicBezTo>
                    <a:pt x="61" y="421"/>
                    <a:pt x="61" y="421"/>
                    <a:pt x="61" y="421"/>
                  </a:cubicBezTo>
                  <a:cubicBezTo>
                    <a:pt x="12" y="421"/>
                    <a:pt x="12" y="421"/>
                    <a:pt x="12" y="421"/>
                  </a:cubicBezTo>
                  <a:cubicBezTo>
                    <a:pt x="5" y="421"/>
                    <a:pt x="0" y="426"/>
                    <a:pt x="0" y="433"/>
                  </a:cubicBezTo>
                  <a:cubicBezTo>
                    <a:pt x="0" y="456"/>
                    <a:pt x="0" y="456"/>
                    <a:pt x="0" y="456"/>
                  </a:cubicBezTo>
                  <a:cubicBezTo>
                    <a:pt x="0" y="463"/>
                    <a:pt x="5" y="468"/>
                    <a:pt x="12" y="468"/>
                  </a:cubicBezTo>
                  <a:cubicBezTo>
                    <a:pt x="61" y="468"/>
                    <a:pt x="61" y="468"/>
                    <a:pt x="61" y="468"/>
                  </a:cubicBezTo>
                  <a:cubicBezTo>
                    <a:pt x="61" y="483"/>
                    <a:pt x="61" y="483"/>
                    <a:pt x="61" y="483"/>
                  </a:cubicBezTo>
                  <a:cubicBezTo>
                    <a:pt x="61" y="516"/>
                    <a:pt x="88" y="543"/>
                    <a:pt x="121" y="543"/>
                  </a:cubicBezTo>
                  <a:cubicBezTo>
                    <a:pt x="138" y="543"/>
                    <a:pt x="138" y="543"/>
                    <a:pt x="138" y="543"/>
                  </a:cubicBezTo>
                  <a:cubicBezTo>
                    <a:pt x="138" y="593"/>
                    <a:pt x="138" y="593"/>
                    <a:pt x="138" y="593"/>
                  </a:cubicBezTo>
                  <a:cubicBezTo>
                    <a:pt x="138" y="600"/>
                    <a:pt x="144" y="605"/>
                    <a:pt x="151" y="605"/>
                  </a:cubicBezTo>
                  <a:cubicBezTo>
                    <a:pt x="174" y="605"/>
                    <a:pt x="174" y="605"/>
                    <a:pt x="174" y="605"/>
                  </a:cubicBezTo>
                  <a:cubicBezTo>
                    <a:pt x="180" y="605"/>
                    <a:pt x="186" y="600"/>
                    <a:pt x="186" y="593"/>
                  </a:cubicBezTo>
                  <a:cubicBezTo>
                    <a:pt x="186" y="543"/>
                    <a:pt x="186" y="543"/>
                    <a:pt x="186" y="543"/>
                  </a:cubicBezTo>
                  <a:cubicBezTo>
                    <a:pt x="233" y="543"/>
                    <a:pt x="233" y="543"/>
                    <a:pt x="233" y="543"/>
                  </a:cubicBezTo>
                  <a:cubicBezTo>
                    <a:pt x="233" y="593"/>
                    <a:pt x="233" y="593"/>
                    <a:pt x="233" y="593"/>
                  </a:cubicBezTo>
                  <a:cubicBezTo>
                    <a:pt x="233" y="600"/>
                    <a:pt x="238" y="605"/>
                    <a:pt x="245" y="605"/>
                  </a:cubicBezTo>
                  <a:cubicBezTo>
                    <a:pt x="268" y="605"/>
                    <a:pt x="268" y="605"/>
                    <a:pt x="268" y="605"/>
                  </a:cubicBezTo>
                  <a:cubicBezTo>
                    <a:pt x="275" y="605"/>
                    <a:pt x="281" y="600"/>
                    <a:pt x="281" y="593"/>
                  </a:cubicBezTo>
                  <a:cubicBezTo>
                    <a:pt x="281" y="543"/>
                    <a:pt x="281" y="543"/>
                    <a:pt x="281" y="543"/>
                  </a:cubicBezTo>
                  <a:cubicBezTo>
                    <a:pt x="327" y="543"/>
                    <a:pt x="327" y="543"/>
                    <a:pt x="327" y="543"/>
                  </a:cubicBezTo>
                  <a:cubicBezTo>
                    <a:pt x="327" y="593"/>
                    <a:pt x="327" y="593"/>
                    <a:pt x="327" y="593"/>
                  </a:cubicBezTo>
                  <a:cubicBezTo>
                    <a:pt x="327" y="600"/>
                    <a:pt x="333" y="605"/>
                    <a:pt x="340" y="605"/>
                  </a:cubicBezTo>
                  <a:cubicBezTo>
                    <a:pt x="363" y="605"/>
                    <a:pt x="363" y="605"/>
                    <a:pt x="363" y="605"/>
                  </a:cubicBezTo>
                  <a:cubicBezTo>
                    <a:pt x="370" y="605"/>
                    <a:pt x="375" y="600"/>
                    <a:pt x="375" y="593"/>
                  </a:cubicBezTo>
                  <a:cubicBezTo>
                    <a:pt x="375" y="543"/>
                    <a:pt x="375" y="543"/>
                    <a:pt x="375" y="543"/>
                  </a:cubicBezTo>
                  <a:cubicBezTo>
                    <a:pt x="422" y="543"/>
                    <a:pt x="422" y="543"/>
                    <a:pt x="422" y="543"/>
                  </a:cubicBezTo>
                  <a:cubicBezTo>
                    <a:pt x="422" y="593"/>
                    <a:pt x="422" y="593"/>
                    <a:pt x="422" y="593"/>
                  </a:cubicBezTo>
                  <a:cubicBezTo>
                    <a:pt x="422" y="600"/>
                    <a:pt x="427" y="605"/>
                    <a:pt x="434" y="605"/>
                  </a:cubicBezTo>
                  <a:cubicBezTo>
                    <a:pt x="457" y="605"/>
                    <a:pt x="457" y="605"/>
                    <a:pt x="457" y="605"/>
                  </a:cubicBezTo>
                  <a:cubicBezTo>
                    <a:pt x="464" y="605"/>
                    <a:pt x="470" y="600"/>
                    <a:pt x="470" y="593"/>
                  </a:cubicBezTo>
                  <a:cubicBezTo>
                    <a:pt x="470" y="543"/>
                    <a:pt x="470" y="543"/>
                    <a:pt x="470" y="543"/>
                  </a:cubicBezTo>
                  <a:cubicBezTo>
                    <a:pt x="483" y="543"/>
                    <a:pt x="483" y="543"/>
                    <a:pt x="483" y="543"/>
                  </a:cubicBezTo>
                  <a:cubicBezTo>
                    <a:pt x="516" y="543"/>
                    <a:pt x="543" y="516"/>
                    <a:pt x="543" y="483"/>
                  </a:cubicBezTo>
                  <a:cubicBezTo>
                    <a:pt x="543" y="468"/>
                    <a:pt x="543" y="468"/>
                    <a:pt x="543" y="468"/>
                  </a:cubicBezTo>
                  <a:cubicBezTo>
                    <a:pt x="592" y="468"/>
                    <a:pt x="592" y="468"/>
                    <a:pt x="592" y="468"/>
                  </a:cubicBezTo>
                  <a:cubicBezTo>
                    <a:pt x="599" y="468"/>
                    <a:pt x="604" y="463"/>
                    <a:pt x="604" y="456"/>
                  </a:cubicBezTo>
                  <a:cubicBezTo>
                    <a:pt x="604" y="433"/>
                    <a:pt x="604" y="433"/>
                    <a:pt x="604" y="433"/>
                  </a:cubicBezTo>
                  <a:cubicBezTo>
                    <a:pt x="604" y="426"/>
                    <a:pt x="599" y="421"/>
                    <a:pt x="592" y="421"/>
                  </a:cubicBezTo>
                  <a:cubicBezTo>
                    <a:pt x="543" y="421"/>
                    <a:pt x="543" y="421"/>
                    <a:pt x="543" y="421"/>
                  </a:cubicBezTo>
                  <a:cubicBezTo>
                    <a:pt x="543" y="374"/>
                    <a:pt x="543" y="374"/>
                    <a:pt x="543" y="374"/>
                  </a:cubicBezTo>
                  <a:cubicBezTo>
                    <a:pt x="592" y="374"/>
                    <a:pt x="592" y="374"/>
                    <a:pt x="592" y="374"/>
                  </a:cubicBezTo>
                  <a:cubicBezTo>
                    <a:pt x="599" y="374"/>
                    <a:pt x="604" y="368"/>
                    <a:pt x="604" y="362"/>
                  </a:cubicBezTo>
                  <a:cubicBezTo>
                    <a:pt x="604" y="338"/>
                    <a:pt x="604" y="338"/>
                    <a:pt x="604" y="338"/>
                  </a:cubicBezTo>
                  <a:cubicBezTo>
                    <a:pt x="604" y="332"/>
                    <a:pt x="599" y="326"/>
                    <a:pt x="592" y="326"/>
                  </a:cubicBezTo>
                  <a:cubicBezTo>
                    <a:pt x="543" y="326"/>
                    <a:pt x="543" y="326"/>
                    <a:pt x="543" y="326"/>
                  </a:cubicBezTo>
                  <a:cubicBezTo>
                    <a:pt x="543" y="279"/>
                    <a:pt x="543" y="279"/>
                    <a:pt x="543" y="279"/>
                  </a:cubicBezTo>
                  <a:cubicBezTo>
                    <a:pt x="592" y="279"/>
                    <a:pt x="592" y="279"/>
                    <a:pt x="592" y="279"/>
                  </a:cubicBezTo>
                  <a:cubicBezTo>
                    <a:pt x="599" y="279"/>
                    <a:pt x="604" y="274"/>
                    <a:pt x="604" y="267"/>
                  </a:cubicBezTo>
                  <a:cubicBezTo>
                    <a:pt x="604" y="244"/>
                    <a:pt x="604" y="244"/>
                    <a:pt x="604" y="244"/>
                  </a:cubicBezTo>
                  <a:cubicBezTo>
                    <a:pt x="604" y="237"/>
                    <a:pt x="599" y="232"/>
                    <a:pt x="592" y="232"/>
                  </a:cubicBezTo>
                  <a:cubicBezTo>
                    <a:pt x="543" y="232"/>
                    <a:pt x="543" y="232"/>
                    <a:pt x="543" y="232"/>
                  </a:cubicBezTo>
                  <a:cubicBezTo>
                    <a:pt x="543" y="185"/>
                    <a:pt x="543" y="185"/>
                    <a:pt x="543" y="185"/>
                  </a:cubicBezTo>
                  <a:lnTo>
                    <a:pt x="592" y="185"/>
                  </a:lnTo>
                  <a:close/>
                  <a:moveTo>
                    <a:pt x="493" y="454"/>
                  </a:moveTo>
                  <a:cubicBezTo>
                    <a:pt x="493" y="475"/>
                    <a:pt x="475" y="493"/>
                    <a:pt x="454" y="493"/>
                  </a:cubicBezTo>
                  <a:cubicBezTo>
                    <a:pt x="149" y="493"/>
                    <a:pt x="149" y="493"/>
                    <a:pt x="149" y="493"/>
                  </a:cubicBezTo>
                  <a:cubicBezTo>
                    <a:pt x="128" y="493"/>
                    <a:pt x="111" y="475"/>
                    <a:pt x="111" y="454"/>
                  </a:cubicBezTo>
                  <a:cubicBezTo>
                    <a:pt x="111" y="149"/>
                    <a:pt x="111" y="149"/>
                    <a:pt x="111" y="149"/>
                  </a:cubicBezTo>
                  <a:cubicBezTo>
                    <a:pt x="111" y="128"/>
                    <a:pt x="128" y="111"/>
                    <a:pt x="149" y="111"/>
                  </a:cubicBezTo>
                  <a:cubicBezTo>
                    <a:pt x="454" y="111"/>
                    <a:pt x="454" y="111"/>
                    <a:pt x="454" y="111"/>
                  </a:cubicBezTo>
                  <a:cubicBezTo>
                    <a:pt x="475" y="111"/>
                    <a:pt x="493" y="128"/>
                    <a:pt x="493" y="149"/>
                  </a:cubicBezTo>
                  <a:lnTo>
                    <a:pt x="493" y="4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0" name="Freeform 9"/>
            <p:cNvSpPr>
              <a:spLocks noEditPoints="1"/>
            </p:cNvSpPr>
            <p:nvPr/>
          </p:nvSpPr>
          <p:spPr bwMode="auto">
            <a:xfrm>
              <a:off x="1594" y="1400"/>
              <a:ext cx="271" cy="270"/>
            </a:xfrm>
            <a:custGeom>
              <a:avLst/>
              <a:gdLst>
                <a:gd name="T0" fmla="*/ 480 w 588"/>
                <a:gd name="T1" fmla="*/ 0 h 587"/>
                <a:gd name="T2" fmla="*/ 107 w 588"/>
                <a:gd name="T3" fmla="*/ 0 h 587"/>
                <a:gd name="T4" fmla="*/ 0 w 588"/>
                <a:gd name="T5" fmla="*/ 107 h 587"/>
                <a:gd name="T6" fmla="*/ 0 w 588"/>
                <a:gd name="T7" fmla="*/ 480 h 587"/>
                <a:gd name="T8" fmla="*/ 107 w 588"/>
                <a:gd name="T9" fmla="*/ 587 h 587"/>
                <a:gd name="T10" fmla="*/ 480 w 588"/>
                <a:gd name="T11" fmla="*/ 587 h 587"/>
                <a:gd name="T12" fmla="*/ 588 w 588"/>
                <a:gd name="T13" fmla="*/ 480 h 587"/>
                <a:gd name="T14" fmla="*/ 588 w 588"/>
                <a:gd name="T15" fmla="*/ 107 h 587"/>
                <a:gd name="T16" fmla="*/ 480 w 588"/>
                <a:gd name="T17" fmla="*/ 0 h 587"/>
                <a:gd name="T18" fmla="*/ 544 w 588"/>
                <a:gd name="T19" fmla="*/ 480 h 587"/>
                <a:gd name="T20" fmla="*/ 480 w 588"/>
                <a:gd name="T21" fmla="*/ 544 h 587"/>
                <a:gd name="T22" fmla="*/ 107 w 588"/>
                <a:gd name="T23" fmla="*/ 544 h 587"/>
                <a:gd name="T24" fmla="*/ 44 w 588"/>
                <a:gd name="T25" fmla="*/ 480 h 587"/>
                <a:gd name="T26" fmla="*/ 44 w 588"/>
                <a:gd name="T27" fmla="*/ 107 h 587"/>
                <a:gd name="T28" fmla="*/ 107 w 588"/>
                <a:gd name="T29" fmla="*/ 44 h 587"/>
                <a:gd name="T30" fmla="*/ 480 w 588"/>
                <a:gd name="T31" fmla="*/ 44 h 587"/>
                <a:gd name="T32" fmla="*/ 544 w 588"/>
                <a:gd name="T33" fmla="*/ 107 h 587"/>
                <a:gd name="T34" fmla="*/ 544 w 588"/>
                <a:gd name="T35" fmla="*/ 4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587">
                  <a:moveTo>
                    <a:pt x="480" y="0"/>
                  </a:moveTo>
                  <a:cubicBezTo>
                    <a:pt x="107" y="0"/>
                    <a:pt x="107" y="0"/>
                    <a:pt x="107" y="0"/>
                  </a:cubicBezTo>
                  <a:cubicBezTo>
                    <a:pt x="48" y="0"/>
                    <a:pt x="0" y="48"/>
                    <a:pt x="0" y="107"/>
                  </a:cubicBezTo>
                  <a:cubicBezTo>
                    <a:pt x="0" y="480"/>
                    <a:pt x="0" y="480"/>
                    <a:pt x="0" y="480"/>
                  </a:cubicBezTo>
                  <a:cubicBezTo>
                    <a:pt x="0" y="539"/>
                    <a:pt x="48" y="587"/>
                    <a:pt x="107" y="587"/>
                  </a:cubicBezTo>
                  <a:cubicBezTo>
                    <a:pt x="480" y="587"/>
                    <a:pt x="480" y="587"/>
                    <a:pt x="480" y="587"/>
                  </a:cubicBezTo>
                  <a:cubicBezTo>
                    <a:pt x="540" y="587"/>
                    <a:pt x="588" y="539"/>
                    <a:pt x="588" y="480"/>
                  </a:cubicBezTo>
                  <a:cubicBezTo>
                    <a:pt x="588" y="107"/>
                    <a:pt x="588" y="107"/>
                    <a:pt x="588" y="107"/>
                  </a:cubicBezTo>
                  <a:cubicBezTo>
                    <a:pt x="588" y="48"/>
                    <a:pt x="540" y="0"/>
                    <a:pt x="480" y="0"/>
                  </a:cubicBezTo>
                  <a:close/>
                  <a:moveTo>
                    <a:pt x="544" y="480"/>
                  </a:moveTo>
                  <a:cubicBezTo>
                    <a:pt x="544" y="515"/>
                    <a:pt x="515" y="544"/>
                    <a:pt x="480" y="544"/>
                  </a:cubicBezTo>
                  <a:cubicBezTo>
                    <a:pt x="107" y="544"/>
                    <a:pt x="107" y="544"/>
                    <a:pt x="107" y="544"/>
                  </a:cubicBezTo>
                  <a:cubicBezTo>
                    <a:pt x="72" y="544"/>
                    <a:pt x="44" y="515"/>
                    <a:pt x="44" y="480"/>
                  </a:cubicBezTo>
                  <a:cubicBezTo>
                    <a:pt x="44" y="107"/>
                    <a:pt x="44" y="107"/>
                    <a:pt x="44" y="107"/>
                  </a:cubicBezTo>
                  <a:cubicBezTo>
                    <a:pt x="44" y="72"/>
                    <a:pt x="72" y="44"/>
                    <a:pt x="107" y="44"/>
                  </a:cubicBezTo>
                  <a:cubicBezTo>
                    <a:pt x="480" y="44"/>
                    <a:pt x="480" y="44"/>
                    <a:pt x="480" y="44"/>
                  </a:cubicBezTo>
                  <a:cubicBezTo>
                    <a:pt x="515" y="44"/>
                    <a:pt x="544" y="72"/>
                    <a:pt x="544" y="107"/>
                  </a:cubicBezTo>
                  <a:lnTo>
                    <a:pt x="544" y="4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1" name="Freeform 11"/>
            <p:cNvSpPr>
              <a:spLocks noEditPoints="1"/>
            </p:cNvSpPr>
            <p:nvPr/>
          </p:nvSpPr>
          <p:spPr bwMode="auto">
            <a:xfrm>
              <a:off x="989" y="1414"/>
              <a:ext cx="265" cy="252"/>
            </a:xfrm>
            <a:custGeom>
              <a:avLst/>
              <a:gdLst>
                <a:gd name="T0" fmla="*/ 575 w 575"/>
                <a:gd name="T1" fmla="*/ 27 h 549"/>
                <a:gd name="T2" fmla="*/ 548 w 575"/>
                <a:gd name="T3" fmla="*/ 0 h 549"/>
                <a:gd name="T4" fmla="*/ 27 w 575"/>
                <a:gd name="T5" fmla="*/ 0 h 549"/>
                <a:gd name="T6" fmla="*/ 0 w 575"/>
                <a:gd name="T7" fmla="*/ 27 h 549"/>
                <a:gd name="T8" fmla="*/ 0 w 575"/>
                <a:gd name="T9" fmla="*/ 192 h 549"/>
                <a:gd name="T10" fmla="*/ 0 w 575"/>
                <a:gd name="T11" fmla="*/ 192 h 549"/>
                <a:gd name="T12" fmla="*/ 0 w 575"/>
                <a:gd name="T13" fmla="*/ 192 h 549"/>
                <a:gd name="T14" fmla="*/ 0 w 575"/>
                <a:gd name="T15" fmla="*/ 357 h 549"/>
                <a:gd name="T16" fmla="*/ 0 w 575"/>
                <a:gd name="T17" fmla="*/ 357 h 549"/>
                <a:gd name="T18" fmla="*/ 0 w 575"/>
                <a:gd name="T19" fmla="*/ 357 h 549"/>
                <a:gd name="T20" fmla="*/ 0 w 575"/>
                <a:gd name="T21" fmla="*/ 522 h 549"/>
                <a:gd name="T22" fmla="*/ 27 w 575"/>
                <a:gd name="T23" fmla="*/ 549 h 549"/>
                <a:gd name="T24" fmla="*/ 548 w 575"/>
                <a:gd name="T25" fmla="*/ 549 h 549"/>
                <a:gd name="T26" fmla="*/ 575 w 575"/>
                <a:gd name="T27" fmla="*/ 522 h 549"/>
                <a:gd name="T28" fmla="*/ 575 w 575"/>
                <a:gd name="T29" fmla="*/ 357 h 549"/>
                <a:gd name="T30" fmla="*/ 575 w 575"/>
                <a:gd name="T31" fmla="*/ 357 h 549"/>
                <a:gd name="T32" fmla="*/ 575 w 575"/>
                <a:gd name="T33" fmla="*/ 357 h 549"/>
                <a:gd name="T34" fmla="*/ 575 w 575"/>
                <a:gd name="T35" fmla="*/ 192 h 549"/>
                <a:gd name="T36" fmla="*/ 575 w 575"/>
                <a:gd name="T37" fmla="*/ 192 h 549"/>
                <a:gd name="T38" fmla="*/ 575 w 575"/>
                <a:gd name="T39" fmla="*/ 192 h 549"/>
                <a:gd name="T40" fmla="*/ 575 w 575"/>
                <a:gd name="T41" fmla="*/ 27 h 549"/>
                <a:gd name="T42" fmla="*/ 520 w 575"/>
                <a:gd name="T43" fmla="*/ 219 h 549"/>
                <a:gd name="T44" fmla="*/ 520 w 575"/>
                <a:gd name="T45" fmla="*/ 330 h 549"/>
                <a:gd name="T46" fmla="*/ 54 w 575"/>
                <a:gd name="T47" fmla="*/ 330 h 549"/>
                <a:gd name="T48" fmla="*/ 54 w 575"/>
                <a:gd name="T49" fmla="*/ 219 h 549"/>
                <a:gd name="T50" fmla="*/ 520 w 575"/>
                <a:gd name="T51" fmla="*/ 219 h 549"/>
                <a:gd name="T52" fmla="*/ 54 w 575"/>
                <a:gd name="T53" fmla="*/ 54 h 549"/>
                <a:gd name="T54" fmla="*/ 520 w 575"/>
                <a:gd name="T55" fmla="*/ 54 h 549"/>
                <a:gd name="T56" fmla="*/ 520 w 575"/>
                <a:gd name="T57" fmla="*/ 165 h 549"/>
                <a:gd name="T58" fmla="*/ 54 w 575"/>
                <a:gd name="T59" fmla="*/ 165 h 549"/>
                <a:gd name="T60" fmla="*/ 54 w 575"/>
                <a:gd name="T61" fmla="*/ 54 h 549"/>
                <a:gd name="T62" fmla="*/ 520 w 575"/>
                <a:gd name="T63" fmla="*/ 495 h 549"/>
                <a:gd name="T64" fmla="*/ 54 w 575"/>
                <a:gd name="T65" fmla="*/ 495 h 549"/>
                <a:gd name="T66" fmla="*/ 54 w 575"/>
                <a:gd name="T67" fmla="*/ 384 h 549"/>
                <a:gd name="T68" fmla="*/ 520 w 575"/>
                <a:gd name="T69" fmla="*/ 384 h 549"/>
                <a:gd name="T70" fmla="*/ 520 w 575"/>
                <a:gd name="T71" fmla="*/ 49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5" h="549">
                  <a:moveTo>
                    <a:pt x="575" y="27"/>
                  </a:moveTo>
                  <a:cubicBezTo>
                    <a:pt x="575" y="12"/>
                    <a:pt x="562" y="0"/>
                    <a:pt x="548" y="0"/>
                  </a:cubicBezTo>
                  <a:cubicBezTo>
                    <a:pt x="27" y="0"/>
                    <a:pt x="27" y="0"/>
                    <a:pt x="27" y="0"/>
                  </a:cubicBezTo>
                  <a:cubicBezTo>
                    <a:pt x="12" y="0"/>
                    <a:pt x="0" y="12"/>
                    <a:pt x="0" y="27"/>
                  </a:cubicBezTo>
                  <a:cubicBezTo>
                    <a:pt x="0" y="192"/>
                    <a:pt x="0" y="192"/>
                    <a:pt x="0" y="192"/>
                  </a:cubicBezTo>
                  <a:cubicBezTo>
                    <a:pt x="0" y="192"/>
                    <a:pt x="0" y="192"/>
                    <a:pt x="0" y="192"/>
                  </a:cubicBezTo>
                  <a:cubicBezTo>
                    <a:pt x="0" y="192"/>
                    <a:pt x="0" y="192"/>
                    <a:pt x="0" y="192"/>
                  </a:cubicBezTo>
                  <a:cubicBezTo>
                    <a:pt x="0" y="357"/>
                    <a:pt x="0" y="357"/>
                    <a:pt x="0" y="357"/>
                  </a:cubicBezTo>
                  <a:cubicBezTo>
                    <a:pt x="0" y="357"/>
                    <a:pt x="0" y="357"/>
                    <a:pt x="0" y="357"/>
                  </a:cubicBezTo>
                  <a:cubicBezTo>
                    <a:pt x="0" y="357"/>
                    <a:pt x="0" y="357"/>
                    <a:pt x="0" y="357"/>
                  </a:cubicBezTo>
                  <a:cubicBezTo>
                    <a:pt x="0" y="522"/>
                    <a:pt x="0" y="522"/>
                    <a:pt x="0" y="522"/>
                  </a:cubicBezTo>
                  <a:cubicBezTo>
                    <a:pt x="0" y="537"/>
                    <a:pt x="12" y="549"/>
                    <a:pt x="27" y="549"/>
                  </a:cubicBezTo>
                  <a:cubicBezTo>
                    <a:pt x="548" y="549"/>
                    <a:pt x="548" y="549"/>
                    <a:pt x="548" y="549"/>
                  </a:cubicBezTo>
                  <a:cubicBezTo>
                    <a:pt x="562" y="549"/>
                    <a:pt x="575" y="537"/>
                    <a:pt x="575" y="522"/>
                  </a:cubicBezTo>
                  <a:cubicBezTo>
                    <a:pt x="575" y="357"/>
                    <a:pt x="575" y="357"/>
                    <a:pt x="575" y="357"/>
                  </a:cubicBezTo>
                  <a:cubicBezTo>
                    <a:pt x="575" y="357"/>
                    <a:pt x="575" y="357"/>
                    <a:pt x="575" y="357"/>
                  </a:cubicBezTo>
                  <a:cubicBezTo>
                    <a:pt x="575" y="357"/>
                    <a:pt x="575" y="357"/>
                    <a:pt x="575" y="357"/>
                  </a:cubicBezTo>
                  <a:cubicBezTo>
                    <a:pt x="575" y="192"/>
                    <a:pt x="575" y="192"/>
                    <a:pt x="575" y="192"/>
                  </a:cubicBezTo>
                  <a:cubicBezTo>
                    <a:pt x="575" y="192"/>
                    <a:pt x="575" y="192"/>
                    <a:pt x="575" y="192"/>
                  </a:cubicBezTo>
                  <a:cubicBezTo>
                    <a:pt x="575" y="192"/>
                    <a:pt x="575" y="192"/>
                    <a:pt x="575" y="192"/>
                  </a:cubicBezTo>
                  <a:lnTo>
                    <a:pt x="575" y="27"/>
                  </a:lnTo>
                  <a:close/>
                  <a:moveTo>
                    <a:pt x="520" y="219"/>
                  </a:moveTo>
                  <a:cubicBezTo>
                    <a:pt x="520" y="330"/>
                    <a:pt x="520" y="330"/>
                    <a:pt x="520" y="330"/>
                  </a:cubicBezTo>
                  <a:cubicBezTo>
                    <a:pt x="54" y="330"/>
                    <a:pt x="54" y="330"/>
                    <a:pt x="54" y="330"/>
                  </a:cubicBezTo>
                  <a:cubicBezTo>
                    <a:pt x="54" y="219"/>
                    <a:pt x="54" y="219"/>
                    <a:pt x="54" y="219"/>
                  </a:cubicBezTo>
                  <a:lnTo>
                    <a:pt x="520" y="219"/>
                  </a:lnTo>
                  <a:close/>
                  <a:moveTo>
                    <a:pt x="54" y="54"/>
                  </a:moveTo>
                  <a:cubicBezTo>
                    <a:pt x="520" y="54"/>
                    <a:pt x="520" y="54"/>
                    <a:pt x="520" y="54"/>
                  </a:cubicBezTo>
                  <a:cubicBezTo>
                    <a:pt x="520" y="165"/>
                    <a:pt x="520" y="165"/>
                    <a:pt x="520" y="165"/>
                  </a:cubicBezTo>
                  <a:cubicBezTo>
                    <a:pt x="54" y="165"/>
                    <a:pt x="54" y="165"/>
                    <a:pt x="54" y="165"/>
                  </a:cubicBezTo>
                  <a:lnTo>
                    <a:pt x="54" y="54"/>
                  </a:lnTo>
                  <a:close/>
                  <a:moveTo>
                    <a:pt x="520" y="495"/>
                  </a:moveTo>
                  <a:cubicBezTo>
                    <a:pt x="54" y="495"/>
                    <a:pt x="54" y="495"/>
                    <a:pt x="54" y="495"/>
                  </a:cubicBezTo>
                  <a:cubicBezTo>
                    <a:pt x="54" y="384"/>
                    <a:pt x="54" y="384"/>
                    <a:pt x="54" y="384"/>
                  </a:cubicBezTo>
                  <a:cubicBezTo>
                    <a:pt x="520" y="384"/>
                    <a:pt x="520" y="384"/>
                    <a:pt x="520" y="384"/>
                  </a:cubicBezTo>
                  <a:lnTo>
                    <a:pt x="520" y="4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2" name="Freeform 12"/>
            <p:cNvSpPr>
              <a:spLocks/>
            </p:cNvSpPr>
            <p:nvPr/>
          </p:nvSpPr>
          <p:spPr bwMode="auto">
            <a:xfrm>
              <a:off x="1007" y="836"/>
              <a:ext cx="330" cy="534"/>
            </a:xfrm>
            <a:custGeom>
              <a:avLst/>
              <a:gdLst>
                <a:gd name="T0" fmla="*/ 0 w 717"/>
                <a:gd name="T1" fmla="*/ 1161 h 1161"/>
                <a:gd name="T2" fmla="*/ 509 w 717"/>
                <a:gd name="T3" fmla="*/ 1161 h 1161"/>
                <a:gd name="T4" fmla="*/ 717 w 717"/>
                <a:gd name="T5" fmla="*/ 86 h 1161"/>
                <a:gd name="T6" fmla="*/ 640 w 717"/>
                <a:gd name="T7" fmla="*/ 0 h 1161"/>
                <a:gd name="T8" fmla="*/ 565 w 717"/>
                <a:gd name="T9" fmla="*/ 88 h 1161"/>
                <a:gd name="T10" fmla="*/ 0 w 717"/>
                <a:gd name="T11" fmla="*/ 1161 h 1161"/>
              </a:gdLst>
              <a:ahLst/>
              <a:cxnLst>
                <a:cxn ang="0">
                  <a:pos x="T0" y="T1"/>
                </a:cxn>
                <a:cxn ang="0">
                  <a:pos x="T2" y="T3"/>
                </a:cxn>
                <a:cxn ang="0">
                  <a:pos x="T4" y="T5"/>
                </a:cxn>
                <a:cxn ang="0">
                  <a:pos x="T6" y="T7"/>
                </a:cxn>
                <a:cxn ang="0">
                  <a:pos x="T8" y="T9"/>
                </a:cxn>
                <a:cxn ang="0">
                  <a:pos x="T10" y="T11"/>
                </a:cxn>
              </a:cxnLst>
              <a:rect l="0" t="0" r="r" b="b"/>
              <a:pathLst>
                <a:path w="717" h="1161">
                  <a:moveTo>
                    <a:pt x="0" y="1161"/>
                  </a:moveTo>
                  <a:cubicBezTo>
                    <a:pt x="509" y="1161"/>
                    <a:pt x="509" y="1161"/>
                    <a:pt x="509" y="1161"/>
                  </a:cubicBezTo>
                  <a:cubicBezTo>
                    <a:pt x="617" y="880"/>
                    <a:pt x="717" y="545"/>
                    <a:pt x="717" y="86"/>
                  </a:cubicBezTo>
                  <a:cubicBezTo>
                    <a:pt x="640" y="0"/>
                    <a:pt x="640" y="0"/>
                    <a:pt x="640" y="0"/>
                  </a:cubicBezTo>
                  <a:cubicBezTo>
                    <a:pt x="565" y="88"/>
                    <a:pt x="565" y="88"/>
                    <a:pt x="565" y="88"/>
                  </a:cubicBezTo>
                  <a:cubicBezTo>
                    <a:pt x="565" y="612"/>
                    <a:pt x="298" y="934"/>
                    <a:pt x="0" y="1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3" name="Freeform 13"/>
            <p:cNvSpPr>
              <a:spLocks/>
            </p:cNvSpPr>
            <p:nvPr/>
          </p:nvSpPr>
          <p:spPr bwMode="auto">
            <a:xfrm>
              <a:off x="1514" y="836"/>
              <a:ext cx="330" cy="534"/>
            </a:xfrm>
            <a:custGeom>
              <a:avLst/>
              <a:gdLst>
                <a:gd name="T0" fmla="*/ 717 w 717"/>
                <a:gd name="T1" fmla="*/ 1161 h 1161"/>
                <a:gd name="T2" fmla="*/ 208 w 717"/>
                <a:gd name="T3" fmla="*/ 1161 h 1161"/>
                <a:gd name="T4" fmla="*/ 0 w 717"/>
                <a:gd name="T5" fmla="*/ 86 h 1161"/>
                <a:gd name="T6" fmla="*/ 77 w 717"/>
                <a:gd name="T7" fmla="*/ 0 h 1161"/>
                <a:gd name="T8" fmla="*/ 152 w 717"/>
                <a:gd name="T9" fmla="*/ 88 h 1161"/>
                <a:gd name="T10" fmla="*/ 717 w 717"/>
                <a:gd name="T11" fmla="*/ 1161 h 1161"/>
              </a:gdLst>
              <a:ahLst/>
              <a:cxnLst>
                <a:cxn ang="0">
                  <a:pos x="T0" y="T1"/>
                </a:cxn>
                <a:cxn ang="0">
                  <a:pos x="T2" y="T3"/>
                </a:cxn>
                <a:cxn ang="0">
                  <a:pos x="T4" y="T5"/>
                </a:cxn>
                <a:cxn ang="0">
                  <a:pos x="T6" y="T7"/>
                </a:cxn>
                <a:cxn ang="0">
                  <a:pos x="T8" y="T9"/>
                </a:cxn>
                <a:cxn ang="0">
                  <a:pos x="T10" y="T11"/>
                </a:cxn>
              </a:cxnLst>
              <a:rect l="0" t="0" r="r" b="b"/>
              <a:pathLst>
                <a:path w="717" h="1161">
                  <a:moveTo>
                    <a:pt x="717" y="1161"/>
                  </a:moveTo>
                  <a:cubicBezTo>
                    <a:pt x="208" y="1161"/>
                    <a:pt x="208" y="1161"/>
                    <a:pt x="208" y="1161"/>
                  </a:cubicBezTo>
                  <a:cubicBezTo>
                    <a:pt x="100" y="880"/>
                    <a:pt x="0" y="545"/>
                    <a:pt x="0" y="86"/>
                  </a:cubicBezTo>
                  <a:cubicBezTo>
                    <a:pt x="77" y="0"/>
                    <a:pt x="77" y="0"/>
                    <a:pt x="77" y="0"/>
                  </a:cubicBezTo>
                  <a:cubicBezTo>
                    <a:pt x="152" y="88"/>
                    <a:pt x="152" y="88"/>
                    <a:pt x="152" y="88"/>
                  </a:cubicBezTo>
                  <a:cubicBezTo>
                    <a:pt x="152" y="612"/>
                    <a:pt x="419" y="934"/>
                    <a:pt x="717" y="1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4" name="Freeform 14"/>
            <p:cNvSpPr>
              <a:spLocks/>
            </p:cNvSpPr>
            <p:nvPr/>
          </p:nvSpPr>
          <p:spPr bwMode="auto">
            <a:xfrm>
              <a:off x="1317" y="769"/>
              <a:ext cx="217" cy="601"/>
            </a:xfrm>
            <a:custGeom>
              <a:avLst/>
              <a:gdLst>
                <a:gd name="T0" fmla="*/ 305 w 473"/>
                <a:gd name="T1" fmla="*/ 71 h 1306"/>
                <a:gd name="T2" fmla="*/ 238 w 473"/>
                <a:gd name="T3" fmla="*/ 3 h 1306"/>
                <a:gd name="T4" fmla="*/ 238 w 473"/>
                <a:gd name="T5" fmla="*/ 0 h 1306"/>
                <a:gd name="T6" fmla="*/ 236 w 473"/>
                <a:gd name="T7" fmla="*/ 2 h 1306"/>
                <a:gd name="T8" fmla="*/ 235 w 473"/>
                <a:gd name="T9" fmla="*/ 0 h 1306"/>
                <a:gd name="T10" fmla="*/ 235 w 473"/>
                <a:gd name="T11" fmla="*/ 3 h 1306"/>
                <a:gd name="T12" fmla="*/ 168 w 473"/>
                <a:gd name="T13" fmla="*/ 71 h 1306"/>
                <a:gd name="T14" fmla="*/ 0 w 473"/>
                <a:gd name="T15" fmla="*/ 1306 h 1306"/>
                <a:gd name="T16" fmla="*/ 235 w 473"/>
                <a:gd name="T17" fmla="*/ 1306 h 1306"/>
                <a:gd name="T18" fmla="*/ 238 w 473"/>
                <a:gd name="T19" fmla="*/ 1306 h 1306"/>
                <a:gd name="T20" fmla="*/ 473 w 473"/>
                <a:gd name="T21" fmla="*/ 1306 h 1306"/>
                <a:gd name="T22" fmla="*/ 305 w 473"/>
                <a:gd name="T23" fmla="*/ 71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1306">
                  <a:moveTo>
                    <a:pt x="305" y="71"/>
                  </a:moveTo>
                  <a:cubicBezTo>
                    <a:pt x="238" y="3"/>
                    <a:pt x="238" y="3"/>
                    <a:pt x="238" y="3"/>
                  </a:cubicBezTo>
                  <a:cubicBezTo>
                    <a:pt x="238" y="0"/>
                    <a:pt x="238" y="0"/>
                    <a:pt x="238" y="0"/>
                  </a:cubicBezTo>
                  <a:cubicBezTo>
                    <a:pt x="236" y="2"/>
                    <a:pt x="236" y="2"/>
                    <a:pt x="236" y="2"/>
                  </a:cubicBezTo>
                  <a:cubicBezTo>
                    <a:pt x="235" y="0"/>
                    <a:pt x="235" y="0"/>
                    <a:pt x="235" y="0"/>
                  </a:cubicBezTo>
                  <a:cubicBezTo>
                    <a:pt x="235" y="3"/>
                    <a:pt x="235" y="3"/>
                    <a:pt x="235" y="3"/>
                  </a:cubicBezTo>
                  <a:cubicBezTo>
                    <a:pt x="168" y="71"/>
                    <a:pt x="168" y="71"/>
                    <a:pt x="168" y="71"/>
                  </a:cubicBezTo>
                  <a:cubicBezTo>
                    <a:pt x="168" y="553"/>
                    <a:pt x="158" y="911"/>
                    <a:pt x="0" y="1306"/>
                  </a:cubicBezTo>
                  <a:cubicBezTo>
                    <a:pt x="235" y="1306"/>
                    <a:pt x="235" y="1306"/>
                    <a:pt x="235" y="1306"/>
                  </a:cubicBezTo>
                  <a:cubicBezTo>
                    <a:pt x="238" y="1306"/>
                    <a:pt x="238" y="1306"/>
                    <a:pt x="238" y="1306"/>
                  </a:cubicBezTo>
                  <a:cubicBezTo>
                    <a:pt x="473" y="1306"/>
                    <a:pt x="473" y="1306"/>
                    <a:pt x="473" y="1306"/>
                  </a:cubicBezTo>
                  <a:cubicBezTo>
                    <a:pt x="315" y="911"/>
                    <a:pt x="305" y="553"/>
                    <a:pt x="305"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grpSp>
      <p:sp>
        <p:nvSpPr>
          <p:cNvPr id="105" name="Rounded Rectangle 8"/>
          <p:cNvSpPr/>
          <p:nvPr/>
        </p:nvSpPr>
        <p:spPr bwMode="gray">
          <a:xfrm>
            <a:off x="5969826" y="1549359"/>
            <a:ext cx="3011311" cy="3657956"/>
          </a:xfrm>
          <a:prstGeom prst="roundRect">
            <a:avLst>
              <a:gd name="adj" fmla="val 1968"/>
            </a:avLst>
          </a:prstGeom>
          <a:solidFill>
            <a:srgbClr val="B1CC11"/>
          </a:solidFill>
          <a:ln>
            <a:noFill/>
          </a:ln>
          <a:effectLst/>
        </p:spPr>
        <p:style>
          <a:lnRef idx="1">
            <a:schemeClr val="accent1"/>
          </a:lnRef>
          <a:fillRef idx="3">
            <a:schemeClr val="accent1"/>
          </a:fillRef>
          <a:effectRef idx="2">
            <a:schemeClr val="accent1"/>
          </a:effectRef>
          <a:fontRef idx="minor">
            <a:schemeClr val="lt1"/>
          </a:fontRef>
        </p:style>
        <p:txBody>
          <a:bodyPr lIns="91379" tIns="685358" rIns="91379" bIns="45689" rtlCol="0" anchor="ctr"/>
          <a:lstStyle/>
          <a:p>
            <a:pPr algn="ctr"/>
            <a:r>
              <a:rPr lang="en-US" sz="3298" dirty="0">
                <a:solidFill>
                  <a:schemeClr val="tx1">
                    <a:lumMod val="75000"/>
                    <a:lumOff val="25000"/>
                  </a:schemeClr>
                </a:solidFill>
                <a:latin typeface="Gotham Rounded Medium" panose="02000000000000000000" pitchFamily="50" charset="0"/>
                <a:cs typeface="Arial" pitchFamily="34" charset="0"/>
              </a:rPr>
              <a:t>Prism</a:t>
            </a:r>
          </a:p>
        </p:txBody>
      </p:sp>
      <p:grpSp>
        <p:nvGrpSpPr>
          <p:cNvPr id="106" name="Group 5"/>
          <p:cNvGrpSpPr>
            <a:grpSpLocks noChangeAspect="1"/>
          </p:cNvGrpSpPr>
          <p:nvPr/>
        </p:nvGrpSpPr>
        <p:grpSpPr bwMode="auto">
          <a:xfrm>
            <a:off x="7175762" y="2738427"/>
            <a:ext cx="599437" cy="600270"/>
            <a:chOff x="1682" y="0"/>
            <a:chExt cx="4314" cy="4320"/>
          </a:xfrm>
          <a:solidFill>
            <a:schemeClr val="accent2"/>
          </a:solidFill>
        </p:grpSpPr>
        <p:sp>
          <p:nvSpPr>
            <p:cNvPr id="107" name="Freeform 6"/>
            <p:cNvSpPr>
              <a:spLocks/>
            </p:cNvSpPr>
            <p:nvPr/>
          </p:nvSpPr>
          <p:spPr bwMode="auto">
            <a:xfrm>
              <a:off x="1682" y="0"/>
              <a:ext cx="4314" cy="4320"/>
            </a:xfrm>
            <a:custGeom>
              <a:avLst/>
              <a:gdLst>
                <a:gd name="T0" fmla="*/ 671 w 693"/>
                <a:gd name="T1" fmla="*/ 0 h 694"/>
                <a:gd name="T2" fmla="*/ 21 w 693"/>
                <a:gd name="T3" fmla="*/ 0 h 694"/>
                <a:gd name="T4" fmla="*/ 0 w 693"/>
                <a:gd name="T5" fmla="*/ 21 h 694"/>
                <a:gd name="T6" fmla="*/ 0 w 693"/>
                <a:gd name="T7" fmla="*/ 658 h 694"/>
                <a:gd name="T8" fmla="*/ 36 w 693"/>
                <a:gd name="T9" fmla="*/ 694 h 694"/>
                <a:gd name="T10" fmla="*/ 657 w 693"/>
                <a:gd name="T11" fmla="*/ 694 h 694"/>
                <a:gd name="T12" fmla="*/ 693 w 693"/>
                <a:gd name="T13" fmla="*/ 658 h 694"/>
                <a:gd name="T14" fmla="*/ 693 w 693"/>
                <a:gd name="T15" fmla="*/ 21 h 694"/>
                <a:gd name="T16" fmla="*/ 671 w 693"/>
                <a:gd name="T17"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94">
                  <a:moveTo>
                    <a:pt x="671" y="0"/>
                  </a:moveTo>
                  <a:cubicBezTo>
                    <a:pt x="21" y="0"/>
                    <a:pt x="21" y="0"/>
                    <a:pt x="21" y="0"/>
                  </a:cubicBezTo>
                  <a:cubicBezTo>
                    <a:pt x="9" y="0"/>
                    <a:pt x="0" y="9"/>
                    <a:pt x="0" y="21"/>
                  </a:cubicBezTo>
                  <a:cubicBezTo>
                    <a:pt x="0" y="658"/>
                    <a:pt x="0" y="658"/>
                    <a:pt x="0" y="658"/>
                  </a:cubicBezTo>
                  <a:cubicBezTo>
                    <a:pt x="0" y="677"/>
                    <a:pt x="16" y="694"/>
                    <a:pt x="36" y="694"/>
                  </a:cubicBezTo>
                  <a:cubicBezTo>
                    <a:pt x="657" y="694"/>
                    <a:pt x="657" y="694"/>
                    <a:pt x="657" y="694"/>
                  </a:cubicBezTo>
                  <a:cubicBezTo>
                    <a:pt x="677" y="694"/>
                    <a:pt x="693" y="677"/>
                    <a:pt x="693" y="658"/>
                  </a:cubicBezTo>
                  <a:cubicBezTo>
                    <a:pt x="693" y="21"/>
                    <a:pt x="693" y="21"/>
                    <a:pt x="693" y="21"/>
                  </a:cubicBezTo>
                  <a:cubicBezTo>
                    <a:pt x="693" y="9"/>
                    <a:pt x="683" y="0"/>
                    <a:pt x="671"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8" name="Freeform 7"/>
            <p:cNvSpPr>
              <a:spLocks/>
            </p:cNvSpPr>
            <p:nvPr/>
          </p:nvSpPr>
          <p:spPr bwMode="auto">
            <a:xfrm>
              <a:off x="3655" y="168"/>
              <a:ext cx="361" cy="324"/>
            </a:xfrm>
            <a:custGeom>
              <a:avLst/>
              <a:gdLst>
                <a:gd name="T0" fmla="*/ 8 w 58"/>
                <a:gd name="T1" fmla="*/ 52 h 52"/>
                <a:gd name="T2" fmla="*/ 17 w 58"/>
                <a:gd name="T3" fmla="*/ 44 h 52"/>
                <a:gd name="T4" fmla="*/ 17 w 58"/>
                <a:gd name="T5" fmla="*/ 27 h 52"/>
                <a:gd name="T6" fmla="*/ 45 w 58"/>
                <a:gd name="T7" fmla="*/ 50 h 52"/>
                <a:gd name="T8" fmla="*/ 50 w 58"/>
                <a:gd name="T9" fmla="*/ 52 h 52"/>
                <a:gd name="T10" fmla="*/ 53 w 58"/>
                <a:gd name="T11" fmla="*/ 52 h 52"/>
                <a:gd name="T12" fmla="*/ 58 w 58"/>
                <a:gd name="T13" fmla="*/ 44 h 52"/>
                <a:gd name="T14" fmla="*/ 58 w 58"/>
                <a:gd name="T15" fmla="*/ 9 h 52"/>
                <a:gd name="T16" fmla="*/ 50 w 58"/>
                <a:gd name="T17" fmla="*/ 1 h 52"/>
                <a:gd name="T18" fmla="*/ 42 w 58"/>
                <a:gd name="T19" fmla="*/ 9 h 52"/>
                <a:gd name="T20" fmla="*/ 42 w 58"/>
                <a:gd name="T21" fmla="*/ 26 h 52"/>
                <a:gd name="T22" fmla="*/ 14 w 58"/>
                <a:gd name="T23" fmla="*/ 3 h 52"/>
                <a:gd name="T24" fmla="*/ 5 w 58"/>
                <a:gd name="T25" fmla="*/ 2 h 52"/>
                <a:gd name="T26" fmla="*/ 0 w 58"/>
                <a:gd name="T27" fmla="*/ 9 h 52"/>
                <a:gd name="T28" fmla="*/ 0 w 58"/>
                <a:gd name="T29" fmla="*/ 44 h 52"/>
                <a:gd name="T30" fmla="*/ 8 w 58"/>
                <a:gd name="T3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2">
                  <a:moveTo>
                    <a:pt x="8" y="52"/>
                  </a:moveTo>
                  <a:cubicBezTo>
                    <a:pt x="13" y="52"/>
                    <a:pt x="17" y="49"/>
                    <a:pt x="17" y="44"/>
                  </a:cubicBezTo>
                  <a:cubicBezTo>
                    <a:pt x="17" y="27"/>
                    <a:pt x="17" y="27"/>
                    <a:pt x="17" y="27"/>
                  </a:cubicBezTo>
                  <a:cubicBezTo>
                    <a:pt x="45" y="50"/>
                    <a:pt x="45" y="50"/>
                    <a:pt x="45" y="50"/>
                  </a:cubicBezTo>
                  <a:cubicBezTo>
                    <a:pt x="46" y="52"/>
                    <a:pt x="48" y="52"/>
                    <a:pt x="50" y="52"/>
                  </a:cubicBezTo>
                  <a:cubicBezTo>
                    <a:pt x="51" y="52"/>
                    <a:pt x="52" y="52"/>
                    <a:pt x="53" y="52"/>
                  </a:cubicBezTo>
                  <a:cubicBezTo>
                    <a:pt x="56" y="50"/>
                    <a:pt x="58" y="47"/>
                    <a:pt x="58" y="44"/>
                  </a:cubicBezTo>
                  <a:cubicBezTo>
                    <a:pt x="58" y="9"/>
                    <a:pt x="58" y="9"/>
                    <a:pt x="58" y="9"/>
                  </a:cubicBezTo>
                  <a:cubicBezTo>
                    <a:pt x="58" y="5"/>
                    <a:pt x="55" y="1"/>
                    <a:pt x="50" y="1"/>
                  </a:cubicBezTo>
                  <a:cubicBezTo>
                    <a:pt x="45" y="1"/>
                    <a:pt x="42" y="5"/>
                    <a:pt x="42" y="9"/>
                  </a:cubicBezTo>
                  <a:cubicBezTo>
                    <a:pt x="42" y="26"/>
                    <a:pt x="42" y="26"/>
                    <a:pt x="42" y="26"/>
                  </a:cubicBezTo>
                  <a:cubicBezTo>
                    <a:pt x="14" y="3"/>
                    <a:pt x="14" y="3"/>
                    <a:pt x="14" y="3"/>
                  </a:cubicBezTo>
                  <a:cubicBezTo>
                    <a:pt x="11" y="1"/>
                    <a:pt x="8" y="0"/>
                    <a:pt x="5" y="2"/>
                  </a:cubicBezTo>
                  <a:cubicBezTo>
                    <a:pt x="2" y="3"/>
                    <a:pt x="0" y="6"/>
                    <a:pt x="0" y="9"/>
                  </a:cubicBezTo>
                  <a:cubicBezTo>
                    <a:pt x="0" y="44"/>
                    <a:pt x="0" y="44"/>
                    <a:pt x="0" y="44"/>
                  </a:cubicBezTo>
                  <a:cubicBezTo>
                    <a:pt x="0" y="49"/>
                    <a:pt x="4" y="52"/>
                    <a:pt x="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09" name="Rectangle 8"/>
            <p:cNvSpPr>
              <a:spLocks noChangeArrowheads="1"/>
            </p:cNvSpPr>
            <p:nvPr/>
          </p:nvSpPr>
          <p:spPr bwMode="auto">
            <a:xfrm>
              <a:off x="1807" y="622"/>
              <a:ext cx="4058" cy="9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0" name="Rectangle 9"/>
            <p:cNvSpPr>
              <a:spLocks noChangeArrowheads="1"/>
            </p:cNvSpPr>
            <p:nvPr/>
          </p:nvSpPr>
          <p:spPr bwMode="auto">
            <a:xfrm>
              <a:off x="1807" y="2683"/>
              <a:ext cx="4058" cy="9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1" name="Freeform 10"/>
            <p:cNvSpPr>
              <a:spLocks noEditPoints="1"/>
            </p:cNvSpPr>
            <p:nvPr/>
          </p:nvSpPr>
          <p:spPr bwMode="auto">
            <a:xfrm>
              <a:off x="2049" y="915"/>
              <a:ext cx="2851" cy="1731"/>
            </a:xfrm>
            <a:custGeom>
              <a:avLst/>
              <a:gdLst>
                <a:gd name="T0" fmla="*/ 363 w 458"/>
                <a:gd name="T1" fmla="*/ 5 h 278"/>
                <a:gd name="T2" fmla="*/ 363 w 458"/>
                <a:gd name="T3" fmla="*/ 4 h 278"/>
                <a:gd name="T4" fmla="*/ 363 w 458"/>
                <a:gd name="T5" fmla="*/ 3 h 278"/>
                <a:gd name="T6" fmla="*/ 362 w 458"/>
                <a:gd name="T7" fmla="*/ 2 h 278"/>
                <a:gd name="T8" fmla="*/ 360 w 458"/>
                <a:gd name="T9" fmla="*/ 1 h 278"/>
                <a:gd name="T10" fmla="*/ 359 w 458"/>
                <a:gd name="T11" fmla="*/ 0 h 278"/>
                <a:gd name="T12" fmla="*/ 358 w 458"/>
                <a:gd name="T13" fmla="*/ 0 h 278"/>
                <a:gd name="T14" fmla="*/ 356 w 458"/>
                <a:gd name="T15" fmla="*/ 0 h 278"/>
                <a:gd name="T16" fmla="*/ 198 w 458"/>
                <a:gd name="T17" fmla="*/ 26 h 278"/>
                <a:gd name="T18" fmla="*/ 196 w 458"/>
                <a:gd name="T19" fmla="*/ 27 h 278"/>
                <a:gd name="T20" fmla="*/ 194 w 458"/>
                <a:gd name="T21" fmla="*/ 28 h 278"/>
                <a:gd name="T22" fmla="*/ 193 w 458"/>
                <a:gd name="T23" fmla="*/ 30 h 278"/>
                <a:gd name="T24" fmla="*/ 192 w 458"/>
                <a:gd name="T25" fmla="*/ 32 h 278"/>
                <a:gd name="T26" fmla="*/ 192 w 458"/>
                <a:gd name="T27" fmla="*/ 33 h 278"/>
                <a:gd name="T28" fmla="*/ 0 w 458"/>
                <a:gd name="T29" fmla="*/ 120 h 278"/>
                <a:gd name="T30" fmla="*/ 192 w 458"/>
                <a:gd name="T31" fmla="*/ 195 h 278"/>
                <a:gd name="T32" fmla="*/ 192 w 458"/>
                <a:gd name="T33" fmla="*/ 196 h 278"/>
                <a:gd name="T34" fmla="*/ 192 w 458"/>
                <a:gd name="T35" fmla="*/ 198 h 278"/>
                <a:gd name="T36" fmla="*/ 193 w 458"/>
                <a:gd name="T37" fmla="*/ 199 h 278"/>
                <a:gd name="T38" fmla="*/ 244 w 458"/>
                <a:gd name="T39" fmla="*/ 275 h 278"/>
                <a:gd name="T40" fmla="*/ 244 w 458"/>
                <a:gd name="T41" fmla="*/ 275 h 278"/>
                <a:gd name="T42" fmla="*/ 245 w 458"/>
                <a:gd name="T43" fmla="*/ 276 h 278"/>
                <a:gd name="T44" fmla="*/ 246 w 458"/>
                <a:gd name="T45" fmla="*/ 277 h 278"/>
                <a:gd name="T46" fmla="*/ 246 w 458"/>
                <a:gd name="T47" fmla="*/ 277 h 278"/>
                <a:gd name="T48" fmla="*/ 247 w 458"/>
                <a:gd name="T49" fmla="*/ 278 h 278"/>
                <a:gd name="T50" fmla="*/ 249 w 458"/>
                <a:gd name="T51" fmla="*/ 278 h 278"/>
                <a:gd name="T52" fmla="*/ 250 w 458"/>
                <a:gd name="T53" fmla="*/ 278 h 278"/>
                <a:gd name="T54" fmla="*/ 251 w 458"/>
                <a:gd name="T55" fmla="*/ 278 h 278"/>
                <a:gd name="T56" fmla="*/ 252 w 458"/>
                <a:gd name="T57" fmla="*/ 278 h 278"/>
                <a:gd name="T58" fmla="*/ 254 w 458"/>
                <a:gd name="T59" fmla="*/ 277 h 278"/>
                <a:gd name="T60" fmla="*/ 254 w 458"/>
                <a:gd name="T61" fmla="*/ 277 h 278"/>
                <a:gd name="T62" fmla="*/ 361 w 458"/>
                <a:gd name="T63" fmla="*/ 200 h 278"/>
                <a:gd name="T64" fmla="*/ 362 w 458"/>
                <a:gd name="T65" fmla="*/ 200 h 278"/>
                <a:gd name="T66" fmla="*/ 363 w 458"/>
                <a:gd name="T67" fmla="*/ 199 h 278"/>
                <a:gd name="T68" fmla="*/ 363 w 458"/>
                <a:gd name="T69" fmla="*/ 198 h 278"/>
                <a:gd name="T70" fmla="*/ 363 w 458"/>
                <a:gd name="T71" fmla="*/ 197 h 278"/>
                <a:gd name="T72" fmla="*/ 364 w 458"/>
                <a:gd name="T73" fmla="*/ 196 h 278"/>
                <a:gd name="T74" fmla="*/ 364 w 458"/>
                <a:gd name="T75" fmla="*/ 195 h 278"/>
                <a:gd name="T76" fmla="*/ 364 w 458"/>
                <a:gd name="T77" fmla="*/ 159 h 278"/>
                <a:gd name="T78" fmla="*/ 364 w 458"/>
                <a:gd name="T79" fmla="*/ 136 h 278"/>
                <a:gd name="T80" fmla="*/ 364 w 458"/>
                <a:gd name="T81" fmla="*/ 113 h 278"/>
                <a:gd name="T82" fmla="*/ 364 w 458"/>
                <a:gd name="T83" fmla="*/ 90 h 278"/>
                <a:gd name="T84" fmla="*/ 364 w 458"/>
                <a:gd name="T85" fmla="*/ 6 h 278"/>
                <a:gd name="T86" fmla="*/ 257 w 458"/>
                <a:gd name="T87" fmla="*/ 257 h 278"/>
                <a:gd name="T88" fmla="*/ 242 w 458"/>
                <a:gd name="T89" fmla="*/ 155 h 278"/>
                <a:gd name="T90" fmla="*/ 257 w 458"/>
                <a:gd name="T91" fmla="*/ 114 h 278"/>
                <a:gd name="T92" fmla="*/ 218 w 458"/>
                <a:gd name="T93" fmla="*/ 38 h 278"/>
                <a:gd name="T94" fmla="*/ 206 w 458"/>
                <a:gd name="T95" fmla="*/ 48 h 278"/>
                <a:gd name="T96" fmla="*/ 206 w 458"/>
                <a:gd name="T97" fmla="*/ 124 h 278"/>
                <a:gd name="T98" fmla="*/ 349 w 458"/>
                <a:gd name="T99" fmla="*/ 101 h 278"/>
                <a:gd name="T100" fmla="*/ 349 w 458"/>
                <a:gd name="T101" fmla="*/ 133 h 278"/>
                <a:gd name="T102" fmla="*/ 319 w 458"/>
                <a:gd name="T103" fmla="*/ 134 h 278"/>
                <a:gd name="T104" fmla="*/ 257 w 458"/>
                <a:gd name="T105" fmla="*/ 137 h 278"/>
                <a:gd name="T106" fmla="*/ 349 w 458"/>
                <a:gd name="T107" fmla="*/ 1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8" h="278">
                  <a:moveTo>
                    <a:pt x="364" y="6"/>
                  </a:moveTo>
                  <a:cubicBezTo>
                    <a:pt x="364" y="6"/>
                    <a:pt x="364" y="6"/>
                    <a:pt x="364" y="6"/>
                  </a:cubicBezTo>
                  <a:cubicBezTo>
                    <a:pt x="364" y="6"/>
                    <a:pt x="364" y="6"/>
                    <a:pt x="364" y="6"/>
                  </a:cubicBezTo>
                  <a:cubicBezTo>
                    <a:pt x="364" y="5"/>
                    <a:pt x="363" y="5"/>
                    <a:pt x="363" y="5"/>
                  </a:cubicBezTo>
                  <a:cubicBezTo>
                    <a:pt x="363" y="5"/>
                    <a:pt x="363" y="5"/>
                    <a:pt x="363" y="5"/>
                  </a:cubicBezTo>
                  <a:cubicBezTo>
                    <a:pt x="363" y="5"/>
                    <a:pt x="363" y="5"/>
                    <a:pt x="363" y="4"/>
                  </a:cubicBezTo>
                  <a:cubicBezTo>
                    <a:pt x="363" y="4"/>
                    <a:pt x="363" y="4"/>
                    <a:pt x="363" y="4"/>
                  </a:cubicBezTo>
                  <a:cubicBezTo>
                    <a:pt x="363" y="4"/>
                    <a:pt x="363" y="4"/>
                    <a:pt x="363" y="4"/>
                  </a:cubicBezTo>
                  <a:cubicBezTo>
                    <a:pt x="363" y="4"/>
                    <a:pt x="363" y="4"/>
                    <a:pt x="363" y="4"/>
                  </a:cubicBezTo>
                  <a:cubicBezTo>
                    <a:pt x="363" y="4"/>
                    <a:pt x="363" y="4"/>
                    <a:pt x="363" y="3"/>
                  </a:cubicBezTo>
                  <a:cubicBezTo>
                    <a:pt x="363" y="3"/>
                    <a:pt x="363" y="3"/>
                    <a:pt x="363" y="3"/>
                  </a:cubicBezTo>
                  <a:cubicBezTo>
                    <a:pt x="363" y="3"/>
                    <a:pt x="363" y="3"/>
                    <a:pt x="363" y="3"/>
                  </a:cubicBezTo>
                  <a:cubicBezTo>
                    <a:pt x="362" y="3"/>
                    <a:pt x="362" y="3"/>
                    <a:pt x="362" y="2"/>
                  </a:cubicBezTo>
                  <a:cubicBezTo>
                    <a:pt x="362" y="2"/>
                    <a:pt x="362" y="2"/>
                    <a:pt x="362" y="2"/>
                  </a:cubicBezTo>
                  <a:cubicBezTo>
                    <a:pt x="362" y="2"/>
                    <a:pt x="362" y="2"/>
                    <a:pt x="362" y="2"/>
                  </a:cubicBezTo>
                  <a:cubicBezTo>
                    <a:pt x="362" y="2"/>
                    <a:pt x="362" y="2"/>
                    <a:pt x="362" y="2"/>
                  </a:cubicBezTo>
                  <a:cubicBezTo>
                    <a:pt x="362" y="2"/>
                    <a:pt x="361" y="2"/>
                    <a:pt x="361" y="1"/>
                  </a:cubicBezTo>
                  <a:cubicBezTo>
                    <a:pt x="361" y="1"/>
                    <a:pt x="361" y="1"/>
                    <a:pt x="361" y="1"/>
                  </a:cubicBezTo>
                  <a:cubicBezTo>
                    <a:pt x="361" y="1"/>
                    <a:pt x="360" y="1"/>
                    <a:pt x="360" y="1"/>
                  </a:cubicBezTo>
                  <a:cubicBezTo>
                    <a:pt x="360" y="1"/>
                    <a:pt x="360" y="1"/>
                    <a:pt x="360" y="1"/>
                  </a:cubicBezTo>
                  <a:cubicBezTo>
                    <a:pt x="360" y="0"/>
                    <a:pt x="360" y="0"/>
                    <a:pt x="360" y="0"/>
                  </a:cubicBezTo>
                  <a:cubicBezTo>
                    <a:pt x="360" y="0"/>
                    <a:pt x="360" y="0"/>
                    <a:pt x="360" y="0"/>
                  </a:cubicBezTo>
                  <a:cubicBezTo>
                    <a:pt x="360" y="0"/>
                    <a:pt x="359" y="0"/>
                    <a:pt x="359" y="0"/>
                  </a:cubicBezTo>
                  <a:cubicBezTo>
                    <a:pt x="359" y="0"/>
                    <a:pt x="359" y="0"/>
                    <a:pt x="359" y="0"/>
                  </a:cubicBezTo>
                  <a:cubicBezTo>
                    <a:pt x="359" y="0"/>
                    <a:pt x="359" y="0"/>
                    <a:pt x="358" y="0"/>
                  </a:cubicBezTo>
                  <a:cubicBezTo>
                    <a:pt x="358" y="0"/>
                    <a:pt x="358" y="0"/>
                    <a:pt x="358" y="0"/>
                  </a:cubicBezTo>
                  <a:cubicBezTo>
                    <a:pt x="358" y="0"/>
                    <a:pt x="358" y="0"/>
                    <a:pt x="358" y="0"/>
                  </a:cubicBezTo>
                  <a:cubicBezTo>
                    <a:pt x="358" y="0"/>
                    <a:pt x="358" y="0"/>
                    <a:pt x="358" y="0"/>
                  </a:cubicBezTo>
                  <a:cubicBezTo>
                    <a:pt x="357" y="0"/>
                    <a:pt x="357" y="0"/>
                    <a:pt x="357" y="0"/>
                  </a:cubicBezTo>
                  <a:cubicBezTo>
                    <a:pt x="356" y="0"/>
                    <a:pt x="356" y="0"/>
                    <a:pt x="356" y="0"/>
                  </a:cubicBezTo>
                  <a:cubicBezTo>
                    <a:pt x="356" y="0"/>
                    <a:pt x="356" y="0"/>
                    <a:pt x="356" y="0"/>
                  </a:cubicBezTo>
                  <a:cubicBezTo>
                    <a:pt x="356" y="0"/>
                    <a:pt x="356" y="0"/>
                    <a:pt x="356" y="0"/>
                  </a:cubicBezTo>
                  <a:cubicBezTo>
                    <a:pt x="356" y="0"/>
                    <a:pt x="356" y="0"/>
                    <a:pt x="356" y="0"/>
                  </a:cubicBezTo>
                  <a:cubicBezTo>
                    <a:pt x="356" y="0"/>
                    <a:pt x="355" y="0"/>
                    <a:pt x="355" y="0"/>
                  </a:cubicBezTo>
                  <a:cubicBezTo>
                    <a:pt x="355" y="0"/>
                    <a:pt x="355" y="0"/>
                    <a:pt x="355" y="0"/>
                  </a:cubicBezTo>
                  <a:cubicBezTo>
                    <a:pt x="198" y="26"/>
                    <a:pt x="198" y="26"/>
                    <a:pt x="198" y="26"/>
                  </a:cubicBezTo>
                  <a:cubicBezTo>
                    <a:pt x="198" y="26"/>
                    <a:pt x="198" y="26"/>
                    <a:pt x="198" y="26"/>
                  </a:cubicBezTo>
                  <a:cubicBezTo>
                    <a:pt x="197" y="26"/>
                    <a:pt x="197" y="26"/>
                    <a:pt x="197" y="26"/>
                  </a:cubicBezTo>
                  <a:cubicBezTo>
                    <a:pt x="197" y="26"/>
                    <a:pt x="197" y="27"/>
                    <a:pt x="197" y="27"/>
                  </a:cubicBezTo>
                  <a:cubicBezTo>
                    <a:pt x="196" y="27"/>
                    <a:pt x="196" y="27"/>
                    <a:pt x="196" y="27"/>
                  </a:cubicBezTo>
                  <a:cubicBezTo>
                    <a:pt x="196" y="27"/>
                    <a:pt x="196" y="27"/>
                    <a:pt x="196" y="27"/>
                  </a:cubicBezTo>
                  <a:cubicBezTo>
                    <a:pt x="195" y="27"/>
                    <a:pt x="195" y="27"/>
                    <a:pt x="195" y="27"/>
                  </a:cubicBezTo>
                  <a:cubicBezTo>
                    <a:pt x="195" y="27"/>
                    <a:pt x="195" y="27"/>
                    <a:pt x="195" y="28"/>
                  </a:cubicBezTo>
                  <a:cubicBezTo>
                    <a:pt x="194" y="28"/>
                    <a:pt x="194" y="28"/>
                    <a:pt x="194" y="28"/>
                  </a:cubicBezTo>
                  <a:cubicBezTo>
                    <a:pt x="194" y="28"/>
                    <a:pt x="194" y="28"/>
                    <a:pt x="194" y="28"/>
                  </a:cubicBezTo>
                  <a:cubicBezTo>
                    <a:pt x="194" y="28"/>
                    <a:pt x="193" y="29"/>
                    <a:pt x="193" y="29"/>
                  </a:cubicBezTo>
                  <a:cubicBezTo>
                    <a:pt x="193" y="29"/>
                    <a:pt x="193" y="29"/>
                    <a:pt x="193" y="29"/>
                  </a:cubicBezTo>
                  <a:cubicBezTo>
                    <a:pt x="193" y="29"/>
                    <a:pt x="193" y="29"/>
                    <a:pt x="193" y="30"/>
                  </a:cubicBezTo>
                  <a:cubicBezTo>
                    <a:pt x="193" y="30"/>
                    <a:pt x="193" y="30"/>
                    <a:pt x="193" y="30"/>
                  </a:cubicBezTo>
                  <a:cubicBezTo>
                    <a:pt x="192" y="30"/>
                    <a:pt x="192" y="30"/>
                    <a:pt x="192" y="31"/>
                  </a:cubicBezTo>
                  <a:cubicBezTo>
                    <a:pt x="192" y="31"/>
                    <a:pt x="192" y="31"/>
                    <a:pt x="192" y="31"/>
                  </a:cubicBezTo>
                  <a:cubicBezTo>
                    <a:pt x="192" y="31"/>
                    <a:pt x="192" y="31"/>
                    <a:pt x="192" y="32"/>
                  </a:cubicBezTo>
                  <a:cubicBezTo>
                    <a:pt x="192" y="32"/>
                    <a:pt x="192" y="32"/>
                    <a:pt x="192" y="32"/>
                  </a:cubicBezTo>
                  <a:cubicBezTo>
                    <a:pt x="192" y="32"/>
                    <a:pt x="192" y="32"/>
                    <a:pt x="192" y="32"/>
                  </a:cubicBezTo>
                  <a:cubicBezTo>
                    <a:pt x="192" y="32"/>
                    <a:pt x="192" y="33"/>
                    <a:pt x="192" y="33"/>
                  </a:cubicBezTo>
                  <a:cubicBezTo>
                    <a:pt x="192" y="33"/>
                    <a:pt x="192" y="33"/>
                    <a:pt x="192" y="33"/>
                  </a:cubicBezTo>
                  <a:cubicBezTo>
                    <a:pt x="192" y="33"/>
                    <a:pt x="192" y="33"/>
                    <a:pt x="192" y="33"/>
                  </a:cubicBezTo>
                  <a:cubicBezTo>
                    <a:pt x="192" y="116"/>
                    <a:pt x="192" y="116"/>
                    <a:pt x="192" y="116"/>
                  </a:cubicBezTo>
                  <a:cubicBezTo>
                    <a:pt x="4" y="116"/>
                    <a:pt x="4" y="116"/>
                    <a:pt x="4" y="116"/>
                  </a:cubicBezTo>
                  <a:cubicBezTo>
                    <a:pt x="2" y="116"/>
                    <a:pt x="0" y="118"/>
                    <a:pt x="0" y="120"/>
                  </a:cubicBezTo>
                  <a:cubicBezTo>
                    <a:pt x="0" y="122"/>
                    <a:pt x="2" y="124"/>
                    <a:pt x="4" y="124"/>
                  </a:cubicBezTo>
                  <a:cubicBezTo>
                    <a:pt x="192" y="124"/>
                    <a:pt x="192" y="124"/>
                    <a:pt x="192" y="124"/>
                  </a:cubicBezTo>
                  <a:cubicBezTo>
                    <a:pt x="192" y="195"/>
                    <a:pt x="192" y="195"/>
                    <a:pt x="192" y="195"/>
                  </a:cubicBezTo>
                  <a:cubicBezTo>
                    <a:pt x="192" y="195"/>
                    <a:pt x="192" y="195"/>
                    <a:pt x="192" y="195"/>
                  </a:cubicBezTo>
                  <a:cubicBezTo>
                    <a:pt x="192" y="195"/>
                    <a:pt x="192" y="195"/>
                    <a:pt x="192" y="195"/>
                  </a:cubicBezTo>
                  <a:cubicBezTo>
                    <a:pt x="192" y="195"/>
                    <a:pt x="192" y="195"/>
                    <a:pt x="192" y="195"/>
                  </a:cubicBezTo>
                  <a:cubicBezTo>
                    <a:pt x="192" y="195"/>
                    <a:pt x="192" y="196"/>
                    <a:pt x="192" y="196"/>
                  </a:cubicBezTo>
                  <a:cubicBezTo>
                    <a:pt x="192" y="196"/>
                    <a:pt x="192" y="196"/>
                    <a:pt x="192" y="196"/>
                  </a:cubicBezTo>
                  <a:cubicBezTo>
                    <a:pt x="192" y="196"/>
                    <a:pt x="192" y="196"/>
                    <a:pt x="192" y="196"/>
                  </a:cubicBezTo>
                  <a:cubicBezTo>
                    <a:pt x="192" y="196"/>
                    <a:pt x="192" y="197"/>
                    <a:pt x="192" y="197"/>
                  </a:cubicBezTo>
                  <a:cubicBezTo>
                    <a:pt x="192" y="197"/>
                    <a:pt x="192" y="197"/>
                    <a:pt x="192" y="197"/>
                  </a:cubicBezTo>
                  <a:cubicBezTo>
                    <a:pt x="192" y="197"/>
                    <a:pt x="192" y="197"/>
                    <a:pt x="192" y="198"/>
                  </a:cubicBezTo>
                  <a:cubicBezTo>
                    <a:pt x="192" y="198"/>
                    <a:pt x="192" y="198"/>
                    <a:pt x="192" y="198"/>
                  </a:cubicBezTo>
                  <a:cubicBezTo>
                    <a:pt x="192" y="198"/>
                    <a:pt x="192" y="198"/>
                    <a:pt x="192" y="198"/>
                  </a:cubicBezTo>
                  <a:cubicBezTo>
                    <a:pt x="192" y="198"/>
                    <a:pt x="192" y="198"/>
                    <a:pt x="193" y="198"/>
                  </a:cubicBezTo>
                  <a:cubicBezTo>
                    <a:pt x="193" y="198"/>
                    <a:pt x="193" y="199"/>
                    <a:pt x="193" y="199"/>
                  </a:cubicBezTo>
                  <a:cubicBezTo>
                    <a:pt x="193" y="199"/>
                    <a:pt x="193" y="199"/>
                    <a:pt x="193" y="199"/>
                  </a:cubicBezTo>
                  <a:cubicBezTo>
                    <a:pt x="193" y="199"/>
                    <a:pt x="193" y="199"/>
                    <a:pt x="193" y="199"/>
                  </a:cubicBezTo>
                  <a:cubicBezTo>
                    <a:pt x="193" y="199"/>
                    <a:pt x="193" y="199"/>
                    <a:pt x="193" y="199"/>
                  </a:cubicBezTo>
                  <a:cubicBezTo>
                    <a:pt x="244" y="275"/>
                    <a:pt x="244" y="275"/>
                    <a:pt x="244" y="275"/>
                  </a:cubicBezTo>
                  <a:cubicBezTo>
                    <a:pt x="244" y="275"/>
                    <a:pt x="244" y="275"/>
                    <a:pt x="244" y="275"/>
                  </a:cubicBezTo>
                  <a:cubicBezTo>
                    <a:pt x="244" y="275"/>
                    <a:pt x="244" y="275"/>
                    <a:pt x="244" y="275"/>
                  </a:cubicBezTo>
                  <a:cubicBezTo>
                    <a:pt x="244" y="275"/>
                    <a:pt x="244" y="275"/>
                    <a:pt x="244" y="275"/>
                  </a:cubicBezTo>
                  <a:cubicBezTo>
                    <a:pt x="244" y="275"/>
                    <a:pt x="244" y="275"/>
                    <a:pt x="244" y="275"/>
                  </a:cubicBezTo>
                  <a:cubicBezTo>
                    <a:pt x="244" y="275"/>
                    <a:pt x="244" y="276"/>
                    <a:pt x="244" y="276"/>
                  </a:cubicBezTo>
                  <a:cubicBezTo>
                    <a:pt x="244" y="276"/>
                    <a:pt x="244" y="276"/>
                    <a:pt x="244" y="276"/>
                  </a:cubicBezTo>
                  <a:cubicBezTo>
                    <a:pt x="244" y="276"/>
                    <a:pt x="244" y="276"/>
                    <a:pt x="244" y="276"/>
                  </a:cubicBezTo>
                  <a:cubicBezTo>
                    <a:pt x="244" y="276"/>
                    <a:pt x="245" y="276"/>
                    <a:pt x="245" y="276"/>
                  </a:cubicBezTo>
                  <a:cubicBezTo>
                    <a:pt x="245" y="276"/>
                    <a:pt x="245" y="276"/>
                    <a:pt x="245" y="276"/>
                  </a:cubicBezTo>
                  <a:cubicBezTo>
                    <a:pt x="245" y="276"/>
                    <a:pt x="245" y="276"/>
                    <a:pt x="245" y="277"/>
                  </a:cubicBezTo>
                  <a:cubicBezTo>
                    <a:pt x="245" y="277"/>
                    <a:pt x="245" y="277"/>
                    <a:pt x="245" y="277"/>
                  </a:cubicBezTo>
                  <a:cubicBezTo>
                    <a:pt x="245" y="277"/>
                    <a:pt x="245" y="277"/>
                    <a:pt x="246" y="277"/>
                  </a:cubicBezTo>
                  <a:cubicBezTo>
                    <a:pt x="246" y="277"/>
                    <a:pt x="246" y="277"/>
                    <a:pt x="246" y="277"/>
                  </a:cubicBezTo>
                  <a:cubicBezTo>
                    <a:pt x="246" y="277"/>
                    <a:pt x="246" y="277"/>
                    <a:pt x="246" y="277"/>
                  </a:cubicBezTo>
                  <a:cubicBezTo>
                    <a:pt x="246" y="277"/>
                    <a:pt x="246" y="277"/>
                    <a:pt x="246" y="277"/>
                  </a:cubicBezTo>
                  <a:cubicBezTo>
                    <a:pt x="246" y="277"/>
                    <a:pt x="246" y="277"/>
                    <a:pt x="246" y="277"/>
                  </a:cubicBezTo>
                  <a:cubicBezTo>
                    <a:pt x="246" y="277"/>
                    <a:pt x="246" y="277"/>
                    <a:pt x="247" y="277"/>
                  </a:cubicBezTo>
                  <a:cubicBezTo>
                    <a:pt x="247" y="278"/>
                    <a:pt x="247" y="278"/>
                    <a:pt x="247" y="278"/>
                  </a:cubicBezTo>
                  <a:cubicBezTo>
                    <a:pt x="247" y="278"/>
                    <a:pt x="247" y="278"/>
                    <a:pt x="247" y="278"/>
                  </a:cubicBezTo>
                  <a:cubicBezTo>
                    <a:pt x="247" y="278"/>
                    <a:pt x="247" y="278"/>
                    <a:pt x="247" y="278"/>
                  </a:cubicBezTo>
                  <a:cubicBezTo>
                    <a:pt x="247" y="278"/>
                    <a:pt x="248" y="278"/>
                    <a:pt x="248" y="278"/>
                  </a:cubicBezTo>
                  <a:cubicBezTo>
                    <a:pt x="248" y="278"/>
                    <a:pt x="248" y="278"/>
                    <a:pt x="248" y="278"/>
                  </a:cubicBezTo>
                  <a:cubicBezTo>
                    <a:pt x="248" y="278"/>
                    <a:pt x="248" y="278"/>
                    <a:pt x="248" y="278"/>
                  </a:cubicBezTo>
                  <a:cubicBezTo>
                    <a:pt x="248" y="278"/>
                    <a:pt x="248" y="278"/>
                    <a:pt x="249" y="278"/>
                  </a:cubicBezTo>
                  <a:cubicBezTo>
                    <a:pt x="249" y="278"/>
                    <a:pt x="249" y="278"/>
                    <a:pt x="249" y="278"/>
                  </a:cubicBezTo>
                  <a:cubicBezTo>
                    <a:pt x="249" y="278"/>
                    <a:pt x="249" y="278"/>
                    <a:pt x="249" y="278"/>
                  </a:cubicBezTo>
                  <a:cubicBezTo>
                    <a:pt x="249" y="278"/>
                    <a:pt x="249" y="278"/>
                    <a:pt x="250" y="278"/>
                  </a:cubicBezTo>
                  <a:cubicBezTo>
                    <a:pt x="250" y="278"/>
                    <a:pt x="250" y="278"/>
                    <a:pt x="250" y="278"/>
                  </a:cubicBezTo>
                  <a:cubicBezTo>
                    <a:pt x="250" y="278"/>
                    <a:pt x="250" y="278"/>
                    <a:pt x="250" y="278"/>
                  </a:cubicBezTo>
                  <a:cubicBezTo>
                    <a:pt x="250" y="278"/>
                    <a:pt x="250" y="278"/>
                    <a:pt x="251" y="278"/>
                  </a:cubicBezTo>
                  <a:cubicBezTo>
                    <a:pt x="251" y="278"/>
                    <a:pt x="251" y="278"/>
                    <a:pt x="251" y="278"/>
                  </a:cubicBezTo>
                  <a:cubicBezTo>
                    <a:pt x="251" y="278"/>
                    <a:pt x="251" y="278"/>
                    <a:pt x="251" y="278"/>
                  </a:cubicBezTo>
                  <a:cubicBezTo>
                    <a:pt x="251" y="278"/>
                    <a:pt x="251" y="278"/>
                    <a:pt x="252" y="278"/>
                  </a:cubicBezTo>
                  <a:cubicBezTo>
                    <a:pt x="252" y="278"/>
                    <a:pt x="252" y="278"/>
                    <a:pt x="252" y="278"/>
                  </a:cubicBezTo>
                  <a:cubicBezTo>
                    <a:pt x="252" y="278"/>
                    <a:pt x="252" y="278"/>
                    <a:pt x="252" y="278"/>
                  </a:cubicBezTo>
                  <a:cubicBezTo>
                    <a:pt x="252" y="278"/>
                    <a:pt x="252" y="278"/>
                    <a:pt x="252" y="278"/>
                  </a:cubicBezTo>
                  <a:cubicBezTo>
                    <a:pt x="252" y="278"/>
                    <a:pt x="252" y="278"/>
                    <a:pt x="253" y="278"/>
                  </a:cubicBezTo>
                  <a:cubicBezTo>
                    <a:pt x="253" y="278"/>
                    <a:pt x="253" y="278"/>
                    <a:pt x="253" y="277"/>
                  </a:cubicBezTo>
                  <a:cubicBezTo>
                    <a:pt x="253" y="277"/>
                    <a:pt x="253" y="277"/>
                    <a:pt x="253" y="277"/>
                  </a:cubicBezTo>
                  <a:cubicBezTo>
                    <a:pt x="253" y="277"/>
                    <a:pt x="253" y="277"/>
                    <a:pt x="254" y="277"/>
                  </a:cubicBezTo>
                  <a:cubicBezTo>
                    <a:pt x="254" y="277"/>
                    <a:pt x="254" y="277"/>
                    <a:pt x="254" y="277"/>
                  </a:cubicBezTo>
                  <a:cubicBezTo>
                    <a:pt x="254" y="277"/>
                    <a:pt x="254" y="277"/>
                    <a:pt x="254" y="277"/>
                  </a:cubicBezTo>
                  <a:cubicBezTo>
                    <a:pt x="254" y="277"/>
                    <a:pt x="254" y="277"/>
                    <a:pt x="254" y="277"/>
                  </a:cubicBezTo>
                  <a:cubicBezTo>
                    <a:pt x="254" y="277"/>
                    <a:pt x="254" y="277"/>
                    <a:pt x="254" y="277"/>
                  </a:cubicBezTo>
                  <a:cubicBezTo>
                    <a:pt x="361" y="201"/>
                    <a:pt x="361" y="201"/>
                    <a:pt x="361" y="201"/>
                  </a:cubicBezTo>
                  <a:cubicBezTo>
                    <a:pt x="361" y="201"/>
                    <a:pt x="361" y="201"/>
                    <a:pt x="361" y="201"/>
                  </a:cubicBezTo>
                  <a:cubicBezTo>
                    <a:pt x="361" y="201"/>
                    <a:pt x="361" y="201"/>
                    <a:pt x="361" y="201"/>
                  </a:cubicBezTo>
                  <a:cubicBezTo>
                    <a:pt x="361" y="201"/>
                    <a:pt x="361" y="201"/>
                    <a:pt x="361" y="200"/>
                  </a:cubicBezTo>
                  <a:cubicBezTo>
                    <a:pt x="361" y="200"/>
                    <a:pt x="361" y="200"/>
                    <a:pt x="362" y="200"/>
                  </a:cubicBezTo>
                  <a:cubicBezTo>
                    <a:pt x="362" y="200"/>
                    <a:pt x="362" y="200"/>
                    <a:pt x="362" y="200"/>
                  </a:cubicBezTo>
                  <a:cubicBezTo>
                    <a:pt x="362" y="200"/>
                    <a:pt x="362" y="200"/>
                    <a:pt x="362" y="200"/>
                  </a:cubicBezTo>
                  <a:cubicBezTo>
                    <a:pt x="362" y="200"/>
                    <a:pt x="362" y="200"/>
                    <a:pt x="362" y="200"/>
                  </a:cubicBezTo>
                  <a:cubicBezTo>
                    <a:pt x="362" y="200"/>
                    <a:pt x="362" y="199"/>
                    <a:pt x="362" y="199"/>
                  </a:cubicBezTo>
                  <a:cubicBezTo>
                    <a:pt x="362" y="199"/>
                    <a:pt x="362" y="199"/>
                    <a:pt x="362" y="199"/>
                  </a:cubicBezTo>
                  <a:cubicBezTo>
                    <a:pt x="362" y="199"/>
                    <a:pt x="362" y="199"/>
                    <a:pt x="363" y="199"/>
                  </a:cubicBezTo>
                  <a:cubicBezTo>
                    <a:pt x="363" y="199"/>
                    <a:pt x="363" y="199"/>
                    <a:pt x="363" y="199"/>
                  </a:cubicBezTo>
                  <a:cubicBezTo>
                    <a:pt x="363" y="198"/>
                    <a:pt x="363" y="198"/>
                    <a:pt x="363" y="198"/>
                  </a:cubicBezTo>
                  <a:cubicBezTo>
                    <a:pt x="363" y="198"/>
                    <a:pt x="363" y="198"/>
                    <a:pt x="363" y="198"/>
                  </a:cubicBezTo>
                  <a:cubicBezTo>
                    <a:pt x="363" y="198"/>
                    <a:pt x="363" y="198"/>
                    <a:pt x="363" y="198"/>
                  </a:cubicBezTo>
                  <a:cubicBezTo>
                    <a:pt x="363" y="198"/>
                    <a:pt x="363" y="198"/>
                    <a:pt x="363" y="198"/>
                  </a:cubicBezTo>
                  <a:cubicBezTo>
                    <a:pt x="363" y="198"/>
                    <a:pt x="363" y="198"/>
                    <a:pt x="363" y="197"/>
                  </a:cubicBezTo>
                  <a:cubicBezTo>
                    <a:pt x="363" y="197"/>
                    <a:pt x="363" y="197"/>
                    <a:pt x="363" y="197"/>
                  </a:cubicBezTo>
                  <a:cubicBezTo>
                    <a:pt x="363" y="197"/>
                    <a:pt x="363" y="197"/>
                    <a:pt x="363" y="197"/>
                  </a:cubicBezTo>
                  <a:cubicBezTo>
                    <a:pt x="363" y="197"/>
                    <a:pt x="363" y="197"/>
                    <a:pt x="363" y="197"/>
                  </a:cubicBezTo>
                  <a:cubicBezTo>
                    <a:pt x="363" y="197"/>
                    <a:pt x="363" y="197"/>
                    <a:pt x="363" y="197"/>
                  </a:cubicBezTo>
                  <a:cubicBezTo>
                    <a:pt x="364" y="196"/>
                    <a:pt x="364" y="196"/>
                    <a:pt x="364" y="196"/>
                  </a:cubicBezTo>
                  <a:cubicBezTo>
                    <a:pt x="364" y="196"/>
                    <a:pt x="364" y="196"/>
                    <a:pt x="364" y="196"/>
                  </a:cubicBezTo>
                  <a:cubicBezTo>
                    <a:pt x="364" y="196"/>
                    <a:pt x="364" y="196"/>
                    <a:pt x="364" y="196"/>
                  </a:cubicBezTo>
                  <a:cubicBezTo>
                    <a:pt x="364" y="196"/>
                    <a:pt x="364" y="196"/>
                    <a:pt x="364" y="196"/>
                  </a:cubicBezTo>
                  <a:cubicBezTo>
                    <a:pt x="364" y="196"/>
                    <a:pt x="364" y="196"/>
                    <a:pt x="364" y="195"/>
                  </a:cubicBezTo>
                  <a:cubicBezTo>
                    <a:pt x="364" y="195"/>
                    <a:pt x="364" y="195"/>
                    <a:pt x="364" y="195"/>
                  </a:cubicBezTo>
                  <a:cubicBezTo>
                    <a:pt x="364" y="195"/>
                    <a:pt x="364" y="195"/>
                    <a:pt x="364" y="195"/>
                  </a:cubicBezTo>
                  <a:cubicBezTo>
                    <a:pt x="364" y="164"/>
                    <a:pt x="364" y="164"/>
                    <a:pt x="364" y="164"/>
                  </a:cubicBezTo>
                  <a:cubicBezTo>
                    <a:pt x="458" y="226"/>
                    <a:pt x="458" y="226"/>
                    <a:pt x="458" y="226"/>
                  </a:cubicBezTo>
                  <a:cubicBezTo>
                    <a:pt x="458" y="211"/>
                    <a:pt x="458" y="211"/>
                    <a:pt x="458" y="211"/>
                  </a:cubicBezTo>
                  <a:cubicBezTo>
                    <a:pt x="364" y="159"/>
                    <a:pt x="364" y="159"/>
                    <a:pt x="364" y="159"/>
                  </a:cubicBezTo>
                  <a:cubicBezTo>
                    <a:pt x="364" y="140"/>
                    <a:pt x="364" y="140"/>
                    <a:pt x="364" y="140"/>
                  </a:cubicBezTo>
                  <a:cubicBezTo>
                    <a:pt x="458" y="168"/>
                    <a:pt x="458" y="168"/>
                    <a:pt x="458" y="168"/>
                  </a:cubicBezTo>
                  <a:cubicBezTo>
                    <a:pt x="458" y="153"/>
                    <a:pt x="458" y="153"/>
                    <a:pt x="458" y="153"/>
                  </a:cubicBezTo>
                  <a:cubicBezTo>
                    <a:pt x="364" y="136"/>
                    <a:pt x="364" y="136"/>
                    <a:pt x="364" y="136"/>
                  </a:cubicBezTo>
                  <a:cubicBezTo>
                    <a:pt x="364" y="117"/>
                    <a:pt x="364" y="117"/>
                    <a:pt x="364" y="117"/>
                  </a:cubicBezTo>
                  <a:cubicBezTo>
                    <a:pt x="458" y="112"/>
                    <a:pt x="458" y="112"/>
                    <a:pt x="458" y="112"/>
                  </a:cubicBezTo>
                  <a:cubicBezTo>
                    <a:pt x="458" y="97"/>
                    <a:pt x="458" y="97"/>
                    <a:pt x="458" y="97"/>
                  </a:cubicBezTo>
                  <a:cubicBezTo>
                    <a:pt x="364" y="113"/>
                    <a:pt x="364" y="113"/>
                    <a:pt x="364" y="113"/>
                  </a:cubicBezTo>
                  <a:cubicBezTo>
                    <a:pt x="364" y="94"/>
                    <a:pt x="364" y="94"/>
                    <a:pt x="364" y="94"/>
                  </a:cubicBezTo>
                  <a:cubicBezTo>
                    <a:pt x="458" y="55"/>
                    <a:pt x="458" y="55"/>
                    <a:pt x="458" y="55"/>
                  </a:cubicBezTo>
                  <a:cubicBezTo>
                    <a:pt x="458" y="41"/>
                    <a:pt x="458" y="41"/>
                    <a:pt x="458" y="41"/>
                  </a:cubicBezTo>
                  <a:cubicBezTo>
                    <a:pt x="364" y="90"/>
                    <a:pt x="364" y="90"/>
                    <a:pt x="364" y="90"/>
                  </a:cubicBezTo>
                  <a:cubicBezTo>
                    <a:pt x="364" y="7"/>
                    <a:pt x="364" y="7"/>
                    <a:pt x="364" y="7"/>
                  </a:cubicBezTo>
                  <a:cubicBezTo>
                    <a:pt x="364" y="7"/>
                    <a:pt x="364" y="7"/>
                    <a:pt x="364" y="7"/>
                  </a:cubicBezTo>
                  <a:cubicBezTo>
                    <a:pt x="364" y="7"/>
                    <a:pt x="364" y="7"/>
                    <a:pt x="364" y="7"/>
                  </a:cubicBezTo>
                  <a:cubicBezTo>
                    <a:pt x="364" y="7"/>
                    <a:pt x="364" y="6"/>
                    <a:pt x="364" y="6"/>
                  </a:cubicBezTo>
                  <a:cubicBezTo>
                    <a:pt x="364" y="6"/>
                    <a:pt x="364" y="6"/>
                    <a:pt x="364" y="6"/>
                  </a:cubicBezTo>
                  <a:close/>
                  <a:moveTo>
                    <a:pt x="257" y="155"/>
                  </a:moveTo>
                  <a:cubicBezTo>
                    <a:pt x="342" y="196"/>
                    <a:pt x="342" y="196"/>
                    <a:pt x="342" y="196"/>
                  </a:cubicBezTo>
                  <a:cubicBezTo>
                    <a:pt x="257" y="257"/>
                    <a:pt x="257" y="257"/>
                    <a:pt x="257" y="257"/>
                  </a:cubicBezTo>
                  <a:lnTo>
                    <a:pt x="257" y="155"/>
                  </a:lnTo>
                  <a:close/>
                  <a:moveTo>
                    <a:pt x="242" y="247"/>
                  </a:moveTo>
                  <a:cubicBezTo>
                    <a:pt x="208" y="195"/>
                    <a:pt x="208" y="195"/>
                    <a:pt x="208" y="195"/>
                  </a:cubicBezTo>
                  <a:cubicBezTo>
                    <a:pt x="242" y="155"/>
                    <a:pt x="242" y="155"/>
                    <a:pt x="242" y="155"/>
                  </a:cubicBezTo>
                  <a:lnTo>
                    <a:pt x="242" y="247"/>
                  </a:lnTo>
                  <a:close/>
                  <a:moveTo>
                    <a:pt x="257" y="74"/>
                  </a:moveTo>
                  <a:cubicBezTo>
                    <a:pt x="324" y="35"/>
                    <a:pt x="324" y="35"/>
                    <a:pt x="324" y="35"/>
                  </a:cubicBezTo>
                  <a:cubicBezTo>
                    <a:pt x="257" y="114"/>
                    <a:pt x="257" y="114"/>
                    <a:pt x="257" y="114"/>
                  </a:cubicBezTo>
                  <a:lnTo>
                    <a:pt x="257" y="74"/>
                  </a:lnTo>
                  <a:close/>
                  <a:moveTo>
                    <a:pt x="318" y="21"/>
                  </a:moveTo>
                  <a:cubicBezTo>
                    <a:pt x="250" y="61"/>
                    <a:pt x="250" y="61"/>
                    <a:pt x="250" y="61"/>
                  </a:cubicBezTo>
                  <a:cubicBezTo>
                    <a:pt x="218" y="38"/>
                    <a:pt x="218" y="38"/>
                    <a:pt x="218" y="38"/>
                  </a:cubicBezTo>
                  <a:lnTo>
                    <a:pt x="318" y="21"/>
                  </a:lnTo>
                  <a:close/>
                  <a:moveTo>
                    <a:pt x="224" y="116"/>
                  </a:moveTo>
                  <a:cubicBezTo>
                    <a:pt x="206" y="116"/>
                    <a:pt x="206" y="116"/>
                    <a:pt x="206" y="116"/>
                  </a:cubicBezTo>
                  <a:cubicBezTo>
                    <a:pt x="206" y="48"/>
                    <a:pt x="206" y="48"/>
                    <a:pt x="206" y="48"/>
                  </a:cubicBezTo>
                  <a:cubicBezTo>
                    <a:pt x="242" y="73"/>
                    <a:pt x="242" y="73"/>
                    <a:pt x="242" y="73"/>
                  </a:cubicBezTo>
                  <a:cubicBezTo>
                    <a:pt x="242" y="132"/>
                    <a:pt x="242" y="132"/>
                    <a:pt x="242" y="132"/>
                  </a:cubicBezTo>
                  <a:cubicBezTo>
                    <a:pt x="206" y="175"/>
                    <a:pt x="206" y="175"/>
                    <a:pt x="206" y="175"/>
                  </a:cubicBezTo>
                  <a:cubicBezTo>
                    <a:pt x="206" y="124"/>
                    <a:pt x="206" y="124"/>
                    <a:pt x="206" y="124"/>
                  </a:cubicBezTo>
                  <a:cubicBezTo>
                    <a:pt x="224" y="124"/>
                    <a:pt x="224" y="124"/>
                    <a:pt x="224" y="124"/>
                  </a:cubicBezTo>
                  <a:cubicBezTo>
                    <a:pt x="227" y="124"/>
                    <a:pt x="228" y="122"/>
                    <a:pt x="228" y="120"/>
                  </a:cubicBezTo>
                  <a:cubicBezTo>
                    <a:pt x="228" y="118"/>
                    <a:pt x="227" y="116"/>
                    <a:pt x="224" y="116"/>
                  </a:cubicBezTo>
                  <a:close/>
                  <a:moveTo>
                    <a:pt x="349" y="101"/>
                  </a:moveTo>
                  <a:cubicBezTo>
                    <a:pt x="349" y="115"/>
                    <a:pt x="349" y="115"/>
                    <a:pt x="349" y="115"/>
                  </a:cubicBezTo>
                  <a:cubicBezTo>
                    <a:pt x="319" y="120"/>
                    <a:pt x="319" y="120"/>
                    <a:pt x="319" y="120"/>
                  </a:cubicBezTo>
                  <a:cubicBezTo>
                    <a:pt x="349" y="118"/>
                    <a:pt x="349" y="118"/>
                    <a:pt x="349" y="118"/>
                  </a:cubicBezTo>
                  <a:cubicBezTo>
                    <a:pt x="349" y="133"/>
                    <a:pt x="349" y="133"/>
                    <a:pt x="349" y="133"/>
                  </a:cubicBezTo>
                  <a:cubicBezTo>
                    <a:pt x="319" y="127"/>
                    <a:pt x="319" y="127"/>
                    <a:pt x="319" y="127"/>
                  </a:cubicBezTo>
                  <a:cubicBezTo>
                    <a:pt x="349" y="136"/>
                    <a:pt x="349" y="136"/>
                    <a:pt x="349" y="136"/>
                  </a:cubicBezTo>
                  <a:cubicBezTo>
                    <a:pt x="349" y="151"/>
                    <a:pt x="349" y="151"/>
                    <a:pt x="349" y="151"/>
                  </a:cubicBezTo>
                  <a:cubicBezTo>
                    <a:pt x="319" y="134"/>
                    <a:pt x="319" y="134"/>
                    <a:pt x="319" y="134"/>
                  </a:cubicBezTo>
                  <a:cubicBezTo>
                    <a:pt x="349" y="154"/>
                    <a:pt x="349" y="154"/>
                    <a:pt x="349" y="154"/>
                  </a:cubicBezTo>
                  <a:cubicBezTo>
                    <a:pt x="349" y="183"/>
                    <a:pt x="349" y="183"/>
                    <a:pt x="349" y="183"/>
                  </a:cubicBezTo>
                  <a:cubicBezTo>
                    <a:pt x="257" y="138"/>
                    <a:pt x="257" y="138"/>
                    <a:pt x="257" y="138"/>
                  </a:cubicBezTo>
                  <a:cubicBezTo>
                    <a:pt x="257" y="137"/>
                    <a:pt x="257" y="137"/>
                    <a:pt x="257" y="137"/>
                  </a:cubicBezTo>
                  <a:cubicBezTo>
                    <a:pt x="349" y="27"/>
                    <a:pt x="349" y="27"/>
                    <a:pt x="349" y="27"/>
                  </a:cubicBezTo>
                  <a:cubicBezTo>
                    <a:pt x="349" y="97"/>
                    <a:pt x="349" y="97"/>
                    <a:pt x="349" y="97"/>
                  </a:cubicBezTo>
                  <a:cubicBezTo>
                    <a:pt x="319" y="113"/>
                    <a:pt x="319" y="113"/>
                    <a:pt x="319" y="113"/>
                  </a:cubicBezTo>
                  <a:lnTo>
                    <a:pt x="349"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2" name="Rectangle 11"/>
            <p:cNvSpPr>
              <a:spLocks noChangeArrowheads="1"/>
            </p:cNvSpPr>
            <p:nvPr/>
          </p:nvSpPr>
          <p:spPr bwMode="auto">
            <a:xfrm>
              <a:off x="4931" y="1133"/>
              <a:ext cx="573" cy="1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3" name="Rectangle 12"/>
            <p:cNvSpPr>
              <a:spLocks noChangeArrowheads="1"/>
            </p:cNvSpPr>
            <p:nvPr/>
          </p:nvSpPr>
          <p:spPr bwMode="auto">
            <a:xfrm>
              <a:off x="4931" y="1494"/>
              <a:ext cx="573" cy="1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4" name="Rectangle 13"/>
            <p:cNvSpPr>
              <a:spLocks noChangeArrowheads="1"/>
            </p:cNvSpPr>
            <p:nvPr/>
          </p:nvSpPr>
          <p:spPr bwMode="auto">
            <a:xfrm>
              <a:off x="4931" y="1855"/>
              <a:ext cx="573" cy="1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5" name="Rectangle 14"/>
            <p:cNvSpPr>
              <a:spLocks noChangeArrowheads="1"/>
            </p:cNvSpPr>
            <p:nvPr/>
          </p:nvSpPr>
          <p:spPr bwMode="auto">
            <a:xfrm>
              <a:off x="4931" y="2216"/>
              <a:ext cx="573" cy="1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6" name="Rectangle 15"/>
            <p:cNvSpPr>
              <a:spLocks noChangeArrowheads="1"/>
            </p:cNvSpPr>
            <p:nvPr/>
          </p:nvSpPr>
          <p:spPr bwMode="auto">
            <a:xfrm>
              <a:off x="3033" y="3206"/>
              <a:ext cx="510" cy="9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7" name="Rectangle 16"/>
            <p:cNvSpPr>
              <a:spLocks noChangeArrowheads="1"/>
            </p:cNvSpPr>
            <p:nvPr/>
          </p:nvSpPr>
          <p:spPr bwMode="auto">
            <a:xfrm>
              <a:off x="3033" y="3399"/>
              <a:ext cx="510" cy="9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8" name="Rectangle 17"/>
            <p:cNvSpPr>
              <a:spLocks noChangeArrowheads="1"/>
            </p:cNvSpPr>
            <p:nvPr/>
          </p:nvSpPr>
          <p:spPr bwMode="auto">
            <a:xfrm>
              <a:off x="3033" y="3592"/>
              <a:ext cx="510" cy="9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19" name="Rectangle 18"/>
            <p:cNvSpPr>
              <a:spLocks noChangeArrowheads="1"/>
            </p:cNvSpPr>
            <p:nvPr/>
          </p:nvSpPr>
          <p:spPr bwMode="auto">
            <a:xfrm>
              <a:off x="3033" y="3785"/>
              <a:ext cx="510" cy="9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20" name="Freeform 19"/>
            <p:cNvSpPr>
              <a:spLocks/>
            </p:cNvSpPr>
            <p:nvPr/>
          </p:nvSpPr>
          <p:spPr bwMode="auto">
            <a:xfrm>
              <a:off x="4097" y="3218"/>
              <a:ext cx="1407" cy="747"/>
            </a:xfrm>
            <a:custGeom>
              <a:avLst/>
              <a:gdLst>
                <a:gd name="T0" fmla="*/ 222 w 226"/>
                <a:gd name="T1" fmla="*/ 112 h 120"/>
                <a:gd name="T2" fmla="*/ 8 w 226"/>
                <a:gd name="T3" fmla="*/ 112 h 120"/>
                <a:gd name="T4" fmla="*/ 8 w 226"/>
                <a:gd name="T5" fmla="*/ 4 h 120"/>
                <a:gd name="T6" fmla="*/ 4 w 226"/>
                <a:gd name="T7" fmla="*/ 0 h 120"/>
                <a:gd name="T8" fmla="*/ 0 w 226"/>
                <a:gd name="T9" fmla="*/ 4 h 120"/>
                <a:gd name="T10" fmla="*/ 0 w 226"/>
                <a:gd name="T11" fmla="*/ 116 h 120"/>
                <a:gd name="T12" fmla="*/ 4 w 226"/>
                <a:gd name="T13" fmla="*/ 120 h 120"/>
                <a:gd name="T14" fmla="*/ 222 w 226"/>
                <a:gd name="T15" fmla="*/ 120 h 120"/>
                <a:gd name="T16" fmla="*/ 226 w 226"/>
                <a:gd name="T17" fmla="*/ 116 h 120"/>
                <a:gd name="T18" fmla="*/ 222 w 226"/>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20">
                  <a:moveTo>
                    <a:pt x="222" y="112"/>
                  </a:moveTo>
                  <a:cubicBezTo>
                    <a:pt x="8" y="112"/>
                    <a:pt x="8" y="112"/>
                    <a:pt x="8" y="112"/>
                  </a:cubicBezTo>
                  <a:cubicBezTo>
                    <a:pt x="8" y="4"/>
                    <a:pt x="8" y="4"/>
                    <a:pt x="8" y="4"/>
                  </a:cubicBezTo>
                  <a:cubicBezTo>
                    <a:pt x="8" y="1"/>
                    <a:pt x="6" y="0"/>
                    <a:pt x="4" y="0"/>
                  </a:cubicBezTo>
                  <a:cubicBezTo>
                    <a:pt x="2" y="0"/>
                    <a:pt x="0" y="1"/>
                    <a:pt x="0" y="4"/>
                  </a:cubicBezTo>
                  <a:cubicBezTo>
                    <a:pt x="0" y="116"/>
                    <a:pt x="0" y="116"/>
                    <a:pt x="0" y="116"/>
                  </a:cubicBezTo>
                  <a:cubicBezTo>
                    <a:pt x="0" y="118"/>
                    <a:pt x="2" y="120"/>
                    <a:pt x="4" y="120"/>
                  </a:cubicBezTo>
                  <a:cubicBezTo>
                    <a:pt x="222" y="120"/>
                    <a:pt x="222" y="120"/>
                    <a:pt x="222" y="120"/>
                  </a:cubicBezTo>
                  <a:cubicBezTo>
                    <a:pt x="224" y="120"/>
                    <a:pt x="226" y="118"/>
                    <a:pt x="226" y="116"/>
                  </a:cubicBezTo>
                  <a:cubicBezTo>
                    <a:pt x="226" y="113"/>
                    <a:pt x="224" y="112"/>
                    <a:pt x="222"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21" name="Freeform 20"/>
            <p:cNvSpPr>
              <a:spLocks noEditPoints="1"/>
            </p:cNvSpPr>
            <p:nvPr/>
          </p:nvSpPr>
          <p:spPr bwMode="auto">
            <a:xfrm>
              <a:off x="4216" y="3349"/>
              <a:ext cx="1101" cy="429"/>
            </a:xfrm>
            <a:custGeom>
              <a:avLst/>
              <a:gdLst>
                <a:gd name="T0" fmla="*/ 4 w 177"/>
                <a:gd name="T1" fmla="*/ 43 h 69"/>
                <a:gd name="T2" fmla="*/ 0 w 177"/>
                <a:gd name="T3" fmla="*/ 47 h 69"/>
                <a:gd name="T4" fmla="*/ 4 w 177"/>
                <a:gd name="T5" fmla="*/ 51 h 69"/>
                <a:gd name="T6" fmla="*/ 37 w 177"/>
                <a:gd name="T7" fmla="*/ 51 h 69"/>
                <a:gd name="T8" fmla="*/ 38 w 177"/>
                <a:gd name="T9" fmla="*/ 50 h 69"/>
                <a:gd name="T10" fmla="*/ 55 w 177"/>
                <a:gd name="T11" fmla="*/ 46 h 69"/>
                <a:gd name="T12" fmla="*/ 87 w 177"/>
                <a:gd name="T13" fmla="*/ 69 h 69"/>
                <a:gd name="T14" fmla="*/ 121 w 177"/>
                <a:gd name="T15" fmla="*/ 41 h 69"/>
                <a:gd name="T16" fmla="*/ 142 w 177"/>
                <a:gd name="T17" fmla="*/ 28 h 69"/>
                <a:gd name="T18" fmla="*/ 173 w 177"/>
                <a:gd name="T19" fmla="*/ 28 h 69"/>
                <a:gd name="T20" fmla="*/ 177 w 177"/>
                <a:gd name="T21" fmla="*/ 24 h 69"/>
                <a:gd name="T22" fmla="*/ 173 w 177"/>
                <a:gd name="T23" fmla="*/ 20 h 69"/>
                <a:gd name="T24" fmla="*/ 141 w 177"/>
                <a:gd name="T25" fmla="*/ 20 h 69"/>
                <a:gd name="T26" fmla="*/ 139 w 177"/>
                <a:gd name="T27" fmla="*/ 20 h 69"/>
                <a:gd name="T28" fmla="*/ 122 w 177"/>
                <a:gd name="T29" fmla="*/ 31 h 69"/>
                <a:gd name="T30" fmla="*/ 87 w 177"/>
                <a:gd name="T31" fmla="*/ 0 h 69"/>
                <a:gd name="T32" fmla="*/ 53 w 177"/>
                <a:gd name="T33" fmla="*/ 34 h 69"/>
                <a:gd name="T34" fmla="*/ 53 w 177"/>
                <a:gd name="T35" fmla="*/ 38 h 69"/>
                <a:gd name="T36" fmla="*/ 36 w 177"/>
                <a:gd name="T37" fmla="*/ 43 h 69"/>
                <a:gd name="T38" fmla="*/ 4 w 177"/>
                <a:gd name="T39" fmla="*/ 43 h 69"/>
                <a:gd name="T40" fmla="*/ 87 w 177"/>
                <a:gd name="T41" fmla="*/ 61 h 69"/>
                <a:gd name="T42" fmla="*/ 63 w 177"/>
                <a:gd name="T43" fmla="*/ 43 h 69"/>
                <a:gd name="T44" fmla="*/ 90 w 177"/>
                <a:gd name="T45" fmla="*/ 35 h 69"/>
                <a:gd name="T46" fmla="*/ 113 w 177"/>
                <a:gd name="T47" fmla="*/ 42 h 69"/>
                <a:gd name="T48" fmla="*/ 87 w 177"/>
                <a:gd name="T49" fmla="*/ 61 h 69"/>
                <a:gd name="T50" fmla="*/ 61 w 177"/>
                <a:gd name="T51" fmla="*/ 34 h 69"/>
                <a:gd name="T52" fmla="*/ 87 w 177"/>
                <a:gd name="T53" fmla="*/ 8 h 69"/>
                <a:gd name="T54" fmla="*/ 114 w 177"/>
                <a:gd name="T55" fmla="*/ 34 h 69"/>
                <a:gd name="T56" fmla="*/ 91 w 177"/>
                <a:gd name="T57" fmla="*/ 27 h 69"/>
                <a:gd name="T58" fmla="*/ 89 w 177"/>
                <a:gd name="T59" fmla="*/ 27 h 69"/>
                <a:gd name="T60" fmla="*/ 61 w 177"/>
                <a:gd name="T61" fmla="*/ 35 h 69"/>
                <a:gd name="T62" fmla="*/ 61 w 177"/>
                <a:gd name="T6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69">
                  <a:moveTo>
                    <a:pt x="4" y="43"/>
                  </a:moveTo>
                  <a:cubicBezTo>
                    <a:pt x="2" y="43"/>
                    <a:pt x="0" y="44"/>
                    <a:pt x="0" y="47"/>
                  </a:cubicBezTo>
                  <a:cubicBezTo>
                    <a:pt x="0" y="49"/>
                    <a:pt x="2" y="51"/>
                    <a:pt x="4" y="51"/>
                  </a:cubicBezTo>
                  <a:cubicBezTo>
                    <a:pt x="37" y="51"/>
                    <a:pt x="37" y="51"/>
                    <a:pt x="37" y="51"/>
                  </a:cubicBezTo>
                  <a:cubicBezTo>
                    <a:pt x="37" y="51"/>
                    <a:pt x="38" y="50"/>
                    <a:pt x="38" y="50"/>
                  </a:cubicBezTo>
                  <a:cubicBezTo>
                    <a:pt x="55" y="46"/>
                    <a:pt x="55" y="46"/>
                    <a:pt x="55" y="46"/>
                  </a:cubicBezTo>
                  <a:cubicBezTo>
                    <a:pt x="60" y="59"/>
                    <a:pt x="72" y="69"/>
                    <a:pt x="87" y="69"/>
                  </a:cubicBezTo>
                  <a:cubicBezTo>
                    <a:pt x="104" y="69"/>
                    <a:pt x="118" y="57"/>
                    <a:pt x="121" y="41"/>
                  </a:cubicBezTo>
                  <a:cubicBezTo>
                    <a:pt x="142" y="28"/>
                    <a:pt x="142" y="28"/>
                    <a:pt x="142" y="28"/>
                  </a:cubicBezTo>
                  <a:cubicBezTo>
                    <a:pt x="173" y="28"/>
                    <a:pt x="173" y="28"/>
                    <a:pt x="173" y="28"/>
                  </a:cubicBezTo>
                  <a:cubicBezTo>
                    <a:pt x="175" y="28"/>
                    <a:pt x="177" y="26"/>
                    <a:pt x="177" y="24"/>
                  </a:cubicBezTo>
                  <a:cubicBezTo>
                    <a:pt x="177" y="22"/>
                    <a:pt x="175" y="20"/>
                    <a:pt x="173" y="20"/>
                  </a:cubicBezTo>
                  <a:cubicBezTo>
                    <a:pt x="141" y="20"/>
                    <a:pt x="141" y="20"/>
                    <a:pt x="141" y="20"/>
                  </a:cubicBezTo>
                  <a:cubicBezTo>
                    <a:pt x="140" y="20"/>
                    <a:pt x="140" y="20"/>
                    <a:pt x="139" y="20"/>
                  </a:cubicBezTo>
                  <a:cubicBezTo>
                    <a:pt x="122" y="31"/>
                    <a:pt x="122" y="31"/>
                    <a:pt x="122" y="31"/>
                  </a:cubicBezTo>
                  <a:cubicBezTo>
                    <a:pt x="120" y="14"/>
                    <a:pt x="105" y="0"/>
                    <a:pt x="87" y="0"/>
                  </a:cubicBezTo>
                  <a:cubicBezTo>
                    <a:pt x="68" y="0"/>
                    <a:pt x="53" y="15"/>
                    <a:pt x="53" y="34"/>
                  </a:cubicBezTo>
                  <a:cubicBezTo>
                    <a:pt x="53" y="35"/>
                    <a:pt x="53" y="37"/>
                    <a:pt x="53" y="38"/>
                  </a:cubicBezTo>
                  <a:cubicBezTo>
                    <a:pt x="36" y="43"/>
                    <a:pt x="36" y="43"/>
                    <a:pt x="36" y="43"/>
                  </a:cubicBezTo>
                  <a:lnTo>
                    <a:pt x="4" y="43"/>
                  </a:lnTo>
                  <a:close/>
                  <a:moveTo>
                    <a:pt x="87" y="61"/>
                  </a:moveTo>
                  <a:cubicBezTo>
                    <a:pt x="76" y="61"/>
                    <a:pt x="66" y="53"/>
                    <a:pt x="63" y="43"/>
                  </a:cubicBezTo>
                  <a:cubicBezTo>
                    <a:pt x="90" y="35"/>
                    <a:pt x="90" y="35"/>
                    <a:pt x="90" y="35"/>
                  </a:cubicBezTo>
                  <a:cubicBezTo>
                    <a:pt x="113" y="42"/>
                    <a:pt x="113" y="42"/>
                    <a:pt x="113" y="42"/>
                  </a:cubicBezTo>
                  <a:cubicBezTo>
                    <a:pt x="109" y="53"/>
                    <a:pt x="99" y="61"/>
                    <a:pt x="87" y="61"/>
                  </a:cubicBezTo>
                  <a:close/>
                  <a:moveTo>
                    <a:pt x="61" y="34"/>
                  </a:moveTo>
                  <a:cubicBezTo>
                    <a:pt x="61" y="20"/>
                    <a:pt x="73" y="8"/>
                    <a:pt x="87" y="8"/>
                  </a:cubicBezTo>
                  <a:cubicBezTo>
                    <a:pt x="102" y="8"/>
                    <a:pt x="113" y="19"/>
                    <a:pt x="114" y="34"/>
                  </a:cubicBezTo>
                  <a:cubicBezTo>
                    <a:pt x="91" y="27"/>
                    <a:pt x="91" y="27"/>
                    <a:pt x="91" y="27"/>
                  </a:cubicBezTo>
                  <a:cubicBezTo>
                    <a:pt x="91" y="27"/>
                    <a:pt x="90" y="27"/>
                    <a:pt x="89" y="27"/>
                  </a:cubicBezTo>
                  <a:cubicBezTo>
                    <a:pt x="61" y="35"/>
                    <a:pt x="61" y="35"/>
                    <a:pt x="61" y="35"/>
                  </a:cubicBezTo>
                  <a:cubicBezTo>
                    <a:pt x="61" y="35"/>
                    <a:pt x="61" y="35"/>
                    <a:pt x="61"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22" name="Freeform 21"/>
            <p:cNvSpPr>
              <a:spLocks/>
            </p:cNvSpPr>
            <p:nvPr/>
          </p:nvSpPr>
          <p:spPr bwMode="auto">
            <a:xfrm>
              <a:off x="1937" y="3106"/>
              <a:ext cx="411" cy="647"/>
            </a:xfrm>
            <a:custGeom>
              <a:avLst/>
              <a:gdLst>
                <a:gd name="T0" fmla="*/ 66 w 66"/>
                <a:gd name="T1" fmla="*/ 0 h 104"/>
                <a:gd name="T2" fmla="*/ 0 w 66"/>
                <a:gd name="T3" fmla="*/ 67 h 104"/>
                <a:gd name="T4" fmla="*/ 12 w 66"/>
                <a:gd name="T5" fmla="*/ 104 h 104"/>
                <a:gd name="T6" fmla="*/ 66 w 66"/>
                <a:gd name="T7" fmla="*/ 68 h 104"/>
                <a:gd name="T8" fmla="*/ 66 w 66"/>
                <a:gd name="T9" fmla="*/ 0 h 104"/>
              </a:gdLst>
              <a:ahLst/>
              <a:cxnLst>
                <a:cxn ang="0">
                  <a:pos x="T0" y="T1"/>
                </a:cxn>
                <a:cxn ang="0">
                  <a:pos x="T2" y="T3"/>
                </a:cxn>
                <a:cxn ang="0">
                  <a:pos x="T4" y="T5"/>
                </a:cxn>
                <a:cxn ang="0">
                  <a:pos x="T6" y="T7"/>
                </a:cxn>
                <a:cxn ang="0">
                  <a:pos x="T8" y="T9"/>
                </a:cxn>
              </a:cxnLst>
              <a:rect l="0" t="0" r="r" b="b"/>
              <a:pathLst>
                <a:path w="66" h="104">
                  <a:moveTo>
                    <a:pt x="66" y="0"/>
                  </a:moveTo>
                  <a:cubicBezTo>
                    <a:pt x="29" y="1"/>
                    <a:pt x="0" y="31"/>
                    <a:pt x="0" y="67"/>
                  </a:cubicBezTo>
                  <a:cubicBezTo>
                    <a:pt x="0" y="81"/>
                    <a:pt x="5" y="93"/>
                    <a:pt x="12" y="104"/>
                  </a:cubicBezTo>
                  <a:cubicBezTo>
                    <a:pt x="66" y="68"/>
                    <a:pt x="66" y="68"/>
                    <a:pt x="66" y="68"/>
                  </a:cubicBezTo>
                  <a:lnTo>
                    <a:pt x="6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23" name="Freeform 22"/>
            <p:cNvSpPr>
              <a:spLocks/>
            </p:cNvSpPr>
            <p:nvPr/>
          </p:nvSpPr>
          <p:spPr bwMode="auto">
            <a:xfrm>
              <a:off x="2024" y="3554"/>
              <a:ext cx="461" cy="386"/>
            </a:xfrm>
            <a:custGeom>
              <a:avLst/>
              <a:gdLst>
                <a:gd name="T0" fmla="*/ 0 w 74"/>
                <a:gd name="T1" fmla="*/ 35 h 62"/>
                <a:gd name="T2" fmla="*/ 54 w 74"/>
                <a:gd name="T3" fmla="*/ 62 h 62"/>
                <a:gd name="T4" fmla="*/ 74 w 74"/>
                <a:gd name="T5" fmla="*/ 59 h 62"/>
                <a:gd name="T6" fmla="*/ 53 w 74"/>
                <a:gd name="T7" fmla="*/ 0 h 62"/>
                <a:gd name="T8" fmla="*/ 0 w 74"/>
                <a:gd name="T9" fmla="*/ 35 h 62"/>
              </a:gdLst>
              <a:ahLst/>
              <a:cxnLst>
                <a:cxn ang="0">
                  <a:pos x="T0" y="T1"/>
                </a:cxn>
                <a:cxn ang="0">
                  <a:pos x="T2" y="T3"/>
                </a:cxn>
                <a:cxn ang="0">
                  <a:pos x="T4" y="T5"/>
                </a:cxn>
                <a:cxn ang="0">
                  <a:pos x="T6" y="T7"/>
                </a:cxn>
                <a:cxn ang="0">
                  <a:pos x="T8" y="T9"/>
                </a:cxn>
              </a:cxnLst>
              <a:rect l="0" t="0" r="r" b="b"/>
              <a:pathLst>
                <a:path w="74" h="62">
                  <a:moveTo>
                    <a:pt x="0" y="35"/>
                  </a:moveTo>
                  <a:cubicBezTo>
                    <a:pt x="12" y="52"/>
                    <a:pt x="32" y="62"/>
                    <a:pt x="54" y="62"/>
                  </a:cubicBezTo>
                  <a:cubicBezTo>
                    <a:pt x="61" y="62"/>
                    <a:pt x="68" y="61"/>
                    <a:pt x="74" y="59"/>
                  </a:cubicBezTo>
                  <a:cubicBezTo>
                    <a:pt x="53" y="0"/>
                    <a:pt x="53" y="0"/>
                    <a:pt x="53" y="0"/>
                  </a:cubicBez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24" name="Freeform 23"/>
            <p:cNvSpPr>
              <a:spLocks/>
            </p:cNvSpPr>
            <p:nvPr/>
          </p:nvSpPr>
          <p:spPr bwMode="auto">
            <a:xfrm>
              <a:off x="2379" y="3561"/>
              <a:ext cx="355" cy="354"/>
            </a:xfrm>
            <a:custGeom>
              <a:avLst/>
              <a:gdLst>
                <a:gd name="T0" fmla="*/ 21 w 57"/>
                <a:gd name="T1" fmla="*/ 57 h 57"/>
                <a:gd name="T2" fmla="*/ 57 w 57"/>
                <a:gd name="T3" fmla="*/ 23 h 57"/>
                <a:gd name="T4" fmla="*/ 0 w 57"/>
                <a:gd name="T5" fmla="*/ 0 h 57"/>
                <a:gd name="T6" fmla="*/ 21 w 57"/>
                <a:gd name="T7" fmla="*/ 57 h 57"/>
              </a:gdLst>
              <a:ahLst/>
              <a:cxnLst>
                <a:cxn ang="0">
                  <a:pos x="T0" y="T1"/>
                </a:cxn>
                <a:cxn ang="0">
                  <a:pos x="T2" y="T3"/>
                </a:cxn>
                <a:cxn ang="0">
                  <a:pos x="T4" y="T5"/>
                </a:cxn>
                <a:cxn ang="0">
                  <a:pos x="T6" y="T7"/>
                </a:cxn>
              </a:cxnLst>
              <a:rect l="0" t="0" r="r" b="b"/>
              <a:pathLst>
                <a:path w="57" h="57">
                  <a:moveTo>
                    <a:pt x="21" y="57"/>
                  </a:moveTo>
                  <a:cubicBezTo>
                    <a:pt x="37" y="50"/>
                    <a:pt x="49" y="39"/>
                    <a:pt x="57" y="23"/>
                  </a:cubicBezTo>
                  <a:cubicBezTo>
                    <a:pt x="0" y="0"/>
                    <a:pt x="0" y="0"/>
                    <a:pt x="0" y="0"/>
                  </a:cubicBezTo>
                  <a:lnTo>
                    <a:pt x="21"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sp>
          <p:nvSpPr>
            <p:cNvPr id="125" name="Freeform 24"/>
            <p:cNvSpPr>
              <a:spLocks/>
            </p:cNvSpPr>
            <p:nvPr/>
          </p:nvSpPr>
          <p:spPr bwMode="auto">
            <a:xfrm>
              <a:off x="2373" y="3106"/>
              <a:ext cx="405" cy="579"/>
            </a:xfrm>
            <a:custGeom>
              <a:avLst/>
              <a:gdLst>
                <a:gd name="T0" fmla="*/ 0 w 65"/>
                <a:gd name="T1" fmla="*/ 0 h 93"/>
                <a:gd name="T2" fmla="*/ 0 w 65"/>
                <a:gd name="T3" fmla="*/ 68 h 93"/>
                <a:gd name="T4" fmla="*/ 60 w 65"/>
                <a:gd name="T5" fmla="*/ 93 h 93"/>
                <a:gd name="T6" fmla="*/ 65 w 65"/>
                <a:gd name="T7" fmla="*/ 67 h 93"/>
                <a:gd name="T8" fmla="*/ 0 w 65"/>
                <a:gd name="T9" fmla="*/ 0 h 93"/>
              </a:gdLst>
              <a:ahLst/>
              <a:cxnLst>
                <a:cxn ang="0">
                  <a:pos x="T0" y="T1"/>
                </a:cxn>
                <a:cxn ang="0">
                  <a:pos x="T2" y="T3"/>
                </a:cxn>
                <a:cxn ang="0">
                  <a:pos x="T4" y="T5"/>
                </a:cxn>
                <a:cxn ang="0">
                  <a:pos x="T6" y="T7"/>
                </a:cxn>
                <a:cxn ang="0">
                  <a:pos x="T8" y="T9"/>
                </a:cxn>
              </a:cxnLst>
              <a:rect l="0" t="0" r="r" b="b"/>
              <a:pathLst>
                <a:path w="65" h="93">
                  <a:moveTo>
                    <a:pt x="0" y="0"/>
                  </a:moveTo>
                  <a:cubicBezTo>
                    <a:pt x="0" y="68"/>
                    <a:pt x="0" y="68"/>
                    <a:pt x="0" y="68"/>
                  </a:cubicBezTo>
                  <a:cubicBezTo>
                    <a:pt x="60" y="93"/>
                    <a:pt x="60" y="93"/>
                    <a:pt x="60" y="93"/>
                  </a:cubicBezTo>
                  <a:cubicBezTo>
                    <a:pt x="63" y="85"/>
                    <a:pt x="65" y="76"/>
                    <a:pt x="65" y="67"/>
                  </a:cubicBezTo>
                  <a:cubicBezTo>
                    <a:pt x="65" y="31"/>
                    <a:pt x="36"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8554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j-ea"/>
              </a:rPr>
              <a:t>特性介绍之一</a:t>
            </a:r>
            <a:r>
              <a:rPr lang="zh-CN" altLang="en-US" dirty="0" smtClean="0">
                <a:latin typeface="+mj-ea"/>
              </a:rPr>
              <a:t>：</a:t>
            </a:r>
            <a:r>
              <a:rPr lang="zh-CN" altLang="en-US" dirty="0">
                <a:latin typeface="+mj-ea"/>
              </a:rPr>
              <a:t>松</a:t>
            </a:r>
            <a:r>
              <a:rPr lang="zh-CN" altLang="en-US" dirty="0" smtClean="0">
                <a:latin typeface="+mj-ea"/>
              </a:rPr>
              <a:t>耦合架构</a:t>
            </a:r>
            <a:endParaRPr lang="zh-CN" altLang="en-US" dirty="0"/>
          </a:p>
        </p:txBody>
      </p:sp>
      <p:sp>
        <p:nvSpPr>
          <p:cNvPr id="4" name="Rectangle 28"/>
          <p:cNvSpPr/>
          <p:nvPr/>
        </p:nvSpPr>
        <p:spPr>
          <a:xfrm>
            <a:off x="331341" y="2656591"/>
            <a:ext cx="4700265" cy="986167"/>
          </a:xfrm>
          <a:prstGeom prst="rect">
            <a:avLst/>
          </a:prstGeom>
          <a:solidFill>
            <a:srgbClr val="B8D42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微软雅黑" panose="020B0503020204020204" pitchFamily="34" charset="-122"/>
              <a:ea typeface="微软雅黑" panose="020B0503020204020204" pitchFamily="34" charset="-122"/>
            </a:endParaRPr>
          </a:p>
        </p:txBody>
      </p:sp>
      <p:sp>
        <p:nvSpPr>
          <p:cNvPr id="5" name="Rectangle 29"/>
          <p:cNvSpPr/>
          <p:nvPr/>
        </p:nvSpPr>
        <p:spPr>
          <a:xfrm>
            <a:off x="331341" y="2042086"/>
            <a:ext cx="4700265" cy="482562"/>
          </a:xfrm>
          <a:prstGeom prst="rect">
            <a:avLst/>
          </a:prstGeom>
          <a:solidFill>
            <a:srgbClr val="C7C9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微软雅黑" panose="020B0503020204020204" pitchFamily="34" charset="-122"/>
              <a:ea typeface="微软雅黑" panose="020B0503020204020204" pitchFamily="34" charset="-122"/>
            </a:endParaRPr>
          </a:p>
        </p:txBody>
      </p:sp>
      <p:sp>
        <p:nvSpPr>
          <p:cNvPr id="6" name="TextBox 30"/>
          <p:cNvSpPr txBox="1"/>
          <p:nvPr/>
        </p:nvSpPr>
        <p:spPr>
          <a:xfrm>
            <a:off x="331341" y="2643430"/>
            <a:ext cx="4700265" cy="1235210"/>
          </a:xfrm>
          <a:prstGeom prst="rect">
            <a:avLst/>
          </a:prstGeom>
          <a:noFill/>
        </p:spPr>
        <p:txBody>
          <a:bodyPr wrap="square" rtlCol="0">
            <a:spAutoFit/>
          </a:bodyPr>
          <a:lstStyle/>
          <a:p>
            <a:pPr algn="ctr">
              <a:lnSpc>
                <a:spcPct val="90000"/>
              </a:lnSpc>
              <a:spcAft>
                <a:spcPts val="450"/>
              </a:spcAft>
            </a:pPr>
            <a:r>
              <a:rPr lang="zh-CN" altLang="en-US" sz="2000" b="1" spc="-38" dirty="0" smtClean="0">
                <a:solidFill>
                  <a:srgbClr val="475B38"/>
                </a:solidFill>
                <a:latin typeface="微软雅黑" panose="020B0503020204020204" pitchFamily="34" charset="-122"/>
                <a:ea typeface="微软雅黑" panose="020B0503020204020204" pitchFamily="34" charset="-122"/>
                <a:cs typeface="Arial" charset="0"/>
              </a:rPr>
              <a:t>支持所有功能</a:t>
            </a:r>
            <a:endParaRPr lang="en-US" sz="2000" b="1" spc="-38" dirty="0" smtClean="0">
              <a:solidFill>
                <a:srgbClr val="475B38"/>
              </a:solidFill>
              <a:latin typeface="微软雅黑" panose="020B0503020204020204" pitchFamily="34" charset="-122"/>
              <a:ea typeface="微软雅黑" panose="020B0503020204020204" pitchFamily="34" charset="-122"/>
              <a:cs typeface="Arial" charset="0"/>
            </a:endParaRPr>
          </a:p>
          <a:p>
            <a:pPr algn="ctr">
              <a:lnSpc>
                <a:spcPct val="90000"/>
              </a:lnSpc>
              <a:spcAft>
                <a:spcPts val="450"/>
              </a:spcAft>
            </a:pPr>
            <a:endParaRPr lang="en-US" sz="200"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endParaRPr>
          </a:p>
          <a:p>
            <a:pPr algn="ctr">
              <a:lnSpc>
                <a:spcPct val="90000"/>
              </a:lnSpc>
              <a:spcAft>
                <a:spcPts val="450"/>
              </a:spcAft>
            </a:pPr>
            <a:r>
              <a:rPr lang="en-US" sz="1400" b="1" spc="-38" dirty="0" err="1" smtClean="0">
                <a:solidFill>
                  <a:schemeClr val="tx1">
                    <a:lumMod val="65000"/>
                    <a:lumOff val="35000"/>
                  </a:schemeClr>
                </a:solidFill>
                <a:latin typeface="微软雅黑" panose="020B0503020204020204" pitchFamily="34" charset="-122"/>
                <a:ea typeface="微软雅黑" panose="020B0503020204020204" pitchFamily="34" charset="-122"/>
                <a:cs typeface="Arial" charset="0"/>
              </a:rPr>
              <a:t>vMotion</a:t>
            </a:r>
            <a:r>
              <a:rPr lang="en-US" sz="1400" b="1" spc="-38" dirty="0" smtClean="0">
                <a:solidFill>
                  <a:schemeClr val="tx1">
                    <a:lumMod val="65000"/>
                    <a:lumOff val="35000"/>
                  </a:schemeClr>
                </a:solidFill>
                <a:latin typeface="微软雅黑" panose="020B0503020204020204" pitchFamily="34" charset="-122"/>
                <a:ea typeface="微软雅黑" panose="020B0503020204020204" pitchFamily="34" charset="-122"/>
                <a:cs typeface="Arial" charset="0"/>
              </a:rPr>
              <a:t> / Live Migration	DRS / PRO	   </a:t>
            </a:r>
          </a:p>
          <a:p>
            <a:pPr algn="ctr">
              <a:lnSpc>
                <a:spcPct val="90000"/>
              </a:lnSpc>
              <a:spcAft>
                <a:spcPts val="450"/>
              </a:spcAft>
            </a:pPr>
            <a:r>
              <a:rPr lang="en-US" sz="1400" b="1" spc="-38" dirty="0" smtClean="0">
                <a:solidFill>
                  <a:schemeClr val="tx1">
                    <a:lumMod val="65000"/>
                    <a:lumOff val="35000"/>
                  </a:schemeClr>
                </a:solidFill>
                <a:latin typeface="微软雅黑" panose="020B0503020204020204" pitchFamily="34" charset="-122"/>
                <a:ea typeface="微软雅黑" panose="020B0503020204020204" pitchFamily="34" charset="-122"/>
                <a:cs typeface="Arial" charset="0"/>
              </a:rPr>
              <a:t>Fault Tolerance</a:t>
            </a:r>
            <a:r>
              <a:rPr lang="en-US" sz="1400" b="1" spc="-38" dirty="0">
                <a:solidFill>
                  <a:schemeClr val="tx1">
                    <a:lumMod val="65000"/>
                    <a:lumOff val="35000"/>
                  </a:schemeClr>
                </a:solidFill>
                <a:latin typeface="微软雅黑" panose="020B0503020204020204" pitchFamily="34" charset="-122"/>
                <a:ea typeface="微软雅黑" panose="020B0503020204020204" pitchFamily="34" charset="-122"/>
                <a:cs typeface="Arial" charset="0"/>
              </a:rPr>
              <a:t>	  </a:t>
            </a:r>
            <a:r>
              <a:rPr lang="en-US" sz="1400" b="1" spc="-38" dirty="0" smtClean="0">
                <a:solidFill>
                  <a:schemeClr val="tx1">
                    <a:lumMod val="65000"/>
                    <a:lumOff val="35000"/>
                  </a:schemeClr>
                </a:solidFill>
                <a:latin typeface="微软雅黑" panose="020B0503020204020204" pitchFamily="34" charset="-122"/>
                <a:ea typeface="微软雅黑" panose="020B0503020204020204" pitchFamily="34" charset="-122"/>
                <a:cs typeface="Arial" charset="0"/>
              </a:rPr>
              <a:t>High Availability</a:t>
            </a:r>
            <a:endParaRPr lang="en-US" sz="1400" b="1" spc="-38" dirty="0">
              <a:solidFill>
                <a:prstClr val="black">
                  <a:lumMod val="65000"/>
                  <a:lumOff val="35000"/>
                </a:prstClr>
              </a:solidFill>
              <a:latin typeface="微软雅黑" panose="020B0503020204020204" pitchFamily="34" charset="-122"/>
              <a:ea typeface="微软雅黑" panose="020B0503020204020204" pitchFamily="34" charset="-122"/>
              <a:cs typeface="Arial" charset="0"/>
            </a:endParaRPr>
          </a:p>
          <a:p>
            <a:pPr algn="ctr">
              <a:lnSpc>
                <a:spcPct val="90000"/>
              </a:lnSpc>
              <a:spcAft>
                <a:spcPts val="450"/>
              </a:spcAft>
            </a:pPr>
            <a:endParaRPr lang="en-US" sz="14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endParaRPr>
          </a:p>
        </p:txBody>
      </p:sp>
      <p:sp>
        <p:nvSpPr>
          <p:cNvPr id="7" name="TextBox 31"/>
          <p:cNvSpPr txBox="1"/>
          <p:nvPr/>
        </p:nvSpPr>
        <p:spPr>
          <a:xfrm>
            <a:off x="331341" y="2058082"/>
            <a:ext cx="4700265" cy="374461"/>
          </a:xfrm>
          <a:prstGeom prst="rect">
            <a:avLst/>
          </a:prstGeom>
          <a:noFill/>
        </p:spPr>
        <p:txBody>
          <a:bodyPr wrap="square" rtlCol="0">
            <a:spAutoFit/>
          </a:bodyPr>
          <a:lstStyle/>
          <a:p>
            <a:pPr algn="ctr">
              <a:lnSpc>
                <a:spcPct val="90000"/>
              </a:lnSpc>
              <a:spcAft>
                <a:spcPts val="450"/>
              </a:spcAft>
            </a:pPr>
            <a:r>
              <a:rPr lang="zh-CN" altLang="en-US" sz="20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rPr>
              <a:t>预装虚拟化软件（</a:t>
            </a:r>
            <a:r>
              <a:rPr lang="en-US" altLang="zh-CN" sz="20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rPr>
              <a:t>KVM</a:t>
            </a:r>
            <a:r>
              <a:rPr lang="zh-CN" altLang="en-US" sz="20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rPr>
              <a:t>）</a:t>
            </a:r>
            <a:endParaRPr lang="en-US" sz="1200"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endParaRPr>
          </a:p>
        </p:txBody>
      </p:sp>
      <p:pic>
        <p:nvPicPr>
          <p:cNvPr id="8" name="Picture 21" descr="Screen Shot 2013-09-12 at 5.2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799" y="765778"/>
            <a:ext cx="3576321" cy="1673006"/>
          </a:xfrm>
          <a:prstGeom prst="rect">
            <a:avLst/>
          </a:prstGeom>
        </p:spPr>
      </p:pic>
      <p:pic>
        <p:nvPicPr>
          <p:cNvPr id="9" name="Picture 22" descr="Screen Shot 2013-09-12 at 5.2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799" y="2669559"/>
            <a:ext cx="3576321" cy="1673006"/>
          </a:xfrm>
          <a:prstGeom prst="rect">
            <a:avLst/>
          </a:prstGeom>
        </p:spPr>
      </p:pic>
      <p:pic>
        <p:nvPicPr>
          <p:cNvPr id="10" name="Picture 23" descr="Screen Shot 2013-09-12 at 5.2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799" y="4624386"/>
            <a:ext cx="3576321" cy="1673006"/>
          </a:xfrm>
          <a:prstGeom prst="rect">
            <a:avLst/>
          </a:prstGeom>
        </p:spPr>
      </p:pic>
      <p:sp>
        <p:nvSpPr>
          <p:cNvPr id="11" name="Rounded Rectangle 26"/>
          <p:cNvSpPr/>
          <p:nvPr/>
        </p:nvSpPr>
        <p:spPr>
          <a:xfrm>
            <a:off x="5384798" y="3384356"/>
            <a:ext cx="3576322" cy="466284"/>
          </a:xfrm>
          <a:prstGeom prst="roundRect">
            <a:avLst/>
          </a:prstGeom>
          <a:solidFill>
            <a:srgbClr val="DCE6F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endParaRPr lang="en-US" kern="1200">
              <a:solidFill>
                <a:prstClr val="black"/>
              </a:solidFill>
              <a:latin typeface="Calibri"/>
            </a:endParaRPr>
          </a:p>
        </p:txBody>
      </p:sp>
      <p:sp>
        <p:nvSpPr>
          <p:cNvPr id="12" name="Rounded Rectangle 33"/>
          <p:cNvSpPr/>
          <p:nvPr/>
        </p:nvSpPr>
        <p:spPr>
          <a:xfrm>
            <a:off x="5384799" y="1489454"/>
            <a:ext cx="3576322" cy="466284"/>
          </a:xfrm>
          <a:prstGeom prst="roundRect">
            <a:avLst/>
          </a:prstGeom>
          <a:solidFill>
            <a:schemeClr val="accent1">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endParaRPr lang="en-US" kern="1200">
              <a:solidFill>
                <a:prstClr val="black"/>
              </a:solidFill>
              <a:latin typeface="Calibri"/>
            </a:endParaRPr>
          </a:p>
        </p:txBody>
      </p:sp>
      <p:pic>
        <p:nvPicPr>
          <p:cNvPr id="13" name="Picture 40"/>
          <p:cNvPicPr>
            <a:picLocks noChangeAspect="1"/>
          </p:cNvPicPr>
          <p:nvPr/>
        </p:nvPicPr>
        <p:blipFill>
          <a:blip r:embed="rId4"/>
          <a:stretch>
            <a:fillRect/>
          </a:stretch>
        </p:blipFill>
        <p:spPr>
          <a:xfrm>
            <a:off x="6609592" y="1588091"/>
            <a:ext cx="1161798" cy="308869"/>
          </a:xfrm>
          <a:prstGeom prst="rect">
            <a:avLst/>
          </a:prstGeom>
        </p:spPr>
      </p:pic>
      <p:pic>
        <p:nvPicPr>
          <p:cNvPr id="14" name="Picture 34"/>
          <p:cNvPicPr>
            <a:picLocks noChangeAspect="1"/>
          </p:cNvPicPr>
          <p:nvPr/>
        </p:nvPicPr>
        <p:blipFill>
          <a:blip r:embed="rId5"/>
          <a:stretch>
            <a:fillRect/>
          </a:stretch>
        </p:blipFill>
        <p:spPr>
          <a:xfrm>
            <a:off x="6509782" y="3435936"/>
            <a:ext cx="1361419" cy="343584"/>
          </a:xfrm>
          <a:prstGeom prst="rect">
            <a:avLst/>
          </a:prstGeom>
        </p:spPr>
      </p:pic>
      <p:sp>
        <p:nvSpPr>
          <p:cNvPr id="15" name="Rounded Rectangle 41"/>
          <p:cNvSpPr/>
          <p:nvPr/>
        </p:nvSpPr>
        <p:spPr>
          <a:xfrm>
            <a:off x="5384799" y="5345236"/>
            <a:ext cx="3576322" cy="466284"/>
          </a:xfrm>
          <a:prstGeom prst="roundRect">
            <a:avLst/>
          </a:prstGeom>
          <a:solidFill>
            <a:srgbClr val="DCE6F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endParaRPr lang="en-US" kern="1200">
              <a:solidFill>
                <a:prstClr val="black"/>
              </a:solidFill>
              <a:latin typeface="Calibri"/>
            </a:endParaRPr>
          </a:p>
        </p:txBody>
      </p:sp>
      <p:pic>
        <p:nvPicPr>
          <p:cNvPr id="16" name="Picture 37"/>
          <p:cNvPicPr>
            <a:picLocks noChangeAspect="1"/>
          </p:cNvPicPr>
          <p:nvPr/>
        </p:nvPicPr>
        <p:blipFill>
          <a:blip r:embed="rId6"/>
          <a:stretch>
            <a:fillRect/>
          </a:stretch>
        </p:blipFill>
        <p:spPr>
          <a:xfrm>
            <a:off x="6623884" y="5486400"/>
            <a:ext cx="1133215" cy="242039"/>
          </a:xfrm>
          <a:prstGeom prst="rect">
            <a:avLst/>
          </a:prstGeom>
        </p:spPr>
      </p:pic>
      <p:sp>
        <p:nvSpPr>
          <p:cNvPr id="17" name="Rectangle 15"/>
          <p:cNvSpPr/>
          <p:nvPr/>
        </p:nvSpPr>
        <p:spPr bwMode="gray">
          <a:xfrm>
            <a:off x="334889" y="3770699"/>
            <a:ext cx="2272159" cy="1116007"/>
          </a:xfrm>
          <a:prstGeom prst="rect">
            <a:avLst/>
          </a:prstGeom>
          <a:solidFill>
            <a:srgbClr val="2362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C7C9CC"/>
              </a:solidFill>
              <a:latin typeface="微软雅黑" panose="020B0503020204020204" pitchFamily="34" charset="-122"/>
              <a:ea typeface="微软雅黑" panose="020B0503020204020204" pitchFamily="34" charset="-122"/>
            </a:endParaRPr>
          </a:p>
        </p:txBody>
      </p:sp>
      <p:sp>
        <p:nvSpPr>
          <p:cNvPr id="18" name="Content Placeholder 2"/>
          <p:cNvSpPr txBox="1">
            <a:spLocks/>
          </p:cNvSpPr>
          <p:nvPr/>
        </p:nvSpPr>
        <p:spPr>
          <a:xfrm>
            <a:off x="331342" y="3770700"/>
            <a:ext cx="2275706" cy="1116006"/>
          </a:xfrm>
          <a:prstGeom prst="rect">
            <a:avLst/>
          </a:prstGeom>
        </p:spPr>
        <p:txBody>
          <a:bodyPr anchor="ctr"/>
          <a:lstStyle>
            <a:lvl1pPr marL="0" indent="0" algn="l" defTabSz="457200" rtl="0" eaLnBrk="1" latinLnBrk="0" hangingPunct="1">
              <a:spcBef>
                <a:spcPct val="20000"/>
              </a:spcBef>
              <a:buFontTx/>
              <a:buNone/>
              <a:defRPr lang="en-US" sz="2000" b="0" kern="1200" dirty="0" smtClean="0">
                <a:solidFill>
                  <a:schemeClr val="tx1">
                    <a:lumMod val="65000"/>
                    <a:lumOff val="35000"/>
                  </a:schemeClr>
                </a:solidFill>
                <a:latin typeface="+mj-lt"/>
                <a:ea typeface="+mn-ea"/>
                <a:cs typeface="Arial" pitchFamily="34" charset="0"/>
              </a:defRPr>
            </a:lvl1pPr>
            <a:lvl2pPr marL="400050" indent="-169863" algn="l" defTabSz="457200" rtl="0" eaLnBrk="1" latinLnBrk="0" hangingPunct="1">
              <a:spcBef>
                <a:spcPct val="20000"/>
              </a:spcBef>
              <a:buSzPct val="110000"/>
              <a:buFont typeface="Arial" pitchFamily="34" charset="0"/>
              <a:buChar char="•"/>
              <a:defRPr lang="en-US" sz="1600" kern="1200" dirty="0" smtClean="0">
                <a:solidFill>
                  <a:schemeClr val="tx1">
                    <a:lumMod val="65000"/>
                    <a:lumOff val="35000"/>
                  </a:schemeClr>
                </a:solidFill>
                <a:latin typeface="+mj-lt"/>
                <a:ea typeface="+mn-ea"/>
                <a:cs typeface="Arial" pitchFamily="34" charset="0"/>
              </a:defRPr>
            </a:lvl2pPr>
            <a:lvl3pPr marL="568325" indent="-168275" algn="l" defTabSz="457200" rtl="0" eaLnBrk="1" latinLnBrk="0" hangingPunct="1">
              <a:spcBef>
                <a:spcPct val="20000"/>
              </a:spcBef>
              <a:buFont typeface="Arial" pitchFamily="34" charset="0"/>
              <a:buChar char="–"/>
              <a:defRPr lang="en-US" sz="1400" kern="1200" dirty="0" smtClean="0">
                <a:solidFill>
                  <a:schemeClr val="tx1">
                    <a:lumMod val="65000"/>
                    <a:lumOff val="35000"/>
                  </a:schemeClr>
                </a:solidFill>
                <a:latin typeface="+mj-lt"/>
                <a:ea typeface="+mn-ea"/>
                <a:cs typeface="Arial" pitchFamily="34" charset="0"/>
              </a:defRPr>
            </a:lvl3pPr>
            <a:lvl4pPr marL="1600200" indent="-228600" algn="l" defTabSz="457200" rtl="0" eaLnBrk="1" latinLnBrk="0" hangingPunct="1">
              <a:spcBef>
                <a:spcPct val="20000"/>
              </a:spcBef>
              <a:buFont typeface="Arial"/>
              <a:buChar char="–"/>
              <a:defRPr lang="en-US" sz="1600" kern="1200" dirty="0" smtClean="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lang="en-US" sz="1600" kern="1200" dirty="0" smtClean="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auto">
              <a:spcAft>
                <a:spcPts val="0"/>
              </a:spcAft>
            </a:pPr>
            <a:r>
              <a:rPr lang="zh-CN" altLang="en-US" sz="1800" b="1" smtClean="0">
                <a:solidFill>
                  <a:schemeClr val="bg1"/>
                </a:solidFill>
                <a:latin typeface="微软雅黑" panose="020B0503020204020204" pitchFamily="34" charset="-122"/>
                <a:ea typeface="微软雅黑" panose="020B0503020204020204" pitchFamily="34" charset="-122"/>
                <a:cs typeface="Arial"/>
              </a:rPr>
              <a:t>统一的管理平台</a:t>
            </a:r>
            <a:endParaRPr lang="zh-CN" altLang="en-US" sz="1800" b="1">
              <a:solidFill>
                <a:schemeClr val="bg1"/>
              </a:solidFill>
              <a:latin typeface="微软雅黑" panose="020B0503020204020204" pitchFamily="34" charset="-122"/>
              <a:ea typeface="微软雅黑" panose="020B0503020204020204" pitchFamily="34" charset="-122"/>
              <a:cs typeface="Arial"/>
            </a:endParaRPr>
          </a:p>
        </p:txBody>
      </p:sp>
      <p:grpSp>
        <p:nvGrpSpPr>
          <p:cNvPr id="19" name="组 1"/>
          <p:cNvGrpSpPr/>
          <p:nvPr/>
        </p:nvGrpSpPr>
        <p:grpSpPr>
          <a:xfrm>
            <a:off x="2759447" y="3761449"/>
            <a:ext cx="2272160" cy="1134507"/>
            <a:chOff x="2759447" y="3761449"/>
            <a:chExt cx="2272160" cy="1134507"/>
          </a:xfrm>
        </p:grpSpPr>
        <p:sp>
          <p:nvSpPr>
            <p:cNvPr id="20" name="Rectangle 20"/>
            <p:cNvSpPr/>
            <p:nvPr/>
          </p:nvSpPr>
          <p:spPr>
            <a:xfrm>
              <a:off x="2759448" y="3761449"/>
              <a:ext cx="2272159" cy="1125257"/>
            </a:xfrm>
            <a:prstGeom prst="rect">
              <a:avLst/>
            </a:prstGeom>
            <a:solidFill>
              <a:srgbClr val="C7C9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微软雅黑" panose="020B0503020204020204" pitchFamily="34" charset="-122"/>
                <a:ea typeface="微软雅黑" panose="020B0503020204020204" pitchFamily="34" charset="-122"/>
              </a:endParaRPr>
            </a:p>
          </p:txBody>
        </p:sp>
        <p:sp>
          <p:nvSpPr>
            <p:cNvPr id="21" name="Content Placeholder 2"/>
            <p:cNvSpPr txBox="1">
              <a:spLocks/>
            </p:cNvSpPr>
            <p:nvPr/>
          </p:nvSpPr>
          <p:spPr>
            <a:xfrm>
              <a:off x="2759447" y="3770700"/>
              <a:ext cx="2272159" cy="1125256"/>
            </a:xfrm>
            <a:prstGeom prst="rect">
              <a:avLst/>
            </a:prstGeom>
          </p:spPr>
          <p:txBody>
            <a:bodyPr anchor="ctr"/>
            <a:lstStyle>
              <a:lvl1pPr marL="230188" indent="-230188" algn="l" defTabSz="457200" rtl="0" eaLnBrk="0" fontAlgn="base" hangingPunct="0">
                <a:spcBef>
                  <a:spcPts val="0"/>
                </a:spcBef>
                <a:spcAft>
                  <a:spcPct val="0"/>
                </a:spcAft>
                <a:buSzPct val="100000"/>
                <a:buFontTx/>
                <a:buBlip>
                  <a:blip r:embed="rId7"/>
                </a:buBlip>
                <a:defRPr lang="en-US" sz="2000" kern="1200" dirty="0" smtClean="0">
                  <a:solidFill>
                    <a:schemeClr val="tx1">
                      <a:lumMod val="65000"/>
                      <a:lumOff val="35000"/>
                    </a:schemeClr>
                  </a:solidFill>
                  <a:latin typeface="+mj-lt"/>
                  <a:ea typeface="MS PGothic" charset="0"/>
                  <a:cs typeface="MS PGothic" charset="0"/>
                </a:defRPr>
              </a:lvl1pPr>
              <a:lvl2pPr marL="688975" indent="-231775" algn="l" defTabSz="457200" rtl="0" eaLnBrk="0" fontAlgn="base" hangingPunct="0">
                <a:spcBef>
                  <a:spcPct val="20000"/>
                </a:spcBef>
                <a:spcAft>
                  <a:spcPct val="0"/>
                </a:spcAft>
                <a:buSzPct val="100000"/>
                <a:buFontTx/>
                <a:buBlip>
                  <a:blip r:embed="rId8"/>
                </a:buBlip>
                <a:defRPr lang="en-US" sz="1600" kern="1200" dirty="0" smtClean="0">
                  <a:solidFill>
                    <a:schemeClr val="tx1">
                      <a:lumMod val="65000"/>
                      <a:lumOff val="35000"/>
                    </a:schemeClr>
                  </a:solidFill>
                  <a:latin typeface="+mj-lt"/>
                  <a:ea typeface="MS PGothic" charset="0"/>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spcBef>
                  <a:spcPct val="0"/>
                </a:spcBef>
                <a:spcAft>
                  <a:spcPts val="450"/>
                </a:spcAft>
                <a:buFontTx/>
                <a:buNone/>
              </a:pPr>
              <a:r>
                <a:rPr lang="en-US" sz="1800" b="1" spc="-38" dirty="0" err="1" smtClean="0">
                  <a:solidFill>
                    <a:prstClr val="black">
                      <a:lumMod val="65000"/>
                      <a:lumOff val="35000"/>
                    </a:prstClr>
                  </a:solidFill>
                  <a:latin typeface="微软雅黑" panose="020B0503020204020204" pitchFamily="34" charset="-122"/>
                  <a:ea typeface="微软雅黑" panose="020B0503020204020204" pitchFamily="34" charset="-122"/>
                  <a:cs typeface="Arial" charset="0"/>
                </a:rPr>
                <a:t>Nutanix</a:t>
              </a:r>
              <a:r>
                <a:rPr lang="zh-CN" altLang="en-US" sz="18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rPr>
                <a:t>所有</a:t>
              </a:r>
              <a:endParaRPr lang="en-US" altLang="zh-CN" sz="18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endParaRPr>
            </a:p>
            <a:p>
              <a:pPr marL="0" indent="0" algn="ctr">
                <a:lnSpc>
                  <a:spcPct val="90000"/>
                </a:lnSpc>
                <a:spcBef>
                  <a:spcPct val="0"/>
                </a:spcBef>
                <a:spcAft>
                  <a:spcPts val="450"/>
                </a:spcAft>
                <a:buFontTx/>
                <a:buNone/>
              </a:pPr>
              <a:r>
                <a:rPr lang="zh-CN" altLang="en-US" sz="1800" b="1" spc="-38" dirty="0" smtClean="0">
                  <a:solidFill>
                    <a:prstClr val="black">
                      <a:lumMod val="65000"/>
                      <a:lumOff val="35000"/>
                    </a:prstClr>
                  </a:solidFill>
                  <a:latin typeface="微软雅黑" panose="020B0503020204020204" pitchFamily="34" charset="-122"/>
                  <a:ea typeface="微软雅黑" panose="020B0503020204020204" pitchFamily="34" charset="-122"/>
                  <a:cs typeface="Arial" charset="0"/>
                </a:rPr>
                <a:t>硬件平台</a:t>
              </a:r>
              <a:endParaRPr lang="en-US" sz="1800" b="1" spc="-38" dirty="0">
                <a:solidFill>
                  <a:prstClr val="black">
                    <a:lumMod val="65000"/>
                    <a:lumOff val="35000"/>
                  </a:prstClr>
                </a:solidFill>
                <a:latin typeface="微软雅黑" panose="020B0503020204020204" pitchFamily="34" charset="-122"/>
                <a:ea typeface="微软雅黑" panose="020B0503020204020204" pitchFamily="34" charset="-122"/>
                <a:cs typeface="Arial" charset="0"/>
              </a:endParaRPr>
            </a:p>
          </p:txBody>
        </p:sp>
      </p:grpSp>
      <p:sp>
        <p:nvSpPr>
          <p:cNvPr id="22" name="Rectangle 29"/>
          <p:cNvSpPr/>
          <p:nvPr/>
        </p:nvSpPr>
        <p:spPr>
          <a:xfrm>
            <a:off x="334889" y="4980663"/>
            <a:ext cx="4700265" cy="482562"/>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微软雅黑" panose="020B0503020204020204" pitchFamily="34" charset="-122"/>
              <a:ea typeface="微软雅黑" panose="020B0503020204020204" pitchFamily="34" charset="-122"/>
            </a:endParaRPr>
          </a:p>
        </p:txBody>
      </p:sp>
      <p:sp>
        <p:nvSpPr>
          <p:cNvPr id="23" name="TextBox 31"/>
          <p:cNvSpPr txBox="1"/>
          <p:nvPr/>
        </p:nvSpPr>
        <p:spPr>
          <a:xfrm>
            <a:off x="334889" y="4996659"/>
            <a:ext cx="4700265" cy="369332"/>
          </a:xfrm>
          <a:prstGeom prst="rect">
            <a:avLst/>
          </a:prstGeom>
          <a:noFill/>
        </p:spPr>
        <p:txBody>
          <a:bodyPr wrap="square" rtlCol="0">
            <a:spAutoFit/>
          </a:bodyPr>
          <a:lstStyle/>
          <a:p>
            <a:pPr algn="ctr">
              <a:lnSpc>
                <a:spcPct val="90000"/>
              </a:lnSpc>
              <a:spcAft>
                <a:spcPts val="450"/>
              </a:spcAft>
            </a:pPr>
            <a:r>
              <a:rPr lang="zh-CN" altLang="en-US" sz="2000" b="1" spc="-38" dirty="0">
                <a:solidFill>
                  <a:schemeClr val="bg1"/>
                </a:solidFill>
                <a:latin typeface="微软雅黑" panose="020B0503020204020204" pitchFamily="34" charset="-122"/>
                <a:ea typeface="微软雅黑" panose="020B0503020204020204" pitchFamily="34" charset="-122"/>
                <a:cs typeface="Arial" charset="0"/>
              </a:rPr>
              <a:t>一</a:t>
            </a:r>
            <a:r>
              <a:rPr lang="zh-CN" altLang="en-US" sz="2000" b="1" spc="-38" dirty="0" smtClean="0">
                <a:solidFill>
                  <a:schemeClr val="bg1"/>
                </a:solidFill>
                <a:latin typeface="微软雅黑" panose="020B0503020204020204" pitchFamily="34" charset="-122"/>
                <a:ea typeface="微软雅黑" panose="020B0503020204020204" pitchFamily="34" charset="-122"/>
                <a:cs typeface="Arial" charset="0"/>
              </a:rPr>
              <a:t>键</a:t>
            </a:r>
            <a:r>
              <a:rPr lang="en-US" altLang="zh-CN" sz="2000" b="1" spc="-38" dirty="0" smtClean="0">
                <a:solidFill>
                  <a:schemeClr val="bg1"/>
                </a:solidFill>
                <a:latin typeface="微软雅黑" panose="020B0503020204020204" pitchFamily="34" charset="-122"/>
                <a:ea typeface="微软雅黑" panose="020B0503020204020204" pitchFamily="34" charset="-122"/>
                <a:cs typeface="Arial" charset="0"/>
              </a:rPr>
              <a:t>Hypervisor</a:t>
            </a:r>
            <a:r>
              <a:rPr lang="zh-CN" altLang="en-US" sz="2000" b="1" spc="-38" dirty="0" smtClean="0">
                <a:solidFill>
                  <a:schemeClr val="bg1"/>
                </a:solidFill>
                <a:latin typeface="微软雅黑" panose="020B0503020204020204" pitchFamily="34" charset="-122"/>
                <a:ea typeface="微软雅黑" panose="020B0503020204020204" pitchFamily="34" charset="-122"/>
                <a:cs typeface="Arial" charset="0"/>
              </a:rPr>
              <a:t>转换</a:t>
            </a:r>
            <a:endParaRPr lang="en-US" sz="1200" spc="-38" dirty="0" smtClean="0">
              <a:solidFill>
                <a:schemeClr val="bg1"/>
              </a:solidFill>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2790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smtClean="0">
                <a:latin typeface="+mj-ea"/>
              </a:rPr>
              <a:t>特性介绍之二：数据冗余</a:t>
            </a:r>
            <a:endParaRPr lang="en-US" dirty="0">
              <a:latin typeface="+mj-ea"/>
            </a:endParaRPr>
          </a:p>
        </p:txBody>
      </p:sp>
      <p:pic>
        <p:nvPicPr>
          <p:cNvPr id="7" name="Picture 6"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307602" y="2537420"/>
            <a:ext cx="1714945" cy="340033"/>
          </a:xfrm>
          <a:prstGeom prst="rect">
            <a:avLst/>
          </a:prstGeom>
        </p:spPr>
      </p:pic>
      <p:pic>
        <p:nvPicPr>
          <p:cNvPr id="8" name="Picture 7"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2570247" y="2537420"/>
            <a:ext cx="1714945" cy="340033"/>
          </a:xfrm>
          <a:prstGeom prst="rect">
            <a:avLst/>
          </a:prstGeom>
        </p:spPr>
      </p:pic>
      <p:pic>
        <p:nvPicPr>
          <p:cNvPr id="9" name="Picture 8"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4832892" y="2537420"/>
            <a:ext cx="1714945" cy="340033"/>
          </a:xfrm>
          <a:prstGeom prst="rect">
            <a:avLst/>
          </a:prstGeom>
        </p:spPr>
      </p:pic>
      <p:pic>
        <p:nvPicPr>
          <p:cNvPr id="10" name="Picture 9"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7095536" y="2537420"/>
            <a:ext cx="1714945" cy="340033"/>
          </a:xfrm>
          <a:prstGeom prst="rect">
            <a:avLst/>
          </a:prstGeom>
        </p:spPr>
      </p:pic>
      <p:grpSp>
        <p:nvGrpSpPr>
          <p:cNvPr id="11" name="Group 10"/>
          <p:cNvGrpSpPr/>
          <p:nvPr/>
        </p:nvGrpSpPr>
        <p:grpSpPr>
          <a:xfrm>
            <a:off x="846640" y="2926711"/>
            <a:ext cx="7923059" cy="475867"/>
            <a:chOff x="846639" y="3045391"/>
            <a:chExt cx="7923059" cy="634489"/>
          </a:xfrm>
        </p:grpSpPr>
        <p:pic>
          <p:nvPicPr>
            <p:cNvPr id="12" name="Picture 11"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1470888" y="3052296"/>
              <a:ext cx="503574" cy="618392"/>
            </a:xfrm>
            <a:prstGeom prst="rect">
              <a:avLst/>
            </a:prstGeom>
          </p:spPr>
        </p:pic>
        <p:pic>
          <p:nvPicPr>
            <p:cNvPr id="13" name="Picture 12"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3739886" y="3052296"/>
              <a:ext cx="503574" cy="618392"/>
            </a:xfrm>
            <a:prstGeom prst="rect">
              <a:avLst/>
            </a:prstGeom>
          </p:spPr>
        </p:pic>
        <p:pic>
          <p:nvPicPr>
            <p:cNvPr id="14" name="Picture 13"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6008885" y="3052296"/>
              <a:ext cx="503574" cy="618392"/>
            </a:xfrm>
            <a:prstGeom prst="rect">
              <a:avLst/>
            </a:prstGeom>
          </p:spPr>
        </p:pic>
        <p:pic>
          <p:nvPicPr>
            <p:cNvPr id="15" name="Picture 14"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8266124" y="3052296"/>
              <a:ext cx="503574" cy="618392"/>
            </a:xfrm>
            <a:prstGeom prst="rect">
              <a:avLst/>
            </a:prstGeom>
          </p:spPr>
        </p:pic>
        <p:pic>
          <p:nvPicPr>
            <p:cNvPr id="16" name="Picture 15"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846639" y="3045391"/>
              <a:ext cx="505633" cy="623188"/>
            </a:xfrm>
            <a:prstGeom prst="rect">
              <a:avLst/>
            </a:prstGeom>
          </p:spPr>
        </p:pic>
        <p:pic>
          <p:nvPicPr>
            <p:cNvPr id="17" name="Picture 16"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3115637" y="3056692"/>
              <a:ext cx="505633" cy="623188"/>
            </a:xfrm>
            <a:prstGeom prst="rect">
              <a:avLst/>
            </a:prstGeom>
          </p:spPr>
        </p:pic>
        <p:pic>
          <p:nvPicPr>
            <p:cNvPr id="18" name="Picture 17"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5408154" y="3056234"/>
              <a:ext cx="505633" cy="623188"/>
            </a:xfrm>
            <a:prstGeom prst="rect">
              <a:avLst/>
            </a:prstGeom>
          </p:spPr>
        </p:pic>
        <p:pic>
          <p:nvPicPr>
            <p:cNvPr id="19" name="Picture 18"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7653634" y="3055777"/>
              <a:ext cx="505633" cy="623188"/>
            </a:xfrm>
            <a:prstGeom prst="rect">
              <a:avLst/>
            </a:prstGeom>
          </p:spPr>
        </p:pic>
      </p:grpSp>
      <p:grpSp>
        <p:nvGrpSpPr>
          <p:cNvPr id="20" name="Group 19"/>
          <p:cNvGrpSpPr/>
          <p:nvPr/>
        </p:nvGrpSpPr>
        <p:grpSpPr>
          <a:xfrm>
            <a:off x="1352273" y="1930129"/>
            <a:ext cx="622190" cy="617192"/>
            <a:chOff x="1352273" y="1589734"/>
            <a:chExt cx="622190" cy="617192"/>
          </a:xfrm>
        </p:grpSpPr>
        <p:sp>
          <p:nvSpPr>
            <p:cNvPr id="21" name="Rounded Rectangle 20"/>
            <p:cNvSpPr/>
            <p:nvPr/>
          </p:nvSpPr>
          <p:spPr bwMode="gray">
            <a:xfrm>
              <a:off x="1352273" y="1589734"/>
              <a:ext cx="622190" cy="607292"/>
            </a:xfrm>
            <a:prstGeom prst="roundRect">
              <a:avLst>
                <a:gd name="adj" fmla="val 9675"/>
              </a:avLst>
            </a:prstGeom>
            <a:gradFill>
              <a:gsLst>
                <a:gs pos="0">
                  <a:schemeClr val="accent1"/>
                </a:gs>
                <a:gs pos="100000">
                  <a:schemeClr val="accent1">
                    <a:lumMod val="86000"/>
                  </a:schemeClr>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200" dirty="0" smtClean="0">
                  <a:solidFill>
                    <a:srgbClr val="C7C9CC"/>
                  </a:solidFill>
                  <a:latin typeface="微软雅黑" panose="020B0503020204020204" pitchFamily="34" charset="-122"/>
                  <a:ea typeface="微软雅黑" panose="020B0503020204020204" pitchFamily="34" charset="-122"/>
                  <a:cs typeface="Gotham Rounded Bold"/>
                </a:rPr>
                <a:t>虚拟机</a:t>
              </a:r>
              <a:endParaRPr lang="en-US" sz="1200" dirty="0">
                <a:solidFill>
                  <a:srgbClr val="C7C9CC"/>
                </a:solidFill>
                <a:latin typeface="微软雅黑" panose="020B0503020204020204" pitchFamily="34" charset="-122"/>
                <a:ea typeface="微软雅黑" panose="020B0503020204020204" pitchFamily="34" charset="-122"/>
                <a:cs typeface="Gotham Rounded Bold"/>
              </a:endParaRPr>
            </a:p>
          </p:txBody>
        </p:sp>
        <p:sp>
          <p:nvSpPr>
            <p:cNvPr id="22" name="TextBox 21"/>
            <p:cNvSpPr txBox="1"/>
            <p:nvPr/>
          </p:nvSpPr>
          <p:spPr>
            <a:xfrm>
              <a:off x="1437511" y="1991482"/>
              <a:ext cx="471342" cy="215444"/>
            </a:xfrm>
            <a:prstGeom prst="rect">
              <a:avLst/>
            </a:prstGeom>
            <a:noFill/>
          </p:spPr>
          <p:txBody>
            <a:bodyPr wrap="square" rtlCol="0">
              <a:spAutoFit/>
            </a:bodyPr>
            <a:lstStyle/>
            <a:p>
              <a:pPr algn="ctr"/>
              <a:r>
                <a:rPr lang="en-US" sz="800" dirty="0" smtClean="0">
                  <a:solidFill>
                    <a:srgbClr val="FFFFFF"/>
                  </a:solidFill>
                  <a:latin typeface="微软雅黑" panose="020B0503020204020204" pitchFamily="34" charset="-122"/>
                  <a:ea typeface="微软雅黑" panose="020B0503020204020204" pitchFamily="34" charset="-122"/>
                  <a:cs typeface="Gotham Rounded Book"/>
                </a:rPr>
                <a:t>ABC</a:t>
              </a:r>
            </a:p>
          </p:txBody>
        </p:sp>
      </p:grpSp>
      <p:sp>
        <p:nvSpPr>
          <p:cNvPr id="23" name="TextBox 22"/>
          <p:cNvSpPr txBox="1"/>
          <p:nvPr/>
        </p:nvSpPr>
        <p:spPr>
          <a:xfrm>
            <a:off x="1429101" y="3469866"/>
            <a:ext cx="593446"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ABC</a:t>
            </a:r>
          </a:p>
        </p:txBody>
      </p:sp>
      <p:sp>
        <p:nvSpPr>
          <p:cNvPr id="24" name="TextBox 23"/>
          <p:cNvSpPr txBox="1"/>
          <p:nvPr/>
        </p:nvSpPr>
        <p:spPr>
          <a:xfrm>
            <a:off x="3536285" y="3467903"/>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A</a:t>
            </a:r>
          </a:p>
        </p:txBody>
      </p:sp>
      <p:sp>
        <p:nvSpPr>
          <p:cNvPr id="25" name="TextBox 24"/>
          <p:cNvSpPr txBox="1"/>
          <p:nvPr/>
        </p:nvSpPr>
        <p:spPr>
          <a:xfrm>
            <a:off x="5820392" y="3469866"/>
            <a:ext cx="304532" cy="307777"/>
          </a:xfrm>
          <a:prstGeom prst="rect">
            <a:avLst/>
          </a:prstGeom>
          <a:noFill/>
        </p:spPr>
        <p:txBody>
          <a:bodyPr wrap="square" rtlCol="0">
            <a:spAutoFit/>
          </a:bodyPr>
          <a:lstStyle/>
          <a:p>
            <a:r>
              <a:rPr lang="en-US" sz="1400" dirty="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B</a:t>
            </a:r>
            <a:endPar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endParaRPr>
          </a:p>
        </p:txBody>
      </p:sp>
      <p:sp>
        <p:nvSpPr>
          <p:cNvPr id="26" name="TextBox 25"/>
          <p:cNvSpPr txBox="1"/>
          <p:nvPr/>
        </p:nvSpPr>
        <p:spPr>
          <a:xfrm>
            <a:off x="8065872" y="3469866"/>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C</a:t>
            </a:r>
          </a:p>
        </p:txBody>
      </p:sp>
      <p:sp>
        <p:nvSpPr>
          <p:cNvPr id="31" name="TextBox 30"/>
          <p:cNvSpPr txBox="1"/>
          <p:nvPr/>
        </p:nvSpPr>
        <p:spPr>
          <a:xfrm>
            <a:off x="3959451" y="2330388"/>
            <a:ext cx="266060" cy="215444"/>
          </a:xfrm>
          <a:prstGeom prst="rect">
            <a:avLst/>
          </a:prstGeom>
          <a:noFill/>
        </p:spPr>
        <p:txBody>
          <a:bodyPr wrap="square" rtlCol="0">
            <a:spAutoFit/>
          </a:bodyPr>
          <a:lstStyle/>
          <a:p>
            <a:pPr algn="ctr"/>
            <a:r>
              <a:rPr lang="en-US" sz="800" dirty="0">
                <a:solidFill>
                  <a:srgbClr val="FFFFFF"/>
                </a:solidFill>
                <a:latin typeface="微软雅黑" panose="020B0503020204020204" pitchFamily="34" charset="-122"/>
                <a:ea typeface="微软雅黑" panose="020B0503020204020204" pitchFamily="34" charset="-122"/>
                <a:cs typeface="Gotham Rounded Book"/>
              </a:rPr>
              <a:t>D</a:t>
            </a:r>
            <a:endParaRPr lang="en-US" sz="800" dirty="0" smtClean="0">
              <a:solidFill>
                <a:srgbClr val="FFFFFF"/>
              </a:solidFill>
              <a:latin typeface="微软雅黑" panose="020B0503020204020204" pitchFamily="34" charset="-122"/>
              <a:ea typeface="微软雅黑" panose="020B0503020204020204" pitchFamily="34" charset="-122"/>
              <a:cs typeface="Gotham Rounded Book"/>
            </a:endParaRPr>
          </a:p>
        </p:txBody>
      </p:sp>
      <p:sp>
        <p:nvSpPr>
          <p:cNvPr id="37" name="Rectangle 36"/>
          <p:cNvSpPr/>
          <p:nvPr/>
        </p:nvSpPr>
        <p:spPr>
          <a:xfrm>
            <a:off x="428457" y="4384189"/>
            <a:ext cx="8099577" cy="1200329"/>
          </a:xfrm>
          <a:prstGeom prst="rect">
            <a:avLst/>
          </a:prstGeom>
        </p:spPr>
        <p:txBody>
          <a:bodyPr>
            <a:spAutoFit/>
          </a:bodyPr>
          <a:lstStyle/>
          <a:p>
            <a:pPr marL="285750" lvl="1" indent="-285750">
              <a:buFont typeface="Arial"/>
              <a:buChar char="•"/>
            </a:pPr>
            <a:r>
              <a:rPr lang="zh-CN" altLang="en-US" dirty="0" smtClean="0">
                <a:latin typeface="微软雅黑" panose="020B0503020204020204" pitchFamily="34" charset="-122"/>
                <a:ea typeface="微软雅黑" panose="020B0503020204020204" pitchFamily="34" charset="-122"/>
              </a:rPr>
              <a:t>不通过</a:t>
            </a:r>
            <a:r>
              <a:rPr lang="en-US" altLang="zh-CN" dirty="0" smtClean="0">
                <a:latin typeface="微软雅黑" panose="020B0503020204020204" pitchFamily="34" charset="-122"/>
                <a:ea typeface="微软雅黑" panose="020B0503020204020204" pitchFamily="34" charset="-122"/>
              </a:rPr>
              <a:t>Raid</a:t>
            </a:r>
            <a:r>
              <a:rPr lang="zh-CN" altLang="en-US" dirty="0" smtClean="0">
                <a:latin typeface="微软雅黑" panose="020B0503020204020204" pitchFamily="34" charset="-122"/>
                <a:ea typeface="微软雅黑" panose="020B0503020204020204" pitchFamily="34" charset="-122"/>
              </a:rPr>
              <a:t>实现数据的可靠性保障和恢复</a:t>
            </a:r>
            <a:endParaRPr lang="en-US" altLang="zh-CN" dirty="0" smtClean="0">
              <a:latin typeface="微软雅黑" panose="020B0503020204020204" pitchFamily="34" charset="-122"/>
              <a:ea typeface="微软雅黑" panose="020B0503020204020204" pitchFamily="34" charset="-122"/>
            </a:endParaRPr>
          </a:p>
          <a:p>
            <a:pPr marL="285750" lvl="1" indent="-285750">
              <a:buFont typeface="Arial"/>
              <a:buChar char="•"/>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同一个集群中，按照应用对于数据可靠性要求不同，定义不同</a:t>
            </a:r>
            <a:r>
              <a:rPr lang="zh-CN" altLang="en-US" dirty="0" smtClean="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冗余</a:t>
            </a:r>
            <a:r>
              <a:rPr lang="zh-CN" altLang="en-US" dirty="0" smtClean="0">
                <a:solidFill>
                  <a:srgbClr val="FF0000"/>
                </a:solidFill>
                <a:latin typeface="微软雅黑" panose="020B0503020204020204" pitchFamily="34" charset="-122"/>
                <a:ea typeface="微软雅黑" panose="020B0503020204020204" pitchFamily="34" charset="-122"/>
              </a:rPr>
              <a:t>值</a:t>
            </a: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lvl="1" indent="-285750">
              <a:buFont typeface="Arial"/>
              <a:buChar char="•"/>
            </a:pPr>
            <a:r>
              <a:rPr lang="zh-CN" altLang="en-US" dirty="0">
                <a:latin typeface="微软雅黑" panose="020B0503020204020204" pitchFamily="34" charset="-122"/>
                <a:ea typeface="微软雅黑" panose="020B0503020204020204" pitchFamily="34" charset="-122"/>
              </a:rPr>
              <a:t>可以实现当</a:t>
            </a:r>
            <a:r>
              <a:rPr lang="zh-CN" altLang="en-US" dirty="0" smtClean="0">
                <a:latin typeface="微软雅黑" panose="020B0503020204020204" pitchFamily="34" charset="-122"/>
                <a:ea typeface="微软雅黑" panose="020B0503020204020204" pitchFamily="34" charset="-122"/>
              </a:rPr>
              <a:t>出现节点</a:t>
            </a:r>
            <a:r>
              <a:rPr lang="zh-CN" altLang="en-US" dirty="0">
                <a:latin typeface="微软雅黑" panose="020B0503020204020204" pitchFamily="34" charset="-122"/>
                <a:ea typeface="微软雅黑" panose="020B0503020204020204" pitchFamily="34" charset="-122"/>
              </a:rPr>
              <a:t>失效时数据依然可以</a:t>
            </a:r>
            <a:r>
              <a:rPr lang="zh-CN" altLang="en-US" dirty="0" smtClean="0">
                <a:latin typeface="微软雅黑" panose="020B0503020204020204" pitchFamily="34" charset="-122"/>
                <a:ea typeface="微软雅黑" panose="020B0503020204020204" pitchFamily="34" charset="-122"/>
              </a:rPr>
              <a:t>访问</a:t>
            </a:r>
            <a:endParaRPr lang="en-US" altLang="zh-CN" dirty="0" smtClean="0">
              <a:latin typeface="微软雅黑" panose="020B0503020204020204" pitchFamily="34" charset="-122"/>
              <a:ea typeface="微软雅黑" panose="020B0503020204020204" pitchFamily="34" charset="-122"/>
            </a:endParaRPr>
          </a:p>
          <a:p>
            <a:pPr marL="285750" lvl="1" indent="-285750">
              <a:buFont typeface="Arial"/>
              <a:buChar char="•"/>
            </a:pPr>
            <a:r>
              <a:rPr lang="zh-CN" altLang="en-US" dirty="0" smtClean="0">
                <a:latin typeface="微软雅黑" panose="020B0503020204020204" pitchFamily="34" charset="-122"/>
                <a:ea typeface="微软雅黑" panose="020B0503020204020204" pitchFamily="34" charset="-122"/>
              </a:rPr>
              <a:t>可以实现</a:t>
            </a:r>
            <a:r>
              <a:rPr lang="zh-CN" altLang="en-US" dirty="0" smtClean="0">
                <a:solidFill>
                  <a:srgbClr val="FF0000"/>
                </a:solidFill>
                <a:latin typeface="微软雅黑" panose="020B0503020204020204" pitchFamily="34" charset="-122"/>
                <a:ea typeface="微软雅黑" panose="020B0503020204020204" pitchFamily="34" charset="-122"/>
              </a:rPr>
              <a:t>跨机箱或机柜</a:t>
            </a:r>
            <a:r>
              <a:rPr lang="zh-CN" altLang="en-US" dirty="0" smtClean="0">
                <a:latin typeface="微软雅黑" panose="020B0503020204020204" pitchFamily="34" charset="-122"/>
                <a:ea typeface="微软雅黑" panose="020B0503020204020204" pitchFamily="34" charset="-122"/>
              </a:rPr>
              <a:t>的冗余感知</a:t>
            </a:r>
            <a:endParaRPr lang="en-US" altLang="zh-CN" dirty="0">
              <a:latin typeface="微软雅黑" panose="020B0503020204020204" pitchFamily="34" charset="-122"/>
              <a:ea typeface="微软雅黑" panose="020B0503020204020204" pitchFamily="34" charset="-122"/>
            </a:endParaRPr>
          </a:p>
        </p:txBody>
      </p:sp>
      <p:sp>
        <p:nvSpPr>
          <p:cNvPr id="38" name="Down Arrow 32"/>
          <p:cNvSpPr/>
          <p:nvPr/>
        </p:nvSpPr>
        <p:spPr bwMode="gray">
          <a:xfrm>
            <a:off x="1677590" y="2547321"/>
            <a:ext cx="96527" cy="846781"/>
          </a:xfrm>
          <a:prstGeom prst="downArrow">
            <a:avLst/>
          </a:prstGeom>
          <a:gradFill>
            <a:gsLst>
              <a:gs pos="0">
                <a:schemeClr val="accent1"/>
              </a:gs>
              <a:gs pos="100000">
                <a:schemeClr val="accent1">
                  <a:lumMod val="86000"/>
                </a:schemeClr>
              </a:gs>
            </a:gsLst>
            <a:lin ang="5400000" scaled="0"/>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cxnSp>
        <p:nvCxnSpPr>
          <p:cNvPr id="39" name="Straight Arrow Connector 29"/>
          <p:cNvCxnSpPr/>
          <p:nvPr/>
        </p:nvCxnSpPr>
        <p:spPr>
          <a:xfrm>
            <a:off x="2114007" y="3045686"/>
            <a:ext cx="98175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0" name="TextBox 25"/>
          <p:cNvSpPr txBox="1"/>
          <p:nvPr/>
        </p:nvSpPr>
        <p:spPr>
          <a:xfrm>
            <a:off x="3718034" y="3467902"/>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C</a:t>
            </a:r>
          </a:p>
        </p:txBody>
      </p:sp>
      <p:sp>
        <p:nvSpPr>
          <p:cNvPr id="41" name="TextBox 23"/>
          <p:cNvSpPr txBox="1"/>
          <p:nvPr/>
        </p:nvSpPr>
        <p:spPr>
          <a:xfrm>
            <a:off x="6014620" y="3463316"/>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A</a:t>
            </a:r>
          </a:p>
        </p:txBody>
      </p:sp>
      <p:sp>
        <p:nvSpPr>
          <p:cNvPr id="42" name="TextBox 24"/>
          <p:cNvSpPr txBox="1"/>
          <p:nvPr/>
        </p:nvSpPr>
        <p:spPr>
          <a:xfrm>
            <a:off x="8269163" y="3464056"/>
            <a:ext cx="304532" cy="307777"/>
          </a:xfrm>
          <a:prstGeom prst="rect">
            <a:avLst/>
          </a:prstGeom>
          <a:noFill/>
        </p:spPr>
        <p:txBody>
          <a:bodyPr wrap="square" rtlCol="0">
            <a:spAutoFit/>
          </a:bodyPr>
          <a:lstStyle/>
          <a:p>
            <a:r>
              <a:rPr lang="en-US" sz="1400" dirty="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B</a:t>
            </a:r>
            <a:endPar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endParaRPr>
          </a:p>
        </p:txBody>
      </p:sp>
    </p:spTree>
    <p:extLst>
      <p:ext uri="{BB962C8B-B14F-4D97-AF65-F5344CB8AC3E}">
        <p14:creationId xmlns:p14="http://schemas.microsoft.com/office/powerpoint/2010/main" val="247179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up)">
                                      <p:cBhvr>
                                        <p:cTn id="10" dur="500"/>
                                        <p:tgtEl>
                                          <p:spTgt spid="38"/>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8" grpId="0" animBg="1"/>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smtClean="0">
                <a:latin typeface="+mj-ea"/>
              </a:rPr>
              <a:t>特性介绍之</a:t>
            </a:r>
            <a:r>
              <a:rPr lang="zh-CN" altLang="en-US" dirty="0">
                <a:latin typeface="+mj-ea"/>
              </a:rPr>
              <a:t>三</a:t>
            </a:r>
            <a:r>
              <a:rPr lang="zh-CN" altLang="en-US" dirty="0" smtClean="0">
                <a:latin typeface="+mj-ea"/>
              </a:rPr>
              <a:t>：数据本地化</a:t>
            </a:r>
            <a:endParaRPr lang="en-US" dirty="0">
              <a:latin typeface="+mj-ea"/>
            </a:endParaRPr>
          </a:p>
        </p:txBody>
      </p:sp>
      <p:pic>
        <p:nvPicPr>
          <p:cNvPr id="7" name="Picture 6"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307602" y="2537420"/>
            <a:ext cx="1714945" cy="340033"/>
          </a:xfrm>
          <a:prstGeom prst="rect">
            <a:avLst/>
          </a:prstGeom>
        </p:spPr>
      </p:pic>
      <p:pic>
        <p:nvPicPr>
          <p:cNvPr id="8" name="Picture 7"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2570247" y="2537420"/>
            <a:ext cx="1714945" cy="340033"/>
          </a:xfrm>
          <a:prstGeom prst="rect">
            <a:avLst/>
          </a:prstGeom>
        </p:spPr>
      </p:pic>
      <p:pic>
        <p:nvPicPr>
          <p:cNvPr id="9" name="Picture 8"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4832892" y="2537420"/>
            <a:ext cx="1714945" cy="340033"/>
          </a:xfrm>
          <a:prstGeom prst="rect">
            <a:avLst/>
          </a:prstGeom>
        </p:spPr>
      </p:pic>
      <p:pic>
        <p:nvPicPr>
          <p:cNvPr id="10" name="Picture 9" descr="PresentationIcons2_Node2.eps"/>
          <p:cNvPicPr>
            <a:picLocks noChangeAspect="1"/>
          </p:cNvPicPr>
          <p:nvPr/>
        </p:nvPicPr>
        <p:blipFill rotWithShape="1">
          <a:blip r:embed="rId2">
            <a:extLst>
              <a:ext uri="{28A0092B-C50C-407E-A947-70E740481C1C}">
                <a14:useLocalDpi xmlns:a14="http://schemas.microsoft.com/office/drawing/2010/main" val="0"/>
              </a:ext>
            </a:extLst>
          </a:blip>
          <a:srcRect l="33077" t="45539" r="33461" b="45615"/>
          <a:stretch/>
        </p:blipFill>
        <p:spPr>
          <a:xfrm>
            <a:off x="7095536" y="2537420"/>
            <a:ext cx="1714945" cy="340033"/>
          </a:xfrm>
          <a:prstGeom prst="rect">
            <a:avLst/>
          </a:prstGeom>
        </p:spPr>
      </p:pic>
      <p:grpSp>
        <p:nvGrpSpPr>
          <p:cNvPr id="11" name="Group 10"/>
          <p:cNvGrpSpPr/>
          <p:nvPr/>
        </p:nvGrpSpPr>
        <p:grpSpPr>
          <a:xfrm>
            <a:off x="846640" y="2926711"/>
            <a:ext cx="7923059" cy="475867"/>
            <a:chOff x="846639" y="3045391"/>
            <a:chExt cx="7923059" cy="634489"/>
          </a:xfrm>
        </p:grpSpPr>
        <p:pic>
          <p:nvPicPr>
            <p:cNvPr id="12" name="Picture 11"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1470888" y="3052296"/>
              <a:ext cx="503574" cy="618392"/>
            </a:xfrm>
            <a:prstGeom prst="rect">
              <a:avLst/>
            </a:prstGeom>
          </p:spPr>
        </p:pic>
        <p:pic>
          <p:nvPicPr>
            <p:cNvPr id="13" name="Picture 12"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3739886" y="3052296"/>
              <a:ext cx="503574" cy="618392"/>
            </a:xfrm>
            <a:prstGeom prst="rect">
              <a:avLst/>
            </a:prstGeom>
          </p:spPr>
        </p:pic>
        <p:pic>
          <p:nvPicPr>
            <p:cNvPr id="14" name="Picture 13"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6008885" y="3052296"/>
              <a:ext cx="503574" cy="618392"/>
            </a:xfrm>
            <a:prstGeom prst="rect">
              <a:avLst/>
            </a:prstGeom>
          </p:spPr>
        </p:pic>
        <p:pic>
          <p:nvPicPr>
            <p:cNvPr id="15" name="Picture 14" descr="PresentationIcons2_PhysicalDiskHDD.eps"/>
            <p:cNvPicPr>
              <a:picLocks noChangeAspect="1"/>
            </p:cNvPicPr>
            <p:nvPr/>
          </p:nvPicPr>
          <p:blipFill rotWithShape="1">
            <a:blip r:embed="rId3">
              <a:extLst>
                <a:ext uri="{28A0092B-C50C-407E-A947-70E740481C1C}">
                  <a14:useLocalDpi xmlns:a14="http://schemas.microsoft.com/office/drawing/2010/main" val="0"/>
                </a:ext>
              </a:extLst>
            </a:blip>
            <a:srcRect l="36527" t="33626" r="37085" b="33969"/>
            <a:stretch/>
          </p:blipFill>
          <p:spPr>
            <a:xfrm>
              <a:off x="8266124" y="3052296"/>
              <a:ext cx="503574" cy="618392"/>
            </a:xfrm>
            <a:prstGeom prst="rect">
              <a:avLst/>
            </a:prstGeom>
          </p:spPr>
        </p:pic>
        <p:pic>
          <p:nvPicPr>
            <p:cNvPr id="16" name="Picture 15"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846639" y="3045391"/>
              <a:ext cx="505633" cy="623188"/>
            </a:xfrm>
            <a:prstGeom prst="rect">
              <a:avLst/>
            </a:prstGeom>
          </p:spPr>
        </p:pic>
        <p:pic>
          <p:nvPicPr>
            <p:cNvPr id="17" name="Picture 16"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3115637" y="3056692"/>
              <a:ext cx="505633" cy="623188"/>
            </a:xfrm>
            <a:prstGeom prst="rect">
              <a:avLst/>
            </a:prstGeom>
          </p:spPr>
        </p:pic>
        <p:pic>
          <p:nvPicPr>
            <p:cNvPr id="18" name="Picture 17"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5408154" y="3056234"/>
              <a:ext cx="505633" cy="623188"/>
            </a:xfrm>
            <a:prstGeom prst="rect">
              <a:avLst/>
            </a:prstGeom>
          </p:spPr>
        </p:pic>
        <p:pic>
          <p:nvPicPr>
            <p:cNvPr id="19" name="Picture 18" descr="PresentationIcons2_PhysicalDiskSSD.eps"/>
            <p:cNvPicPr>
              <a:picLocks noChangeAspect="1"/>
            </p:cNvPicPr>
            <p:nvPr/>
          </p:nvPicPr>
          <p:blipFill rotWithShape="1">
            <a:blip r:embed="rId4">
              <a:extLst>
                <a:ext uri="{28A0092B-C50C-407E-A947-70E740481C1C}">
                  <a14:useLocalDpi xmlns:a14="http://schemas.microsoft.com/office/drawing/2010/main" val="0"/>
                </a:ext>
              </a:extLst>
            </a:blip>
            <a:srcRect l="36561" t="33595" r="36944" b="33749"/>
            <a:stretch/>
          </p:blipFill>
          <p:spPr>
            <a:xfrm>
              <a:off x="7653634" y="3055777"/>
              <a:ext cx="505633" cy="623188"/>
            </a:xfrm>
            <a:prstGeom prst="rect">
              <a:avLst/>
            </a:prstGeom>
          </p:spPr>
        </p:pic>
      </p:grpSp>
      <p:grpSp>
        <p:nvGrpSpPr>
          <p:cNvPr id="20" name="Group 19"/>
          <p:cNvGrpSpPr/>
          <p:nvPr/>
        </p:nvGrpSpPr>
        <p:grpSpPr>
          <a:xfrm>
            <a:off x="1352273" y="1930129"/>
            <a:ext cx="622190" cy="617192"/>
            <a:chOff x="1352273" y="1589734"/>
            <a:chExt cx="622190" cy="617192"/>
          </a:xfrm>
        </p:grpSpPr>
        <p:sp>
          <p:nvSpPr>
            <p:cNvPr id="21" name="Rounded Rectangle 20"/>
            <p:cNvSpPr/>
            <p:nvPr/>
          </p:nvSpPr>
          <p:spPr bwMode="gray">
            <a:xfrm>
              <a:off x="1352273" y="1589734"/>
              <a:ext cx="622190" cy="607292"/>
            </a:xfrm>
            <a:prstGeom prst="roundRect">
              <a:avLst>
                <a:gd name="adj" fmla="val 9675"/>
              </a:avLst>
            </a:prstGeom>
            <a:gradFill>
              <a:gsLst>
                <a:gs pos="0">
                  <a:schemeClr val="accent1"/>
                </a:gs>
                <a:gs pos="100000">
                  <a:schemeClr val="accent1">
                    <a:lumMod val="86000"/>
                  </a:schemeClr>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200" dirty="0" smtClean="0">
                  <a:solidFill>
                    <a:srgbClr val="C7C9CC"/>
                  </a:solidFill>
                  <a:latin typeface="微软雅黑" panose="020B0503020204020204" pitchFamily="34" charset="-122"/>
                  <a:ea typeface="微软雅黑" panose="020B0503020204020204" pitchFamily="34" charset="-122"/>
                  <a:cs typeface="Gotham Rounded Bold"/>
                </a:rPr>
                <a:t>虚拟机</a:t>
              </a:r>
              <a:endParaRPr lang="en-US" sz="1200" dirty="0">
                <a:solidFill>
                  <a:srgbClr val="C7C9CC"/>
                </a:solidFill>
                <a:latin typeface="微软雅黑" panose="020B0503020204020204" pitchFamily="34" charset="-122"/>
                <a:ea typeface="微软雅黑" panose="020B0503020204020204" pitchFamily="34" charset="-122"/>
                <a:cs typeface="Gotham Rounded Bold"/>
              </a:endParaRPr>
            </a:p>
          </p:txBody>
        </p:sp>
        <p:sp>
          <p:nvSpPr>
            <p:cNvPr id="22" name="TextBox 21"/>
            <p:cNvSpPr txBox="1"/>
            <p:nvPr/>
          </p:nvSpPr>
          <p:spPr>
            <a:xfrm>
              <a:off x="1437511" y="1991482"/>
              <a:ext cx="471342" cy="215444"/>
            </a:xfrm>
            <a:prstGeom prst="rect">
              <a:avLst/>
            </a:prstGeom>
            <a:noFill/>
          </p:spPr>
          <p:txBody>
            <a:bodyPr wrap="square" rtlCol="0">
              <a:spAutoFit/>
            </a:bodyPr>
            <a:lstStyle/>
            <a:p>
              <a:pPr algn="ctr"/>
              <a:r>
                <a:rPr lang="en-US" sz="800" dirty="0" smtClean="0">
                  <a:solidFill>
                    <a:srgbClr val="FFFFFF"/>
                  </a:solidFill>
                  <a:latin typeface="微软雅黑" panose="020B0503020204020204" pitchFamily="34" charset="-122"/>
                  <a:ea typeface="微软雅黑" panose="020B0503020204020204" pitchFamily="34" charset="-122"/>
                  <a:cs typeface="Gotham Rounded Book"/>
                </a:rPr>
                <a:t>ABC</a:t>
              </a:r>
            </a:p>
          </p:txBody>
        </p:sp>
      </p:grpSp>
      <p:sp>
        <p:nvSpPr>
          <p:cNvPr id="23" name="TextBox 22"/>
          <p:cNvSpPr txBox="1"/>
          <p:nvPr/>
        </p:nvSpPr>
        <p:spPr>
          <a:xfrm>
            <a:off x="1429101" y="3469866"/>
            <a:ext cx="593446"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ABC</a:t>
            </a:r>
          </a:p>
        </p:txBody>
      </p:sp>
      <p:sp>
        <p:nvSpPr>
          <p:cNvPr id="24" name="TextBox 23"/>
          <p:cNvSpPr txBox="1"/>
          <p:nvPr/>
        </p:nvSpPr>
        <p:spPr>
          <a:xfrm>
            <a:off x="3536285" y="3467903"/>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A</a:t>
            </a:r>
          </a:p>
        </p:txBody>
      </p:sp>
      <p:sp>
        <p:nvSpPr>
          <p:cNvPr id="25" name="TextBox 24"/>
          <p:cNvSpPr txBox="1"/>
          <p:nvPr/>
        </p:nvSpPr>
        <p:spPr>
          <a:xfrm>
            <a:off x="5820392" y="3469866"/>
            <a:ext cx="304532" cy="307777"/>
          </a:xfrm>
          <a:prstGeom prst="rect">
            <a:avLst/>
          </a:prstGeom>
          <a:noFill/>
        </p:spPr>
        <p:txBody>
          <a:bodyPr wrap="square" rtlCol="0">
            <a:spAutoFit/>
          </a:bodyPr>
          <a:lstStyle/>
          <a:p>
            <a:r>
              <a:rPr lang="en-US" sz="1400" dirty="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B</a:t>
            </a:r>
            <a:endPar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endParaRPr>
          </a:p>
        </p:txBody>
      </p:sp>
      <p:sp>
        <p:nvSpPr>
          <p:cNvPr id="26" name="TextBox 25"/>
          <p:cNvSpPr txBox="1"/>
          <p:nvPr/>
        </p:nvSpPr>
        <p:spPr>
          <a:xfrm>
            <a:off x="8065872" y="3469866"/>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C</a:t>
            </a:r>
          </a:p>
        </p:txBody>
      </p:sp>
      <p:grpSp>
        <p:nvGrpSpPr>
          <p:cNvPr id="27" name="Group 26"/>
          <p:cNvGrpSpPr/>
          <p:nvPr/>
        </p:nvGrpSpPr>
        <p:grpSpPr>
          <a:xfrm>
            <a:off x="3621271" y="1930128"/>
            <a:ext cx="622190" cy="617193"/>
            <a:chOff x="3621271" y="1589733"/>
            <a:chExt cx="622190" cy="617193"/>
          </a:xfrm>
        </p:grpSpPr>
        <p:sp>
          <p:nvSpPr>
            <p:cNvPr id="28" name="Rounded Rectangle 27"/>
            <p:cNvSpPr/>
            <p:nvPr/>
          </p:nvSpPr>
          <p:spPr bwMode="gray">
            <a:xfrm>
              <a:off x="3621271" y="1589733"/>
              <a:ext cx="622190" cy="607292"/>
            </a:xfrm>
            <a:prstGeom prst="roundRect">
              <a:avLst>
                <a:gd name="adj" fmla="val 9675"/>
              </a:avLst>
            </a:prstGeom>
            <a:gradFill>
              <a:gsLst>
                <a:gs pos="0">
                  <a:schemeClr val="accent1"/>
                </a:gs>
                <a:gs pos="100000">
                  <a:schemeClr val="accent1">
                    <a:lumMod val="86000"/>
                  </a:schemeClr>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t"/>
            <a:lstStyle/>
            <a:p>
              <a:pPr lvl="0" algn="ctr"/>
              <a:r>
                <a:rPr lang="zh-CN" altLang="en-US" sz="1200" dirty="0" smtClean="0">
                  <a:solidFill>
                    <a:srgbClr val="C7C9CC"/>
                  </a:solidFill>
                  <a:latin typeface="微软雅黑" panose="020B0503020204020204" pitchFamily="34" charset="-122"/>
                  <a:ea typeface="微软雅黑" panose="020B0503020204020204" pitchFamily="34" charset="-122"/>
                  <a:cs typeface="Gotham Rounded Bold"/>
                </a:rPr>
                <a:t>虚拟机</a:t>
              </a:r>
              <a:endParaRPr lang="en-US" sz="1200" dirty="0">
                <a:solidFill>
                  <a:srgbClr val="C7C9CC"/>
                </a:solidFill>
                <a:latin typeface="微软雅黑" panose="020B0503020204020204" pitchFamily="34" charset="-122"/>
                <a:ea typeface="微软雅黑" panose="020B0503020204020204" pitchFamily="34" charset="-122"/>
                <a:cs typeface="Gotham Rounded Bold"/>
              </a:endParaRPr>
            </a:p>
          </p:txBody>
        </p:sp>
        <p:sp>
          <p:nvSpPr>
            <p:cNvPr id="29" name="TextBox 28"/>
            <p:cNvSpPr txBox="1"/>
            <p:nvPr/>
          </p:nvSpPr>
          <p:spPr>
            <a:xfrm>
              <a:off x="3716450" y="1991482"/>
              <a:ext cx="428493" cy="215444"/>
            </a:xfrm>
            <a:prstGeom prst="rect">
              <a:avLst/>
            </a:prstGeom>
            <a:noFill/>
          </p:spPr>
          <p:txBody>
            <a:bodyPr wrap="square" rtlCol="0">
              <a:spAutoFit/>
            </a:bodyPr>
            <a:lstStyle/>
            <a:p>
              <a:pPr algn="ctr"/>
              <a:r>
                <a:rPr lang="en-US" sz="800" dirty="0" smtClean="0">
                  <a:solidFill>
                    <a:srgbClr val="FFFFFF"/>
                  </a:solidFill>
                  <a:latin typeface="微软雅黑" panose="020B0503020204020204" pitchFamily="34" charset="-122"/>
                  <a:ea typeface="微软雅黑" panose="020B0503020204020204" pitchFamily="34" charset="-122"/>
                  <a:cs typeface="Gotham Rounded Book"/>
                </a:rPr>
                <a:t>ABC</a:t>
              </a:r>
            </a:p>
          </p:txBody>
        </p:sp>
      </p:grpSp>
      <p:cxnSp>
        <p:nvCxnSpPr>
          <p:cNvPr id="30" name="Straight Arrow Connector 29"/>
          <p:cNvCxnSpPr/>
          <p:nvPr/>
        </p:nvCxnSpPr>
        <p:spPr>
          <a:xfrm>
            <a:off x="1974463" y="2249756"/>
            <a:ext cx="1646808"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959451" y="2330388"/>
            <a:ext cx="266060" cy="215444"/>
          </a:xfrm>
          <a:prstGeom prst="rect">
            <a:avLst/>
          </a:prstGeom>
          <a:noFill/>
        </p:spPr>
        <p:txBody>
          <a:bodyPr wrap="square" rtlCol="0">
            <a:spAutoFit/>
          </a:bodyPr>
          <a:lstStyle/>
          <a:p>
            <a:pPr algn="ctr"/>
            <a:r>
              <a:rPr lang="en-US" sz="800" dirty="0">
                <a:solidFill>
                  <a:srgbClr val="FFFFFF"/>
                </a:solidFill>
                <a:latin typeface="微软雅黑" panose="020B0503020204020204" pitchFamily="34" charset="-122"/>
                <a:ea typeface="微软雅黑" panose="020B0503020204020204" pitchFamily="34" charset="-122"/>
                <a:cs typeface="Gotham Rounded Book"/>
              </a:rPr>
              <a:t>D</a:t>
            </a:r>
            <a:endParaRPr lang="en-US" sz="800" dirty="0" smtClean="0">
              <a:solidFill>
                <a:srgbClr val="FFFFFF"/>
              </a:solidFill>
              <a:latin typeface="微软雅黑" panose="020B0503020204020204" pitchFamily="34" charset="-122"/>
              <a:ea typeface="微软雅黑" panose="020B0503020204020204" pitchFamily="34" charset="-122"/>
              <a:cs typeface="Gotham Rounded Book"/>
            </a:endParaRPr>
          </a:p>
        </p:txBody>
      </p:sp>
      <p:sp>
        <p:nvSpPr>
          <p:cNvPr id="32" name="TextBox 31"/>
          <p:cNvSpPr txBox="1"/>
          <p:nvPr/>
        </p:nvSpPr>
        <p:spPr>
          <a:xfrm>
            <a:off x="3680275" y="3467903"/>
            <a:ext cx="304532" cy="307777"/>
          </a:xfrm>
          <a:prstGeom prst="rect">
            <a:avLst/>
          </a:prstGeom>
          <a:noFill/>
        </p:spPr>
        <p:txBody>
          <a:bodyPr wrap="square" rtlCol="0">
            <a:spAutoFit/>
          </a:bodyPr>
          <a:lstStyle/>
          <a:p>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D</a:t>
            </a:r>
          </a:p>
        </p:txBody>
      </p:sp>
      <p:sp>
        <p:nvSpPr>
          <p:cNvPr id="33" name="Down Arrow 32"/>
          <p:cNvSpPr/>
          <p:nvPr/>
        </p:nvSpPr>
        <p:spPr bwMode="gray">
          <a:xfrm>
            <a:off x="4285192" y="2547321"/>
            <a:ext cx="96527" cy="846781"/>
          </a:xfrm>
          <a:prstGeom prst="downArrow">
            <a:avLst/>
          </a:prstGeom>
          <a:gradFill>
            <a:gsLst>
              <a:gs pos="0">
                <a:schemeClr val="accent1"/>
              </a:gs>
              <a:gs pos="100000">
                <a:schemeClr val="accent1">
                  <a:lumMod val="86000"/>
                </a:schemeClr>
              </a:gs>
            </a:gsLst>
            <a:lin ang="5400000" scaled="0"/>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34" name="Down Arrow 33"/>
          <p:cNvSpPr/>
          <p:nvPr/>
        </p:nvSpPr>
        <p:spPr bwMode="gray">
          <a:xfrm flipV="1">
            <a:off x="4381719" y="2545832"/>
            <a:ext cx="96527" cy="846781"/>
          </a:xfrm>
          <a:prstGeom prst="downArrow">
            <a:avLst/>
          </a:prstGeom>
          <a:gradFill>
            <a:gsLst>
              <a:gs pos="0">
                <a:schemeClr val="accent1"/>
              </a:gs>
              <a:gs pos="100000">
                <a:schemeClr val="accent1">
                  <a:lumMod val="86000"/>
                </a:schemeClr>
              </a:gs>
            </a:gsLst>
            <a:lin ang="5400000" scaled="0"/>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cxnSp>
        <p:nvCxnSpPr>
          <p:cNvPr id="35" name="Straight Arrow Connector 34"/>
          <p:cNvCxnSpPr/>
          <p:nvPr/>
        </p:nvCxnSpPr>
        <p:spPr>
          <a:xfrm flipH="1">
            <a:off x="4065381" y="3630203"/>
            <a:ext cx="1646808" cy="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840951" y="3467903"/>
            <a:ext cx="304532" cy="307777"/>
          </a:xfrm>
          <a:prstGeom prst="rect">
            <a:avLst/>
          </a:prstGeom>
          <a:noFill/>
        </p:spPr>
        <p:txBody>
          <a:bodyPr wrap="square" rtlCol="0">
            <a:spAutoFit/>
          </a:bodyPr>
          <a:lstStyle/>
          <a:p>
            <a:r>
              <a:rPr lang="en-US" sz="1400" dirty="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B</a:t>
            </a:r>
            <a:endPar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endParaRPr>
          </a:p>
        </p:txBody>
      </p:sp>
      <p:sp>
        <p:nvSpPr>
          <p:cNvPr id="37" name="Rectangle 36"/>
          <p:cNvSpPr/>
          <p:nvPr/>
        </p:nvSpPr>
        <p:spPr>
          <a:xfrm>
            <a:off x="428457" y="4384189"/>
            <a:ext cx="8099577" cy="1200329"/>
          </a:xfrm>
          <a:prstGeom prst="rect">
            <a:avLst/>
          </a:prstGeom>
        </p:spPr>
        <p:txBody>
          <a:bodyPr>
            <a:spAutoFit/>
          </a:bodyPr>
          <a:lstStyle/>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数据本地化对于</a:t>
            </a:r>
            <a:r>
              <a:rPr lang="zh-CN" altLang="en-US" dirty="0" smtClean="0">
                <a:solidFill>
                  <a:srgbClr val="FF0000"/>
                </a:solidFill>
                <a:latin typeface="微软雅黑" panose="020B0503020204020204" pitchFamily="34" charset="-122"/>
                <a:ea typeface="微软雅黑" panose="020B0503020204020204" pitchFamily="34" charset="-122"/>
                <a:cs typeface="Gotham Rounded Bold"/>
              </a:rPr>
              <a:t>集群和虚拟机</a:t>
            </a:r>
            <a:r>
              <a:rPr lang="en-US" altLang="zh-CN" dirty="0" smtClean="0">
                <a:solidFill>
                  <a:srgbClr val="FF0000"/>
                </a:solidFill>
                <a:latin typeface="微软雅黑" panose="020B0503020204020204" pitchFamily="34" charset="-122"/>
                <a:ea typeface="微软雅黑" panose="020B0503020204020204" pitchFamily="34" charset="-122"/>
                <a:cs typeface="Gotham Rounded Bold"/>
              </a:rPr>
              <a:t>I/O</a:t>
            </a:r>
            <a:r>
              <a:rPr lang="zh-CN" altLang="en-US" dirty="0" smtClean="0">
                <a:solidFill>
                  <a:srgbClr val="FF0000"/>
                </a:solidFill>
                <a:latin typeface="微软雅黑" panose="020B0503020204020204" pitchFamily="34" charset="-122"/>
                <a:ea typeface="微软雅黑" panose="020B0503020204020204" pitchFamily="34" charset="-122"/>
                <a:cs typeface="Gotham Rounded Bold"/>
              </a:rPr>
              <a:t>性能</a:t>
            </a:r>
            <a:r>
              <a:rPr lang="zh-CN" altLang="en-US" dirty="0" smtClean="0">
                <a:latin typeface="微软雅黑" panose="020B0503020204020204" pitchFamily="34" charset="-122"/>
                <a:ea typeface="微软雅黑" panose="020B0503020204020204" pitchFamily="34" charset="-122"/>
                <a:cs typeface="Gotham Rounded Book"/>
              </a:rPr>
              <a:t>而言至关重要</a:t>
            </a:r>
            <a:endParaRPr lang="en-US" dirty="0" smtClean="0">
              <a:solidFill>
                <a:schemeClr val="accent1"/>
              </a:solidFill>
              <a:latin typeface="微软雅黑" panose="020B0503020204020204" pitchFamily="34" charset="-122"/>
              <a:ea typeface="微软雅黑" panose="020B0503020204020204" pitchFamily="34" charset="-122"/>
              <a:cs typeface="Gotham Rounded Bold"/>
            </a:endParaRPr>
          </a:p>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虚拟机在同一节点访问和运行数据</a:t>
            </a:r>
            <a:endParaRPr lang="en-US" dirty="0" smtClean="0">
              <a:latin typeface="微软雅黑" panose="020B0503020204020204" pitchFamily="34" charset="-122"/>
              <a:ea typeface="微软雅黑" panose="020B0503020204020204" pitchFamily="34" charset="-122"/>
              <a:cs typeface="Gotham Rounded Book"/>
            </a:endParaRPr>
          </a:p>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数据随虚拟机迁移，但不访问不迁移</a:t>
            </a:r>
            <a:endParaRPr lang="en-US" dirty="0" smtClean="0">
              <a:latin typeface="微软雅黑" panose="020B0503020204020204" pitchFamily="34" charset="-122"/>
              <a:ea typeface="微软雅黑" panose="020B0503020204020204" pitchFamily="34" charset="-122"/>
              <a:cs typeface="Gotham Rounded Book"/>
            </a:endParaRPr>
          </a:p>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读写</a:t>
            </a:r>
            <a:r>
              <a:rPr lang="en-US" altLang="zh-CN" dirty="0" smtClean="0">
                <a:latin typeface="微软雅黑" panose="020B0503020204020204" pitchFamily="34" charset="-122"/>
                <a:ea typeface="微软雅黑" panose="020B0503020204020204" pitchFamily="34" charset="-122"/>
                <a:cs typeface="Gotham Rounded Book"/>
              </a:rPr>
              <a:t>I/O</a:t>
            </a:r>
            <a:r>
              <a:rPr lang="zh-CN" altLang="en-US" dirty="0" smtClean="0">
                <a:latin typeface="微软雅黑" panose="020B0503020204020204" pitchFamily="34" charset="-122"/>
                <a:ea typeface="微软雅黑" panose="020B0503020204020204" pitchFamily="34" charset="-122"/>
                <a:cs typeface="Gotham Rounded Book"/>
              </a:rPr>
              <a:t>操作始终在本地</a:t>
            </a:r>
            <a:endParaRPr lang="en-US" dirty="0" smtClean="0">
              <a:latin typeface="微软雅黑" panose="020B0503020204020204" pitchFamily="34" charset="-122"/>
              <a:ea typeface="微软雅黑" panose="020B0503020204020204" pitchFamily="34" charset="-122"/>
              <a:cs typeface="Gotham Rounded Book"/>
            </a:endParaRPr>
          </a:p>
        </p:txBody>
      </p:sp>
    </p:spTree>
    <p:extLst>
      <p:ext uri="{BB962C8B-B14F-4D97-AF65-F5344CB8AC3E}">
        <p14:creationId xmlns:p14="http://schemas.microsoft.com/office/powerpoint/2010/main" val="591223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20"/>
                                        </p:tgtEl>
                                        <p:attrNameLst>
                                          <p:attrName>style.visibility</p:attrName>
                                        </p:attrNameLst>
                                      </p:cBhvr>
                                      <p:to>
                                        <p:strVal val="hidden"/>
                                      </p:to>
                                    </p:set>
                                  </p:childTnLst>
                                </p:cTn>
                              </p:par>
                            </p:childTnLst>
                          </p:cTn>
                        </p:par>
                        <p:par>
                          <p:cTn id="14" fill="hold">
                            <p:stCondLst>
                              <p:cond delay="500"/>
                            </p:stCondLst>
                            <p:childTnLst>
                              <p:par>
                                <p:cTn id="15" presetID="1" presetClass="exit" presetSubtype="0" fill="hold" nodeType="afterEffect">
                                  <p:stCondLst>
                                    <p:cond delay="0"/>
                                  </p:stCondLst>
                                  <p:childTnLst>
                                    <p:set>
                                      <p:cBhvr>
                                        <p:cTn id="16" dur="1" fill="hold">
                                          <p:stCondLst>
                                            <p:cond delay="0"/>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0"/>
                            </p:stCondLst>
                            <p:childTnLst>
                              <p:par>
                                <p:cTn id="22" presetID="22" presetClass="entr" presetSubtype="1"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500"/>
                            </p:stCondLst>
                            <p:childTnLst>
                              <p:par>
                                <p:cTn id="29" presetID="1" presetClass="exit" presetSubtype="0" fill="hold" grpId="1" nodeType="after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right)">
                                      <p:cBhvr>
                                        <p:cTn id="35" dur="500"/>
                                        <p:tgtEl>
                                          <p:spTgt spid="3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1" presetClass="exit"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1000"/>
                            </p:stCondLst>
                            <p:childTnLst>
                              <p:par>
                                <p:cTn id="47" presetID="1" presetClass="exit" presetSubtype="0" fill="hold" nodeType="after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32" grpId="0"/>
      <p:bldP spid="33" grpId="0" animBg="1"/>
      <p:bldP spid="33" grpId="1" animBg="1"/>
      <p:bldP spid="34" grpId="0" animBg="1"/>
      <p:bldP spid="34" grpId="1"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j-ea"/>
              </a:rPr>
              <a:t>特性介绍之四：数据平衡</a:t>
            </a:r>
            <a:endParaRPr lang="en-US" dirty="0">
              <a:latin typeface="+mj-ea"/>
            </a:endParaRPr>
          </a:p>
        </p:txBody>
      </p:sp>
      <p:sp>
        <p:nvSpPr>
          <p:cNvPr id="4" name="Can 3"/>
          <p:cNvSpPr/>
          <p:nvPr/>
        </p:nvSpPr>
        <p:spPr bwMode="gray">
          <a:xfrm>
            <a:off x="5479942" y="3290696"/>
            <a:ext cx="974338" cy="231680"/>
          </a:xfrm>
          <a:prstGeom prst="can">
            <a:avLst>
              <a:gd name="adj" fmla="val 50000"/>
            </a:avLst>
          </a:prstGeom>
          <a:gradFill flip="none" rotWithShape="1">
            <a:gsLst>
              <a:gs pos="0">
                <a:schemeClr val="accent1"/>
              </a:gs>
              <a:gs pos="100000">
                <a:schemeClr val="accent1">
                  <a:lumMod val="86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5" name="Can 4"/>
          <p:cNvSpPr/>
          <p:nvPr/>
        </p:nvSpPr>
        <p:spPr bwMode="gray">
          <a:xfrm>
            <a:off x="949061" y="3290697"/>
            <a:ext cx="974338" cy="231680"/>
          </a:xfrm>
          <a:prstGeom prst="can">
            <a:avLst>
              <a:gd name="adj" fmla="val 50000"/>
            </a:avLst>
          </a:prstGeom>
          <a:gradFill flip="none" rotWithShape="1">
            <a:gsLst>
              <a:gs pos="0">
                <a:schemeClr val="accent1"/>
              </a:gs>
              <a:gs pos="100000">
                <a:schemeClr val="accent1">
                  <a:lumMod val="86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6" name="Can 5"/>
          <p:cNvSpPr/>
          <p:nvPr/>
        </p:nvSpPr>
        <p:spPr bwMode="gray">
          <a:xfrm>
            <a:off x="3211760" y="3298721"/>
            <a:ext cx="974338" cy="231680"/>
          </a:xfrm>
          <a:prstGeom prst="can">
            <a:avLst>
              <a:gd name="adj" fmla="val 50000"/>
            </a:avLst>
          </a:prstGeom>
          <a:gradFill flip="none" rotWithShape="1">
            <a:gsLst>
              <a:gs pos="0">
                <a:schemeClr val="accent1"/>
              </a:gs>
              <a:gs pos="100000">
                <a:schemeClr val="accent1">
                  <a:lumMod val="86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pic>
        <p:nvPicPr>
          <p:cNvPr id="7" name="Picture 6"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307602" y="1895888"/>
            <a:ext cx="1714945" cy="340033"/>
          </a:xfrm>
          <a:prstGeom prst="rect">
            <a:avLst/>
          </a:prstGeom>
        </p:spPr>
      </p:pic>
      <p:pic>
        <p:nvPicPr>
          <p:cNvPr id="8" name="Picture 7"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2570247" y="1895888"/>
            <a:ext cx="1714945" cy="340033"/>
          </a:xfrm>
          <a:prstGeom prst="rect">
            <a:avLst/>
          </a:prstGeom>
        </p:spPr>
      </p:pic>
      <p:pic>
        <p:nvPicPr>
          <p:cNvPr id="9" name="Picture 8"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4832892" y="1895888"/>
            <a:ext cx="1714945" cy="340033"/>
          </a:xfrm>
          <a:prstGeom prst="rect">
            <a:avLst/>
          </a:prstGeom>
        </p:spPr>
      </p:pic>
      <p:pic>
        <p:nvPicPr>
          <p:cNvPr id="10" name="Picture 9"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7095536" y="1895888"/>
            <a:ext cx="1714945" cy="340033"/>
          </a:xfrm>
          <a:prstGeom prst="rect">
            <a:avLst/>
          </a:prstGeom>
        </p:spPr>
      </p:pic>
      <p:grpSp>
        <p:nvGrpSpPr>
          <p:cNvPr id="11" name="Group 10"/>
          <p:cNvGrpSpPr/>
          <p:nvPr/>
        </p:nvGrpSpPr>
        <p:grpSpPr>
          <a:xfrm>
            <a:off x="846640" y="2285179"/>
            <a:ext cx="7923059" cy="475867"/>
            <a:chOff x="846639" y="3045391"/>
            <a:chExt cx="7923059" cy="634489"/>
          </a:xfrm>
        </p:grpSpPr>
        <p:pic>
          <p:nvPicPr>
            <p:cNvPr id="12" name="Picture 11"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1470888" y="3052296"/>
              <a:ext cx="503574" cy="618392"/>
            </a:xfrm>
            <a:prstGeom prst="rect">
              <a:avLst/>
            </a:prstGeom>
          </p:spPr>
        </p:pic>
        <p:pic>
          <p:nvPicPr>
            <p:cNvPr id="13" name="Picture 12"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3739886" y="3052296"/>
              <a:ext cx="503574" cy="618392"/>
            </a:xfrm>
            <a:prstGeom prst="rect">
              <a:avLst/>
            </a:prstGeom>
          </p:spPr>
        </p:pic>
        <p:pic>
          <p:nvPicPr>
            <p:cNvPr id="14" name="Picture 13"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6008885" y="3052296"/>
              <a:ext cx="503574" cy="618392"/>
            </a:xfrm>
            <a:prstGeom prst="rect">
              <a:avLst/>
            </a:prstGeom>
          </p:spPr>
        </p:pic>
        <p:pic>
          <p:nvPicPr>
            <p:cNvPr id="15" name="Picture 14"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8266124" y="3052296"/>
              <a:ext cx="503574" cy="618392"/>
            </a:xfrm>
            <a:prstGeom prst="rect">
              <a:avLst/>
            </a:prstGeom>
          </p:spPr>
        </p:pic>
        <p:pic>
          <p:nvPicPr>
            <p:cNvPr id="16" name="Picture 15"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846639" y="3045391"/>
              <a:ext cx="505633" cy="623188"/>
            </a:xfrm>
            <a:prstGeom prst="rect">
              <a:avLst/>
            </a:prstGeom>
          </p:spPr>
        </p:pic>
        <p:pic>
          <p:nvPicPr>
            <p:cNvPr id="17" name="Picture 16"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3115637" y="3056692"/>
              <a:ext cx="505633" cy="623188"/>
            </a:xfrm>
            <a:prstGeom prst="rect">
              <a:avLst/>
            </a:prstGeom>
          </p:spPr>
        </p:pic>
        <p:pic>
          <p:nvPicPr>
            <p:cNvPr id="18" name="Picture 17"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5408154" y="3056234"/>
              <a:ext cx="505633" cy="623188"/>
            </a:xfrm>
            <a:prstGeom prst="rect">
              <a:avLst/>
            </a:prstGeom>
          </p:spPr>
        </p:pic>
        <p:pic>
          <p:nvPicPr>
            <p:cNvPr id="19" name="Picture 18"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7653634" y="3055777"/>
              <a:ext cx="505633" cy="623188"/>
            </a:xfrm>
            <a:prstGeom prst="rect">
              <a:avLst/>
            </a:prstGeom>
          </p:spPr>
        </p:pic>
      </p:grpSp>
      <p:sp>
        <p:nvSpPr>
          <p:cNvPr id="20" name="Rectangle 19"/>
          <p:cNvSpPr/>
          <p:nvPr/>
        </p:nvSpPr>
        <p:spPr>
          <a:xfrm>
            <a:off x="343362" y="4681570"/>
            <a:ext cx="6555818" cy="1415772"/>
          </a:xfrm>
          <a:prstGeom prst="rect">
            <a:avLst/>
          </a:prstGeom>
        </p:spPr>
        <p:txBody>
          <a:bodyPr wrap="square">
            <a:spAutoFit/>
          </a:bodyPr>
          <a:lstStyle/>
          <a:p>
            <a:pPr marL="285750" indent="-285750">
              <a:buFont typeface="Arial"/>
              <a:buChar char="•"/>
            </a:pPr>
            <a:r>
              <a:rPr lang="zh-CN" altLang="en-US" dirty="0">
                <a:latin typeface="微软雅黑" panose="020B0503020204020204" pitchFamily="34" charset="-122"/>
                <a:ea typeface="微软雅黑" panose="020B0503020204020204" pitchFamily="34" charset="-122"/>
              </a:rPr>
              <a:t>磁盘容量平衡技术将移动</a:t>
            </a:r>
            <a:r>
              <a:rPr lang="zh-CN" altLang="en-US" dirty="0">
                <a:solidFill>
                  <a:srgbClr val="FF0000"/>
                </a:solidFill>
                <a:latin typeface="微软雅黑" panose="020B0503020204020204" pitchFamily="34" charset="-122"/>
                <a:ea typeface="微软雅黑" panose="020B0503020204020204" pitchFamily="34" charset="-122"/>
              </a:rPr>
              <a:t>最冷</a:t>
            </a:r>
            <a:r>
              <a:rPr lang="zh-CN" altLang="en-US" dirty="0">
                <a:latin typeface="微软雅黑" panose="020B0503020204020204" pitchFamily="34" charset="-122"/>
                <a:ea typeface="微软雅黑" panose="020B0503020204020204" pitchFamily="34" charset="-122"/>
              </a:rPr>
              <a:t>的数据到其他节点，以保证每个节点的利用率基本</a:t>
            </a:r>
            <a:r>
              <a:rPr lang="zh-CN" altLang="en-US" dirty="0" smtClean="0">
                <a:latin typeface="微软雅黑" panose="020B0503020204020204" pitchFamily="34" charset="-122"/>
                <a:ea typeface="微软雅黑" panose="020B0503020204020204" pitchFamily="34" charset="-122"/>
              </a:rPr>
              <a:t>一致</a:t>
            </a:r>
            <a:endParaRPr lang="en-US" dirty="0" smtClean="0">
              <a:latin typeface="微软雅黑" panose="020B0503020204020204" pitchFamily="34" charset="-122"/>
              <a:ea typeface="微软雅黑" panose="020B0503020204020204" pitchFamily="34" charset="-122"/>
              <a:cs typeface="Gotham Rounded Book"/>
            </a:endParaRPr>
          </a:p>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新增节点，按照</a:t>
            </a:r>
            <a:r>
              <a:rPr lang="zh-CN" altLang="en-US" dirty="0">
                <a:latin typeface="微软雅黑" panose="020B0503020204020204" pitchFamily="34" charset="-122"/>
                <a:ea typeface="微软雅黑" panose="020B0503020204020204" pitchFamily="34" charset="-122"/>
                <a:cs typeface="Gotham Rounded Book"/>
              </a:rPr>
              <a:t>使用</a:t>
            </a:r>
            <a:r>
              <a:rPr lang="zh-CN" altLang="en-US" dirty="0" smtClean="0">
                <a:latin typeface="微软雅黑" panose="020B0503020204020204" pitchFamily="34" charset="-122"/>
                <a:ea typeface="微软雅黑" panose="020B0503020204020204" pitchFamily="34" charset="-122"/>
                <a:cs typeface="Gotham Rounded Book"/>
              </a:rPr>
              <a:t>率自动再平衡和分配</a:t>
            </a:r>
            <a:r>
              <a:rPr lang="zh-CN" altLang="en-US" dirty="0">
                <a:latin typeface="微软雅黑" panose="020B0503020204020204" pitchFamily="34" charset="-122"/>
                <a:ea typeface="微软雅黑" panose="020B0503020204020204" pitchFamily="34" charset="-122"/>
                <a:cs typeface="Gotham Rounded Book"/>
              </a:rPr>
              <a:t>，</a:t>
            </a:r>
            <a:r>
              <a:rPr lang="zh-CN" altLang="en-US" dirty="0" smtClean="0">
                <a:latin typeface="微软雅黑" panose="020B0503020204020204" pitchFamily="34" charset="-122"/>
                <a:ea typeface="微软雅黑" panose="020B0503020204020204" pitchFamily="34" charset="-122"/>
              </a:rPr>
              <a:t>磁盘</a:t>
            </a:r>
            <a:r>
              <a:rPr lang="zh-CN" altLang="en-US" dirty="0">
                <a:latin typeface="微软雅黑" panose="020B0503020204020204" pitchFamily="34" charset="-122"/>
                <a:ea typeface="微软雅黑" panose="020B0503020204020204" pitchFamily="34" charset="-122"/>
              </a:rPr>
              <a:t>容量平衡自动在后台</a:t>
            </a:r>
            <a:r>
              <a:rPr lang="zh-CN" altLang="en-US" dirty="0" smtClean="0">
                <a:latin typeface="微软雅黑" panose="020B0503020204020204" pitchFamily="34" charset="-122"/>
                <a:ea typeface="微软雅黑" panose="020B0503020204020204" pitchFamily="34" charset="-122"/>
              </a:rPr>
              <a:t>运行</a:t>
            </a:r>
            <a:endParaRPr lang="en-US" b="1" dirty="0" smtClean="0">
              <a:latin typeface="微软雅黑" panose="020B0503020204020204" pitchFamily="34" charset="-122"/>
              <a:ea typeface="微软雅黑" panose="020B0503020204020204" pitchFamily="34" charset="-122"/>
              <a:cs typeface="Gotham Rounded Book"/>
            </a:endParaRPr>
          </a:p>
          <a:p>
            <a:endParaRPr lang="en-US" altLang="zh-CN" sz="1400" dirty="0">
              <a:latin typeface="微软雅黑" panose="020B0503020204020204" pitchFamily="34" charset="-122"/>
              <a:ea typeface="微软雅黑" panose="020B0503020204020204" pitchFamily="34" charset="-122"/>
            </a:endParaRPr>
          </a:p>
        </p:txBody>
      </p:sp>
      <p:sp>
        <p:nvSpPr>
          <p:cNvPr id="21" name="Can 20"/>
          <p:cNvSpPr/>
          <p:nvPr/>
        </p:nvSpPr>
        <p:spPr bwMode="gray">
          <a:xfrm>
            <a:off x="949061" y="2865483"/>
            <a:ext cx="974338" cy="656966"/>
          </a:xfrm>
          <a:prstGeom prst="can">
            <a:avLst/>
          </a:prstGeom>
          <a:gradFill flip="none" rotWithShape="1">
            <a:gsLst>
              <a:gs pos="0">
                <a:schemeClr val="accent1">
                  <a:alpha val="17000"/>
                </a:schemeClr>
              </a:gs>
              <a:gs pos="100000">
                <a:schemeClr val="accent1">
                  <a:lumMod val="86000"/>
                  <a:alpha val="17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3" name="Can 22"/>
          <p:cNvSpPr/>
          <p:nvPr/>
        </p:nvSpPr>
        <p:spPr bwMode="gray">
          <a:xfrm>
            <a:off x="3211760" y="2865484"/>
            <a:ext cx="974338" cy="656966"/>
          </a:xfrm>
          <a:prstGeom prst="can">
            <a:avLst/>
          </a:prstGeom>
          <a:gradFill flip="none" rotWithShape="1">
            <a:gsLst>
              <a:gs pos="0">
                <a:schemeClr val="accent1">
                  <a:alpha val="17000"/>
                </a:schemeClr>
              </a:gs>
              <a:gs pos="100000">
                <a:schemeClr val="accent1">
                  <a:lumMod val="86000"/>
                  <a:alpha val="17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5" name="Can 24"/>
          <p:cNvSpPr/>
          <p:nvPr/>
        </p:nvSpPr>
        <p:spPr bwMode="gray">
          <a:xfrm>
            <a:off x="7741348" y="3308969"/>
            <a:ext cx="974338" cy="1379629"/>
          </a:xfrm>
          <a:prstGeom prst="can">
            <a:avLst>
              <a:gd name="adj" fmla="val 14886"/>
            </a:avLst>
          </a:prstGeom>
          <a:gradFill flip="none" rotWithShape="1">
            <a:gsLst>
              <a:gs pos="0">
                <a:schemeClr val="accent1">
                  <a:alpha val="17000"/>
                </a:schemeClr>
              </a:gs>
              <a:gs pos="100000">
                <a:schemeClr val="accent1">
                  <a:lumMod val="86000"/>
                  <a:alpha val="17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6" name="Can 25"/>
          <p:cNvSpPr/>
          <p:nvPr/>
        </p:nvSpPr>
        <p:spPr bwMode="gray">
          <a:xfrm>
            <a:off x="7743971" y="4370471"/>
            <a:ext cx="974338" cy="318127"/>
          </a:xfrm>
          <a:prstGeom prst="can">
            <a:avLst>
              <a:gd name="adj" fmla="val 50000"/>
            </a:avLst>
          </a:prstGeom>
          <a:gradFill flip="none" rotWithShape="1">
            <a:gsLst>
              <a:gs pos="0">
                <a:schemeClr val="accent1"/>
              </a:gs>
              <a:gs pos="100000">
                <a:schemeClr val="accent1">
                  <a:lumMod val="86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pic>
        <p:nvPicPr>
          <p:cNvPr id="27" name="Picture 26"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8272234" y="2761046"/>
            <a:ext cx="503574" cy="463794"/>
          </a:xfrm>
          <a:prstGeom prst="rect">
            <a:avLst/>
          </a:prstGeom>
        </p:spPr>
      </p:pic>
      <p:pic>
        <p:nvPicPr>
          <p:cNvPr id="28" name="Picture 27"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7659744" y="2763657"/>
            <a:ext cx="505633" cy="467391"/>
          </a:xfrm>
          <a:prstGeom prst="rect">
            <a:avLst/>
          </a:prstGeom>
        </p:spPr>
      </p:pic>
      <p:sp>
        <p:nvSpPr>
          <p:cNvPr id="29" name="Can 28"/>
          <p:cNvSpPr/>
          <p:nvPr/>
        </p:nvSpPr>
        <p:spPr bwMode="gray">
          <a:xfrm>
            <a:off x="5472285" y="2865411"/>
            <a:ext cx="974338" cy="656966"/>
          </a:xfrm>
          <a:prstGeom prst="can">
            <a:avLst/>
          </a:prstGeom>
          <a:gradFill flip="none" rotWithShape="1">
            <a:gsLst>
              <a:gs pos="0">
                <a:schemeClr val="accent1">
                  <a:alpha val="17000"/>
                </a:schemeClr>
              </a:gs>
              <a:gs pos="100000">
                <a:schemeClr val="accent1">
                  <a:lumMod val="86000"/>
                  <a:alpha val="17000"/>
                </a:schemeClr>
              </a:gs>
            </a:gsLst>
            <a:lin ang="5400000" scaled="0"/>
            <a:tileRect/>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cxnSp>
        <p:nvCxnSpPr>
          <p:cNvPr id="31" name="Straight Arrow Connector 30"/>
          <p:cNvCxnSpPr/>
          <p:nvPr/>
        </p:nvCxnSpPr>
        <p:spPr>
          <a:xfrm>
            <a:off x="2022547" y="3414561"/>
            <a:ext cx="5232348" cy="955910"/>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80646" y="3092548"/>
            <a:ext cx="528752" cy="276999"/>
          </a:xfrm>
          <a:prstGeom prst="rect">
            <a:avLst/>
          </a:prstGeom>
          <a:solidFill>
            <a:schemeClr val="bg1"/>
          </a:solidFill>
        </p:spPr>
        <p:txBody>
          <a:bodyPr wrap="square" rtlCol="0">
            <a:spAutoFit/>
          </a:bodyPr>
          <a:lstStyle/>
          <a:p>
            <a:r>
              <a:rPr 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15%</a:t>
            </a:r>
          </a:p>
        </p:txBody>
      </p:sp>
      <p:sp>
        <p:nvSpPr>
          <p:cNvPr id="33" name="TextBox 32"/>
          <p:cNvSpPr txBox="1"/>
          <p:nvPr/>
        </p:nvSpPr>
        <p:spPr>
          <a:xfrm>
            <a:off x="2629889" y="3092548"/>
            <a:ext cx="528752" cy="276999"/>
          </a:xfrm>
          <a:prstGeom prst="rect">
            <a:avLst/>
          </a:prstGeom>
          <a:solidFill>
            <a:schemeClr val="bg1"/>
          </a:solidFill>
        </p:spPr>
        <p:txBody>
          <a:bodyPr wrap="square" rtlCol="0">
            <a:spAutoFit/>
          </a:bodyPr>
          <a:lstStyle/>
          <a:p>
            <a:r>
              <a:rPr 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15%</a:t>
            </a:r>
          </a:p>
        </p:txBody>
      </p:sp>
      <p:sp>
        <p:nvSpPr>
          <p:cNvPr id="34" name="TextBox 33"/>
          <p:cNvSpPr txBox="1"/>
          <p:nvPr/>
        </p:nvSpPr>
        <p:spPr>
          <a:xfrm>
            <a:off x="4888540" y="3092548"/>
            <a:ext cx="528752" cy="276999"/>
          </a:xfrm>
          <a:prstGeom prst="rect">
            <a:avLst/>
          </a:prstGeom>
          <a:solidFill>
            <a:schemeClr val="bg1"/>
          </a:solidFill>
        </p:spPr>
        <p:txBody>
          <a:bodyPr wrap="square" rtlCol="0">
            <a:spAutoFit/>
          </a:bodyPr>
          <a:lstStyle/>
          <a:p>
            <a:r>
              <a:rPr 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15%</a:t>
            </a:r>
          </a:p>
        </p:txBody>
      </p:sp>
      <p:sp>
        <p:nvSpPr>
          <p:cNvPr id="35" name="TextBox 34"/>
          <p:cNvSpPr txBox="1"/>
          <p:nvPr/>
        </p:nvSpPr>
        <p:spPr>
          <a:xfrm>
            <a:off x="7095536" y="3414561"/>
            <a:ext cx="586951" cy="276999"/>
          </a:xfrm>
          <a:prstGeom prst="rect">
            <a:avLst/>
          </a:prstGeom>
          <a:solidFill>
            <a:schemeClr val="bg1"/>
          </a:solidFill>
        </p:spPr>
        <p:txBody>
          <a:bodyPr wrap="square" rtlCol="0">
            <a:spAutoFit/>
          </a:bodyPr>
          <a:lstStyle/>
          <a:p>
            <a:r>
              <a:rPr 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15%</a:t>
            </a:r>
          </a:p>
        </p:txBody>
      </p:sp>
      <p:cxnSp>
        <p:nvCxnSpPr>
          <p:cNvPr id="36" name="Straight Arrow Connector 35"/>
          <p:cNvCxnSpPr/>
          <p:nvPr/>
        </p:nvCxnSpPr>
        <p:spPr>
          <a:xfrm>
            <a:off x="4285192" y="3414561"/>
            <a:ext cx="3017787" cy="78295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476657" y="3540648"/>
            <a:ext cx="853733" cy="478677"/>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777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特性介绍之五：数据分层</a:t>
            </a:r>
            <a:endParaRPr lang="en-US" dirty="0"/>
          </a:p>
        </p:txBody>
      </p:sp>
      <p:sp>
        <p:nvSpPr>
          <p:cNvPr id="4" name="Rectangle 3"/>
          <p:cNvSpPr/>
          <p:nvPr/>
        </p:nvSpPr>
        <p:spPr bwMode="gray">
          <a:xfrm>
            <a:off x="8479272" y="2772300"/>
            <a:ext cx="95114" cy="1097280"/>
          </a:xfrm>
          <a:prstGeom prst="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5" name="Rectangle 4"/>
          <p:cNvSpPr/>
          <p:nvPr/>
        </p:nvSpPr>
        <p:spPr bwMode="gray">
          <a:xfrm>
            <a:off x="6216300" y="2774548"/>
            <a:ext cx="95114" cy="1097280"/>
          </a:xfrm>
          <a:prstGeom prst="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6" name="Rectangle 5"/>
          <p:cNvSpPr/>
          <p:nvPr/>
        </p:nvSpPr>
        <p:spPr bwMode="gray">
          <a:xfrm>
            <a:off x="3944082" y="2778968"/>
            <a:ext cx="95114" cy="1097280"/>
          </a:xfrm>
          <a:prstGeom prst="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7" name="Rectangle 6"/>
          <p:cNvSpPr/>
          <p:nvPr/>
        </p:nvSpPr>
        <p:spPr bwMode="gray">
          <a:xfrm>
            <a:off x="1681001" y="2772300"/>
            <a:ext cx="95114" cy="1097280"/>
          </a:xfrm>
          <a:prstGeom prst="rect">
            <a:avLst/>
          </a:prstGeom>
          <a:solidFill>
            <a:schemeClr val="accent1"/>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8" name="Rectangle 7"/>
          <p:cNvSpPr/>
          <p:nvPr/>
        </p:nvSpPr>
        <p:spPr bwMode="gray">
          <a:xfrm>
            <a:off x="1053469" y="2778968"/>
            <a:ext cx="95114" cy="347163"/>
          </a:xfrm>
          <a:prstGeom prst="rect">
            <a:avLst/>
          </a:prstGeom>
          <a:solidFill>
            <a:schemeClr val="accent2"/>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pic>
        <p:nvPicPr>
          <p:cNvPr id="9" name="Picture 8"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307602" y="1916284"/>
            <a:ext cx="1714945" cy="340033"/>
          </a:xfrm>
          <a:prstGeom prst="rect">
            <a:avLst/>
          </a:prstGeom>
        </p:spPr>
      </p:pic>
      <p:pic>
        <p:nvPicPr>
          <p:cNvPr id="10" name="Picture 9"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2570247" y="1916284"/>
            <a:ext cx="1714945" cy="340033"/>
          </a:xfrm>
          <a:prstGeom prst="rect">
            <a:avLst/>
          </a:prstGeom>
        </p:spPr>
      </p:pic>
      <p:pic>
        <p:nvPicPr>
          <p:cNvPr id="11" name="Picture 10"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4832892" y="1916284"/>
            <a:ext cx="1714945" cy="340033"/>
          </a:xfrm>
          <a:prstGeom prst="rect">
            <a:avLst/>
          </a:prstGeom>
        </p:spPr>
      </p:pic>
      <p:pic>
        <p:nvPicPr>
          <p:cNvPr id="12" name="Picture 11" descr="PresentationIcons2_Node2.eps"/>
          <p:cNvPicPr>
            <a:picLocks noChangeAspect="1"/>
          </p:cNvPicPr>
          <p:nvPr/>
        </p:nvPicPr>
        <p:blipFill rotWithShape="1">
          <a:blip r:embed="rId3">
            <a:extLst>
              <a:ext uri="{28A0092B-C50C-407E-A947-70E740481C1C}">
                <a14:useLocalDpi xmlns:a14="http://schemas.microsoft.com/office/drawing/2010/main" val="0"/>
              </a:ext>
            </a:extLst>
          </a:blip>
          <a:srcRect l="33077" t="45539" r="33461" b="45615"/>
          <a:stretch/>
        </p:blipFill>
        <p:spPr>
          <a:xfrm>
            <a:off x="7095536" y="1916284"/>
            <a:ext cx="1714945" cy="340033"/>
          </a:xfrm>
          <a:prstGeom prst="rect">
            <a:avLst/>
          </a:prstGeom>
        </p:spPr>
      </p:pic>
      <p:grpSp>
        <p:nvGrpSpPr>
          <p:cNvPr id="13" name="Group 12"/>
          <p:cNvGrpSpPr/>
          <p:nvPr/>
        </p:nvGrpSpPr>
        <p:grpSpPr>
          <a:xfrm>
            <a:off x="846640" y="2305575"/>
            <a:ext cx="7923059" cy="475867"/>
            <a:chOff x="846639" y="3045391"/>
            <a:chExt cx="7923059" cy="634489"/>
          </a:xfrm>
        </p:grpSpPr>
        <p:pic>
          <p:nvPicPr>
            <p:cNvPr id="14" name="Picture 13"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1470888" y="3052296"/>
              <a:ext cx="503574" cy="618392"/>
            </a:xfrm>
            <a:prstGeom prst="rect">
              <a:avLst/>
            </a:prstGeom>
          </p:spPr>
        </p:pic>
        <p:pic>
          <p:nvPicPr>
            <p:cNvPr id="15" name="Picture 14"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3739886" y="3052296"/>
              <a:ext cx="503574" cy="618392"/>
            </a:xfrm>
            <a:prstGeom prst="rect">
              <a:avLst/>
            </a:prstGeom>
          </p:spPr>
        </p:pic>
        <p:pic>
          <p:nvPicPr>
            <p:cNvPr id="16" name="Picture 15"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6008885" y="3052296"/>
              <a:ext cx="503574" cy="618392"/>
            </a:xfrm>
            <a:prstGeom prst="rect">
              <a:avLst/>
            </a:prstGeom>
          </p:spPr>
        </p:pic>
        <p:pic>
          <p:nvPicPr>
            <p:cNvPr id="17" name="Picture 16" descr="PresentationIcons2_PhysicalDiskHDD.eps"/>
            <p:cNvPicPr>
              <a:picLocks noChangeAspect="1"/>
            </p:cNvPicPr>
            <p:nvPr/>
          </p:nvPicPr>
          <p:blipFill rotWithShape="1">
            <a:blip r:embed="rId4">
              <a:extLst>
                <a:ext uri="{28A0092B-C50C-407E-A947-70E740481C1C}">
                  <a14:useLocalDpi xmlns:a14="http://schemas.microsoft.com/office/drawing/2010/main" val="0"/>
                </a:ext>
              </a:extLst>
            </a:blip>
            <a:srcRect l="36527" t="33626" r="37085" b="33969"/>
            <a:stretch/>
          </p:blipFill>
          <p:spPr>
            <a:xfrm>
              <a:off x="8266124" y="3052296"/>
              <a:ext cx="503574" cy="618392"/>
            </a:xfrm>
            <a:prstGeom prst="rect">
              <a:avLst/>
            </a:prstGeom>
          </p:spPr>
        </p:pic>
        <p:pic>
          <p:nvPicPr>
            <p:cNvPr id="18" name="Picture 17"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846639" y="3045391"/>
              <a:ext cx="505633" cy="623188"/>
            </a:xfrm>
            <a:prstGeom prst="rect">
              <a:avLst/>
            </a:prstGeom>
          </p:spPr>
        </p:pic>
        <p:pic>
          <p:nvPicPr>
            <p:cNvPr id="19" name="Picture 18"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3115637" y="3056692"/>
              <a:ext cx="505633" cy="623188"/>
            </a:xfrm>
            <a:prstGeom prst="rect">
              <a:avLst/>
            </a:prstGeom>
          </p:spPr>
        </p:pic>
        <p:pic>
          <p:nvPicPr>
            <p:cNvPr id="20" name="Picture 19"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5408154" y="3056234"/>
              <a:ext cx="505633" cy="623188"/>
            </a:xfrm>
            <a:prstGeom prst="rect">
              <a:avLst/>
            </a:prstGeom>
          </p:spPr>
        </p:pic>
        <p:pic>
          <p:nvPicPr>
            <p:cNvPr id="21" name="Picture 20" descr="PresentationIcons2_PhysicalDiskSSD.eps"/>
            <p:cNvPicPr>
              <a:picLocks noChangeAspect="1"/>
            </p:cNvPicPr>
            <p:nvPr/>
          </p:nvPicPr>
          <p:blipFill rotWithShape="1">
            <a:blip r:embed="rId5">
              <a:extLst>
                <a:ext uri="{28A0092B-C50C-407E-A947-70E740481C1C}">
                  <a14:useLocalDpi xmlns:a14="http://schemas.microsoft.com/office/drawing/2010/main" val="0"/>
                </a:ext>
              </a:extLst>
            </a:blip>
            <a:srcRect l="36561" t="33595" r="36944" b="33749"/>
            <a:stretch/>
          </p:blipFill>
          <p:spPr>
            <a:xfrm>
              <a:off x="7653634" y="3055777"/>
              <a:ext cx="505633" cy="623188"/>
            </a:xfrm>
            <a:prstGeom prst="rect">
              <a:avLst/>
            </a:prstGeom>
          </p:spPr>
        </p:pic>
      </p:grpSp>
      <p:sp>
        <p:nvSpPr>
          <p:cNvPr id="22" name="Rectangle 21"/>
          <p:cNvSpPr/>
          <p:nvPr/>
        </p:nvSpPr>
        <p:spPr>
          <a:xfrm>
            <a:off x="447722" y="4676970"/>
            <a:ext cx="6931486" cy="923330"/>
          </a:xfrm>
          <a:prstGeom prst="rect">
            <a:avLst/>
          </a:prstGeom>
        </p:spPr>
        <p:txBody>
          <a:bodyPr wrap="square">
            <a:spAutoFit/>
          </a:bodyPr>
          <a:lstStyle/>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利用整个集群的</a:t>
            </a:r>
            <a:r>
              <a:rPr lang="zh-CN" altLang="en-US" dirty="0" smtClean="0">
                <a:solidFill>
                  <a:srgbClr val="FF0000"/>
                </a:solidFill>
                <a:latin typeface="微软雅黑" panose="020B0503020204020204" pitchFamily="34" charset="-122"/>
                <a:ea typeface="微软雅黑" panose="020B0503020204020204" pitchFamily="34" charset="-122"/>
                <a:cs typeface="Gotham Rounded Book"/>
              </a:rPr>
              <a:t>存储分层</a:t>
            </a:r>
            <a:r>
              <a:rPr lang="zh-CN" altLang="en-US" dirty="0" smtClean="0">
                <a:latin typeface="微软雅黑" panose="020B0503020204020204" pitchFamily="34" charset="-122"/>
                <a:ea typeface="微软雅黑" panose="020B0503020204020204" pitchFamily="34" charset="-122"/>
                <a:cs typeface="Gotham Rounded Book"/>
              </a:rPr>
              <a:t>能力</a:t>
            </a:r>
            <a:endParaRPr lang="en-US" dirty="0" smtClean="0">
              <a:latin typeface="微软雅黑" panose="020B0503020204020204" pitchFamily="34" charset="-122"/>
              <a:ea typeface="微软雅黑" panose="020B0503020204020204" pitchFamily="34" charset="-122"/>
              <a:cs typeface="Gotham Rounded Book"/>
            </a:endParaRPr>
          </a:p>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在数据存入</a:t>
            </a:r>
            <a:r>
              <a:rPr lang="en-US" altLang="zh-CN" dirty="0" smtClean="0">
                <a:latin typeface="微软雅黑" panose="020B0503020204020204" pitchFamily="34" charset="-122"/>
                <a:ea typeface="微软雅黑" panose="020B0503020204020204" pitchFamily="34" charset="-122"/>
                <a:cs typeface="Gotham Rounded Book"/>
              </a:rPr>
              <a:t>HDD</a:t>
            </a:r>
            <a:r>
              <a:rPr lang="zh-CN" altLang="en-US" dirty="0" smtClean="0">
                <a:latin typeface="微软雅黑" panose="020B0503020204020204" pitchFamily="34" charset="-122"/>
                <a:ea typeface="微软雅黑" panose="020B0503020204020204" pitchFamily="34" charset="-122"/>
                <a:cs typeface="Gotham Rounded Book"/>
              </a:rPr>
              <a:t>之前，加快集群的</a:t>
            </a:r>
            <a:r>
              <a:rPr lang="en-US" altLang="zh-CN" dirty="0" smtClean="0">
                <a:latin typeface="微软雅黑" panose="020B0503020204020204" pitchFamily="34" charset="-122"/>
                <a:ea typeface="微软雅黑" panose="020B0503020204020204" pitchFamily="34" charset="-122"/>
                <a:cs typeface="Gotham Rounded Book"/>
              </a:rPr>
              <a:t>SSD</a:t>
            </a:r>
            <a:r>
              <a:rPr lang="zh-CN" altLang="en-US" dirty="0" smtClean="0">
                <a:latin typeface="微软雅黑" panose="020B0503020204020204" pitchFamily="34" charset="-122"/>
                <a:ea typeface="微软雅黑" panose="020B0503020204020204" pitchFamily="34" charset="-122"/>
                <a:cs typeface="Gotham Rounded Book"/>
              </a:rPr>
              <a:t>存储速度，输入输出优先</a:t>
            </a:r>
            <a:endParaRPr lang="en-US" dirty="0" smtClean="0">
              <a:latin typeface="微软雅黑" panose="020B0503020204020204" pitchFamily="34" charset="-122"/>
              <a:ea typeface="微软雅黑" panose="020B0503020204020204" pitchFamily="34" charset="-122"/>
              <a:cs typeface="Gotham Rounded Book"/>
            </a:endParaRPr>
          </a:p>
          <a:p>
            <a:pPr marL="285750" indent="-285750">
              <a:buFont typeface="Arial"/>
              <a:buChar char="•"/>
            </a:pPr>
            <a:r>
              <a:rPr lang="zh-CN" altLang="en-US" dirty="0" smtClean="0">
                <a:latin typeface="微软雅黑" panose="020B0503020204020204" pitchFamily="34" charset="-122"/>
                <a:ea typeface="微软雅黑" panose="020B0503020204020204" pitchFamily="34" charset="-122"/>
                <a:cs typeface="Gotham Rounded Book"/>
              </a:rPr>
              <a:t>在</a:t>
            </a:r>
            <a:r>
              <a:rPr lang="en-US" altLang="zh-CN" dirty="0" smtClean="0">
                <a:latin typeface="微软雅黑" panose="020B0503020204020204" pitchFamily="34" charset="-122"/>
                <a:ea typeface="微软雅黑" panose="020B0503020204020204" pitchFamily="34" charset="-122"/>
                <a:cs typeface="Gotham Rounded Book"/>
              </a:rPr>
              <a:t>HDD</a:t>
            </a:r>
            <a:r>
              <a:rPr lang="zh-CN" altLang="en-US" dirty="0" smtClean="0">
                <a:latin typeface="微软雅黑" panose="020B0503020204020204" pitchFamily="34" charset="-122"/>
                <a:ea typeface="微软雅黑" panose="020B0503020204020204" pitchFamily="34" charset="-122"/>
                <a:cs typeface="Gotham Rounded Book"/>
              </a:rPr>
              <a:t>层和</a:t>
            </a:r>
            <a:r>
              <a:rPr lang="en-US" altLang="zh-CN" dirty="0" smtClean="0">
                <a:latin typeface="微软雅黑" panose="020B0503020204020204" pitchFamily="34" charset="-122"/>
                <a:ea typeface="微软雅黑" panose="020B0503020204020204" pitchFamily="34" charset="-122"/>
                <a:cs typeface="Gotham Rounded Book"/>
              </a:rPr>
              <a:t>SSD</a:t>
            </a:r>
            <a:r>
              <a:rPr lang="zh-CN" altLang="en-US" dirty="0" smtClean="0">
                <a:latin typeface="微软雅黑" panose="020B0503020204020204" pitchFamily="34" charset="-122"/>
                <a:ea typeface="微软雅黑" panose="020B0503020204020204" pitchFamily="34" charset="-122"/>
                <a:cs typeface="Gotham Rounded Book"/>
              </a:rPr>
              <a:t>层自动完成数据分布，实现最优性能</a:t>
            </a:r>
            <a:r>
              <a:rPr lang="en-US" altLang="zh-CN" dirty="0" smtClean="0">
                <a:latin typeface="微软雅黑" panose="020B0503020204020204" pitchFamily="34" charset="-122"/>
                <a:ea typeface="微软雅黑" panose="020B0503020204020204" pitchFamily="34" charset="-122"/>
                <a:cs typeface="Gotham Rounded Book"/>
              </a:rPr>
              <a:t> </a:t>
            </a:r>
            <a:endParaRPr lang="en-US" dirty="0" smtClean="0">
              <a:latin typeface="微软雅黑" panose="020B0503020204020204" pitchFamily="34" charset="-122"/>
              <a:ea typeface="微软雅黑" panose="020B0503020204020204" pitchFamily="34" charset="-122"/>
              <a:cs typeface="Gotham Rounded Book"/>
            </a:endParaRPr>
          </a:p>
        </p:txBody>
      </p:sp>
      <p:sp>
        <p:nvSpPr>
          <p:cNvPr id="23" name="Rectangle 22"/>
          <p:cNvSpPr/>
          <p:nvPr/>
        </p:nvSpPr>
        <p:spPr bwMode="gray">
          <a:xfrm>
            <a:off x="3316550" y="2781442"/>
            <a:ext cx="95114" cy="347163"/>
          </a:xfrm>
          <a:prstGeom prst="rect">
            <a:avLst/>
          </a:prstGeom>
          <a:solidFill>
            <a:schemeClr val="accent2"/>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4" name="Rectangle 23"/>
          <p:cNvSpPr/>
          <p:nvPr/>
        </p:nvSpPr>
        <p:spPr bwMode="gray">
          <a:xfrm>
            <a:off x="5616179" y="2781442"/>
            <a:ext cx="95114" cy="347163"/>
          </a:xfrm>
          <a:prstGeom prst="rect">
            <a:avLst/>
          </a:prstGeom>
          <a:solidFill>
            <a:schemeClr val="accent2"/>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5" name="Rectangle 24"/>
          <p:cNvSpPr/>
          <p:nvPr/>
        </p:nvSpPr>
        <p:spPr bwMode="gray">
          <a:xfrm>
            <a:off x="7860986" y="2781442"/>
            <a:ext cx="95114" cy="347163"/>
          </a:xfrm>
          <a:prstGeom prst="rect">
            <a:avLst/>
          </a:prstGeom>
          <a:solidFill>
            <a:schemeClr val="accent2"/>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6" name="Rounded Rectangle 25"/>
          <p:cNvSpPr/>
          <p:nvPr/>
        </p:nvSpPr>
        <p:spPr bwMode="gray">
          <a:xfrm>
            <a:off x="721835" y="3134872"/>
            <a:ext cx="8147251" cy="407717"/>
          </a:xfrm>
          <a:prstGeom prst="roundRect">
            <a:avLst/>
          </a:prstGeom>
          <a:solidFill>
            <a:srgbClr val="B1CC11">
              <a:alpha val="91000"/>
            </a:srgbClr>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solidFill>
                  <a:srgbClr val="262626"/>
                </a:solidFill>
                <a:latin typeface="微软雅黑" panose="020B0503020204020204" pitchFamily="34" charset="-122"/>
                <a:ea typeface="微软雅黑" panose="020B0503020204020204" pitchFamily="34" charset="-122"/>
                <a:cs typeface="Gotham Rounded Bold"/>
              </a:rPr>
              <a:t>SSD</a:t>
            </a:r>
            <a:endParaRPr lang="en-US" sz="1600" dirty="0">
              <a:solidFill>
                <a:srgbClr val="262626"/>
              </a:solidFill>
              <a:latin typeface="微软雅黑" panose="020B0503020204020204" pitchFamily="34" charset="-122"/>
              <a:ea typeface="微软雅黑" panose="020B0503020204020204" pitchFamily="34" charset="-122"/>
              <a:cs typeface="Gotham Rounded Bold"/>
            </a:endParaRPr>
          </a:p>
        </p:txBody>
      </p:sp>
      <p:sp>
        <p:nvSpPr>
          <p:cNvPr id="27" name="Rounded Rectangle 26"/>
          <p:cNvSpPr/>
          <p:nvPr/>
        </p:nvSpPr>
        <p:spPr bwMode="gray">
          <a:xfrm>
            <a:off x="721835" y="3744067"/>
            <a:ext cx="8147251" cy="407717"/>
          </a:xfrm>
          <a:prstGeom prst="roundRect">
            <a:avLst/>
          </a:prstGeom>
          <a:solidFill>
            <a:srgbClr val="024394"/>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微软雅黑" panose="020B0503020204020204" pitchFamily="34" charset="-122"/>
                <a:ea typeface="微软雅黑" panose="020B0503020204020204" pitchFamily="34" charset="-122"/>
                <a:cs typeface="Gotham Rounded Bold"/>
              </a:rPr>
              <a:t>HDD</a:t>
            </a:r>
            <a:endParaRPr lang="en-US" sz="1600" dirty="0">
              <a:solidFill>
                <a:schemeClr val="bg1"/>
              </a:solidFill>
              <a:latin typeface="微软雅黑" panose="020B0503020204020204" pitchFamily="34" charset="-122"/>
              <a:ea typeface="微软雅黑" panose="020B0503020204020204" pitchFamily="34" charset="-122"/>
              <a:cs typeface="Gotham Rounded Bold"/>
            </a:endParaRPr>
          </a:p>
        </p:txBody>
      </p:sp>
      <p:sp>
        <p:nvSpPr>
          <p:cNvPr id="28" name="Up-Down Arrow 27"/>
          <p:cNvSpPr/>
          <p:nvPr/>
        </p:nvSpPr>
        <p:spPr bwMode="gray">
          <a:xfrm>
            <a:off x="191882" y="3127129"/>
            <a:ext cx="511681" cy="879595"/>
          </a:xfrm>
          <a:prstGeom prst="upDownArrow">
            <a:avLst>
              <a:gd name="adj1" fmla="val 50000"/>
              <a:gd name="adj2" fmla="val 32145"/>
            </a:avLst>
          </a:prstGeom>
          <a:gradFill>
            <a:gsLst>
              <a:gs pos="0">
                <a:srgbClr val="FF0000"/>
              </a:gs>
              <a:gs pos="70000">
                <a:schemeClr val="accent1">
                  <a:lumMod val="86000"/>
                </a:schemeClr>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anose="020B0503020204020204" pitchFamily="34" charset="-122"/>
              <a:ea typeface="微软雅黑" panose="020B0503020204020204" pitchFamily="34" charset="-122"/>
              <a:cs typeface="Arial" pitchFamily="34" charset="0"/>
            </a:endParaRPr>
          </a:p>
        </p:txBody>
      </p:sp>
      <p:sp>
        <p:nvSpPr>
          <p:cNvPr id="29" name="TextBox 28"/>
          <p:cNvSpPr txBox="1"/>
          <p:nvPr/>
        </p:nvSpPr>
        <p:spPr>
          <a:xfrm>
            <a:off x="160111" y="2847318"/>
            <a:ext cx="584365" cy="276999"/>
          </a:xfrm>
          <a:prstGeom prst="rect">
            <a:avLst/>
          </a:prstGeom>
          <a:noFill/>
        </p:spPr>
        <p:txBody>
          <a:bodyPr wrap="square" rtlCol="0">
            <a:spAutoFit/>
          </a:bodyPr>
          <a:lstStyle/>
          <a:p>
            <a:pPr algn="ct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热</a:t>
            </a:r>
            <a:endParaRPr 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endParaRPr>
          </a:p>
        </p:txBody>
      </p:sp>
      <p:sp>
        <p:nvSpPr>
          <p:cNvPr id="30" name="TextBox 29"/>
          <p:cNvSpPr txBox="1"/>
          <p:nvPr/>
        </p:nvSpPr>
        <p:spPr>
          <a:xfrm>
            <a:off x="160111" y="4006724"/>
            <a:ext cx="584365" cy="276999"/>
          </a:xfrm>
          <a:prstGeom prst="rect">
            <a:avLst/>
          </a:prstGeom>
          <a:noFill/>
        </p:spPr>
        <p:txBody>
          <a:bodyPr wrap="square" rtlCol="0">
            <a:spAutoFit/>
          </a:bodyPr>
          <a:lstStyle/>
          <a:p>
            <a:pPr algn="ct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rPr>
              <a:t>冷</a:t>
            </a:r>
            <a:endParaRPr 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ok"/>
            </a:endParaRPr>
          </a:p>
        </p:txBody>
      </p:sp>
    </p:spTree>
    <p:extLst>
      <p:ext uri="{BB962C8B-B14F-4D97-AF65-F5344CB8AC3E}">
        <p14:creationId xmlns:p14="http://schemas.microsoft.com/office/powerpoint/2010/main" val="979041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Nutanix</a:t>
            </a:r>
            <a:r>
              <a:rPr lang="zh-CN" altLang="en-US" dirty="0" smtClean="0"/>
              <a:t>：数据中心架构变革的领导者</a:t>
            </a:r>
            <a:r>
              <a:rPr lang="en-US" altLang="zh-CN" dirty="0" smtClean="0"/>
              <a:t> </a:t>
            </a:r>
            <a:endParaRPr lang="en-US" dirty="0"/>
          </a:p>
        </p:txBody>
      </p:sp>
      <p:pic>
        <p:nvPicPr>
          <p:cNvPr id="7" name="Picture 6"/>
          <p:cNvPicPr>
            <a:picLocks noChangeAspect="1"/>
          </p:cNvPicPr>
          <p:nvPr/>
        </p:nvPicPr>
        <p:blipFill>
          <a:blip r:embed="rId3">
            <a:alphaModFix amt="73000"/>
          </a:blip>
          <a:stretch>
            <a:fillRect/>
          </a:stretch>
        </p:blipFill>
        <p:spPr>
          <a:xfrm>
            <a:off x="599393" y="3642507"/>
            <a:ext cx="4076896" cy="2086012"/>
          </a:xfrm>
          <a:prstGeom prst="rect">
            <a:avLst/>
          </a:prstGeom>
        </p:spPr>
      </p:pic>
      <p:sp>
        <p:nvSpPr>
          <p:cNvPr id="8" name="TextBox 7"/>
          <p:cNvSpPr txBox="1"/>
          <p:nvPr/>
        </p:nvSpPr>
        <p:spPr>
          <a:xfrm>
            <a:off x="1326037" y="4290570"/>
            <a:ext cx="2743913" cy="707886"/>
          </a:xfrm>
          <a:prstGeom prst="rect">
            <a:avLst/>
          </a:prstGeom>
          <a:solidFill>
            <a:srgbClr val="FFFF00">
              <a:alpha val="40000"/>
            </a:srgbClr>
          </a:solidFill>
        </p:spPr>
        <p:txBody>
          <a:bodyPr wrap="square" rtlCol="0">
            <a:spAutoFit/>
          </a:bodyPr>
          <a:lstStyle/>
          <a:p>
            <a:pPr algn="ctr"/>
            <a:r>
              <a:rPr lang="zh-CN" altLang="en-US" sz="2000" dirty="0" smtClean="0">
                <a:solidFill>
                  <a:schemeClr val="accent1"/>
                </a:solidFill>
                <a:latin typeface="微软雅黑" panose="020B0503020204020204" pitchFamily="34" charset="-122"/>
                <a:ea typeface="微软雅黑" panose="020B0503020204020204" pitchFamily="34" charset="-122"/>
                <a:cs typeface="Gotham Rounded Medium"/>
              </a:rPr>
              <a:t>在</a:t>
            </a:r>
            <a:r>
              <a:rPr lang="en-US" altLang="zh-CN" sz="2000" dirty="0" smtClean="0">
                <a:solidFill>
                  <a:schemeClr val="accent1"/>
                </a:solidFill>
                <a:latin typeface="微软雅黑" panose="020B0503020204020204" pitchFamily="34" charset="-122"/>
                <a:ea typeface="微软雅黑" panose="020B0503020204020204" pitchFamily="34" charset="-122"/>
                <a:cs typeface="Gotham Rounded Medium"/>
              </a:rPr>
              <a:t>6</a:t>
            </a:r>
            <a:r>
              <a:rPr lang="zh-CN" altLang="en-US" sz="2000" dirty="0" smtClean="0">
                <a:solidFill>
                  <a:schemeClr val="accent1"/>
                </a:solidFill>
                <a:latin typeface="微软雅黑" panose="020B0503020204020204" pitchFamily="34" charset="-122"/>
                <a:ea typeface="微软雅黑" panose="020B0503020204020204" pitchFamily="34" charset="-122"/>
                <a:cs typeface="Gotham Rounded Medium"/>
              </a:rPr>
              <a:t>大洲超过</a:t>
            </a:r>
            <a:r>
              <a:rPr lang="en-US" altLang="zh-CN" sz="2000" dirty="0">
                <a:solidFill>
                  <a:schemeClr val="accent1"/>
                </a:solidFill>
                <a:latin typeface="微软雅黑" panose="020B0503020204020204" pitchFamily="34" charset="-122"/>
                <a:ea typeface="微软雅黑" panose="020B0503020204020204" pitchFamily="34" charset="-122"/>
                <a:cs typeface="Gotham Rounded Medium"/>
              </a:rPr>
              <a:t>7</a:t>
            </a:r>
            <a:r>
              <a:rPr lang="en-US" altLang="zh-CN" sz="2000" dirty="0" smtClean="0">
                <a:solidFill>
                  <a:schemeClr val="accent1"/>
                </a:solidFill>
                <a:latin typeface="微软雅黑" panose="020B0503020204020204" pitchFamily="34" charset="-122"/>
                <a:ea typeface="微软雅黑" panose="020B0503020204020204" pitchFamily="34" charset="-122"/>
                <a:cs typeface="Gotham Rounded Medium"/>
              </a:rPr>
              <a:t>0</a:t>
            </a:r>
            <a:r>
              <a:rPr lang="zh-CN" altLang="en-US" sz="2000" dirty="0" smtClean="0">
                <a:solidFill>
                  <a:schemeClr val="accent1"/>
                </a:solidFill>
                <a:latin typeface="微软雅黑" panose="020B0503020204020204" pitchFamily="34" charset="-122"/>
                <a:ea typeface="微软雅黑" panose="020B0503020204020204" pitchFamily="34" charset="-122"/>
                <a:cs typeface="Gotham Rounded Medium"/>
              </a:rPr>
              <a:t>个国家拥有</a:t>
            </a:r>
            <a:r>
              <a:rPr lang="en-US" altLang="zh-CN" sz="2000" dirty="0" smtClean="0">
                <a:solidFill>
                  <a:schemeClr val="accent1"/>
                </a:solidFill>
                <a:latin typeface="微软雅黑" panose="020B0503020204020204" pitchFamily="34" charset="-122"/>
                <a:ea typeface="微软雅黑" panose="020B0503020204020204" pitchFamily="34" charset="-122"/>
                <a:cs typeface="Gotham Rounded Medium"/>
              </a:rPr>
              <a:t>2100</a:t>
            </a:r>
            <a:r>
              <a:rPr lang="zh-CN" altLang="en-US" sz="2000" dirty="0" smtClean="0">
                <a:solidFill>
                  <a:schemeClr val="accent1"/>
                </a:solidFill>
                <a:latin typeface="微软雅黑" panose="020B0503020204020204" pitchFamily="34" charset="-122"/>
                <a:ea typeface="微软雅黑" panose="020B0503020204020204" pitchFamily="34" charset="-122"/>
                <a:cs typeface="Gotham Rounded Medium"/>
              </a:rPr>
              <a:t>多个客户</a:t>
            </a:r>
            <a:endParaRPr lang="en-US" sz="2000" dirty="0" smtClean="0">
              <a:solidFill>
                <a:schemeClr val="accent1"/>
              </a:solidFill>
              <a:latin typeface="微软雅黑" panose="020B0503020204020204" pitchFamily="34" charset="-122"/>
              <a:ea typeface="微软雅黑" panose="020B0503020204020204" pitchFamily="34" charset="-122"/>
              <a:cs typeface="Gotham Rounded Medium"/>
            </a:endParaRPr>
          </a:p>
        </p:txBody>
      </p:sp>
      <p:sp>
        <p:nvSpPr>
          <p:cNvPr id="17" name="TextBox 16"/>
          <p:cNvSpPr txBox="1"/>
          <p:nvPr/>
        </p:nvSpPr>
        <p:spPr bwMode="gray">
          <a:xfrm>
            <a:off x="303299" y="1662900"/>
            <a:ext cx="8331253" cy="1439368"/>
          </a:xfrm>
          <a:prstGeom prst="rect">
            <a:avLst/>
          </a:prstGeom>
          <a:noFill/>
        </p:spPr>
        <p:txBody>
          <a:bodyPr wrap="square" rtlCol="0">
            <a:spAutoFit/>
          </a:bodyPr>
          <a:lstStyle/>
          <a:p>
            <a:pPr algn="ctr">
              <a:lnSpc>
                <a:spcPct val="110000"/>
              </a:lnSpc>
              <a:spcAft>
                <a:spcPts val="450"/>
              </a:spcAft>
            </a:pP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基于</a:t>
            </a:r>
            <a:r>
              <a:rPr lang="zh-CN" altLang="en-US" sz="2400" spc="-38" dirty="0">
                <a:solidFill>
                  <a:schemeClr val="accent1"/>
                </a:solidFill>
                <a:latin typeface="微软雅黑" panose="020B0503020204020204" pitchFamily="34" charset="-122"/>
                <a:ea typeface="微软雅黑" panose="020B0503020204020204" pitchFamily="34" charset="-122"/>
                <a:cs typeface="Gotham Rounded Book"/>
              </a:rPr>
              <a:t>互联网</a:t>
            </a: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大规模扩展技术</a:t>
            </a:r>
            <a:r>
              <a:rPr lang="en-US" altLang="zh-CN" sz="2400" spc="-38" dirty="0" smtClean="0">
                <a:solidFill>
                  <a:schemeClr val="accent1"/>
                </a:solidFill>
                <a:latin typeface="微软雅黑" panose="020B0503020204020204" pitchFamily="34" charset="-122"/>
                <a:ea typeface="微软雅黑" panose="020B0503020204020204" pitchFamily="34" charset="-122"/>
                <a:cs typeface="Gotham Rounded Book"/>
              </a:rPr>
              <a:t>(</a:t>
            </a:r>
            <a:r>
              <a:rPr lang="en-US" altLang="zh-CN" sz="2400" spc="-38" dirty="0" smtClean="0">
                <a:solidFill>
                  <a:schemeClr val="accent1"/>
                </a:solidFill>
                <a:latin typeface="+mj-lt"/>
                <a:ea typeface="微软雅黑" panose="020B0503020204020204" pitchFamily="34" charset="-122"/>
                <a:cs typeface="Gotham Rounded Book"/>
              </a:rPr>
              <a:t>Web-scale</a:t>
            </a:r>
            <a:r>
              <a:rPr lang="en-US" altLang="zh-CN" sz="2400" spc="-38" dirty="0" smtClean="0">
                <a:solidFill>
                  <a:schemeClr val="accent1"/>
                </a:solidFill>
                <a:latin typeface="微软雅黑" panose="020B0503020204020204" pitchFamily="34" charset="-122"/>
                <a:ea typeface="微软雅黑" panose="020B0503020204020204" pitchFamily="34" charset="-122"/>
                <a:cs typeface="Gotham Rounded Book"/>
              </a:rPr>
              <a:t>)</a:t>
            </a: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建立的</a:t>
            </a:r>
            <a:endParaRPr lang="en-US" altLang="zh-CN" sz="2400" spc="-38" dirty="0" smtClean="0">
              <a:solidFill>
                <a:schemeClr val="accent1"/>
              </a:solidFill>
              <a:latin typeface="微软雅黑" panose="020B0503020204020204" pitchFamily="34" charset="-122"/>
              <a:ea typeface="微软雅黑" panose="020B0503020204020204" pitchFamily="34" charset="-122"/>
              <a:cs typeface="Gotham Rounded Book"/>
            </a:endParaRPr>
          </a:p>
          <a:p>
            <a:pPr algn="ctr">
              <a:lnSpc>
                <a:spcPct val="110000"/>
              </a:lnSpc>
              <a:spcAft>
                <a:spcPts val="450"/>
              </a:spcAft>
            </a:pP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超级简单</a:t>
            </a:r>
            <a:r>
              <a:rPr lang="en-US" altLang="zh-CN" sz="2400" spc="-38" dirty="0" smtClean="0">
                <a:solidFill>
                  <a:schemeClr val="accent1"/>
                </a:solidFill>
                <a:latin typeface="微软雅黑" panose="020B0503020204020204" pitchFamily="34" charset="-122"/>
                <a:ea typeface="微软雅黑" panose="020B0503020204020204" pitchFamily="34" charset="-122"/>
                <a:cs typeface="Gotham Rounded Book"/>
              </a:rPr>
              <a:t>(</a:t>
            </a: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超融合</a:t>
            </a:r>
            <a:r>
              <a:rPr lang="en-US" altLang="zh-CN" sz="2400" spc="-38" dirty="0" smtClean="0">
                <a:solidFill>
                  <a:schemeClr val="accent1"/>
                </a:solidFill>
                <a:latin typeface="微软雅黑" panose="020B0503020204020204" pitchFamily="34" charset="-122"/>
                <a:ea typeface="微软雅黑" panose="020B0503020204020204" pitchFamily="34" charset="-122"/>
                <a:cs typeface="Gotham Rounded Book"/>
              </a:rPr>
              <a:t>)</a:t>
            </a: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的</a:t>
            </a:r>
            <a:r>
              <a:rPr lang="zh-CN" altLang="en-US" sz="2400" spc="-38" dirty="0">
                <a:solidFill>
                  <a:schemeClr val="accent1"/>
                </a:solidFill>
                <a:latin typeface="微软雅黑" panose="020B0503020204020204" pitchFamily="34" charset="-122"/>
                <a:ea typeface="微软雅黑" panose="020B0503020204020204" pitchFamily="34" charset="-122"/>
                <a:cs typeface="Gotham Rounded Book"/>
              </a:rPr>
              <a:t>企业级</a:t>
            </a: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数据中心解决方案</a:t>
            </a:r>
            <a:endParaRPr lang="en-US" altLang="zh-CN" sz="2400" spc="-38" dirty="0">
              <a:solidFill>
                <a:schemeClr val="accent1"/>
              </a:solidFill>
              <a:latin typeface="微软雅黑" panose="020B0503020204020204" pitchFamily="34" charset="-122"/>
              <a:ea typeface="微软雅黑" panose="020B0503020204020204" pitchFamily="34" charset="-122"/>
              <a:cs typeface="Gotham Rounded Book"/>
            </a:endParaRPr>
          </a:p>
          <a:p>
            <a:pPr algn="ctr">
              <a:lnSpc>
                <a:spcPct val="110000"/>
              </a:lnSpc>
              <a:spcAft>
                <a:spcPts val="450"/>
              </a:spcAft>
            </a:pPr>
            <a:r>
              <a:rPr lang="zh-CN" altLang="en-US" sz="2400" spc="-38" dirty="0" smtClean="0">
                <a:solidFill>
                  <a:schemeClr val="accent1"/>
                </a:solidFill>
                <a:latin typeface="微软雅黑" panose="020B0503020204020204" pitchFamily="34" charset="-122"/>
                <a:ea typeface="微软雅黑" panose="020B0503020204020204" pitchFamily="34" charset="-122"/>
                <a:cs typeface="Gotham Rounded Book"/>
              </a:rPr>
              <a:t>即“隐形”数据中心基础架构</a:t>
            </a:r>
            <a:endParaRPr lang="en-US" sz="2400" spc="-38" dirty="0" smtClean="0">
              <a:solidFill>
                <a:schemeClr val="tx2"/>
              </a:solidFill>
              <a:latin typeface="微软雅黑" panose="020B0503020204020204" pitchFamily="34" charset="-122"/>
              <a:ea typeface="微软雅黑" panose="020B0503020204020204" pitchFamily="34" charset="-122"/>
              <a:cs typeface="Gotham Rounded Book"/>
            </a:endParaRPr>
          </a:p>
        </p:txBody>
      </p:sp>
      <p:sp>
        <p:nvSpPr>
          <p:cNvPr id="47" name="TextBox 46"/>
          <p:cNvSpPr txBox="1"/>
          <p:nvPr/>
        </p:nvSpPr>
        <p:spPr>
          <a:xfrm>
            <a:off x="5808614" y="3730141"/>
            <a:ext cx="2394183" cy="400110"/>
          </a:xfrm>
          <a:prstGeom prst="rect">
            <a:avLst/>
          </a:prstGeom>
          <a:noFill/>
        </p:spPr>
        <p:txBody>
          <a:bodyPr wrap="square" rtlCol="0">
            <a:spAutoFit/>
          </a:bodyPr>
          <a:lstStyle/>
          <a:p>
            <a:r>
              <a:rPr lang="en-US" altLang="zh-CN" sz="2000" dirty="0" smtClean="0">
                <a:solidFill>
                  <a:srgbClr val="0070C0"/>
                </a:solidFill>
                <a:latin typeface="微软雅黑" panose="020B0503020204020204" pitchFamily="34" charset="-122"/>
                <a:ea typeface="微软雅黑" panose="020B0503020204020204" pitchFamily="34" charset="-122"/>
                <a:cs typeface="Gotham Rounded Book"/>
              </a:rPr>
              <a:t>2009</a:t>
            </a:r>
            <a:r>
              <a:rPr lang="zh-CN" altLang="en-US" sz="2000" dirty="0" smtClean="0">
                <a:solidFill>
                  <a:srgbClr val="0070C0"/>
                </a:solidFill>
                <a:latin typeface="微软雅黑" panose="020B0503020204020204" pitchFamily="34" charset="-122"/>
                <a:ea typeface="微软雅黑" panose="020B0503020204020204" pitchFamily="34" charset="-122"/>
                <a:cs typeface="Gotham Rounded Book"/>
              </a:rPr>
              <a:t>年成立</a:t>
            </a:r>
            <a:endParaRPr lang="en-US" sz="2000" dirty="0" smtClean="0">
              <a:solidFill>
                <a:srgbClr val="0070C0"/>
              </a:solidFill>
              <a:latin typeface="微软雅黑" panose="020B0503020204020204" pitchFamily="34" charset="-122"/>
              <a:ea typeface="微软雅黑" panose="020B0503020204020204" pitchFamily="34" charset="-122"/>
              <a:cs typeface="Gotham Rounded Book"/>
            </a:endParaRPr>
          </a:p>
        </p:txBody>
      </p:sp>
      <p:sp>
        <p:nvSpPr>
          <p:cNvPr id="48" name="TextBox 47"/>
          <p:cNvSpPr txBox="1"/>
          <p:nvPr/>
        </p:nvSpPr>
        <p:spPr>
          <a:xfrm>
            <a:off x="5808614" y="4423418"/>
            <a:ext cx="3055986"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cs typeface="Gotham Rounded Book"/>
              </a:rPr>
              <a:t>超过</a:t>
            </a:r>
            <a:r>
              <a:rPr lang="en-US" altLang="zh-CN" sz="2000" dirty="0">
                <a:solidFill>
                  <a:srgbClr val="0070C0"/>
                </a:solidFill>
                <a:latin typeface="微软雅黑" panose="020B0503020204020204" pitchFamily="34" charset="-122"/>
                <a:ea typeface="微软雅黑" panose="020B0503020204020204" pitchFamily="34" charset="-122"/>
                <a:cs typeface="Gotham Rounded Book"/>
              </a:rPr>
              <a:t>5</a:t>
            </a:r>
            <a:r>
              <a:rPr lang="zh-CN" altLang="en-US" sz="2000" dirty="0" smtClean="0">
                <a:solidFill>
                  <a:srgbClr val="0070C0"/>
                </a:solidFill>
                <a:latin typeface="微软雅黑" panose="020B0503020204020204" pitchFamily="34" charset="-122"/>
                <a:ea typeface="微软雅黑" panose="020B0503020204020204" pitchFamily="34" charset="-122"/>
                <a:cs typeface="Gotham Rounded Book"/>
              </a:rPr>
              <a:t>亿美金的年销售额</a:t>
            </a:r>
            <a:endParaRPr lang="en-US" sz="2000" dirty="0" smtClean="0">
              <a:solidFill>
                <a:srgbClr val="0070C0"/>
              </a:solidFill>
              <a:latin typeface="微软雅黑" panose="020B0503020204020204" pitchFamily="34" charset="-122"/>
              <a:ea typeface="微软雅黑" panose="020B0503020204020204" pitchFamily="34" charset="-122"/>
              <a:cs typeface="Gotham Rounded Book"/>
            </a:endParaRPr>
          </a:p>
        </p:txBody>
      </p:sp>
      <p:sp>
        <p:nvSpPr>
          <p:cNvPr id="49" name="TextBox 48"/>
          <p:cNvSpPr txBox="1"/>
          <p:nvPr/>
        </p:nvSpPr>
        <p:spPr>
          <a:xfrm>
            <a:off x="5814792" y="5083215"/>
            <a:ext cx="2394183"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cs typeface="Gotham Rounded Book"/>
              </a:rPr>
              <a:t>全球</a:t>
            </a:r>
            <a:r>
              <a:rPr lang="en-US" altLang="zh-CN" sz="2000" dirty="0" smtClean="0">
                <a:solidFill>
                  <a:srgbClr val="0070C0"/>
                </a:solidFill>
                <a:latin typeface="微软雅黑" panose="020B0503020204020204" pitchFamily="34" charset="-122"/>
                <a:ea typeface="微软雅黑" panose="020B0503020204020204" pitchFamily="34" charset="-122"/>
                <a:cs typeface="Gotham Rounded Book"/>
              </a:rPr>
              <a:t>1500</a:t>
            </a:r>
            <a:r>
              <a:rPr lang="en-US" sz="2000" dirty="0" smtClean="0">
                <a:solidFill>
                  <a:srgbClr val="0070C0"/>
                </a:solidFill>
                <a:latin typeface="微软雅黑" panose="020B0503020204020204" pitchFamily="34" charset="-122"/>
                <a:ea typeface="微软雅黑" panose="020B0503020204020204" pitchFamily="34" charset="-122"/>
                <a:cs typeface="Gotham Rounded Book"/>
              </a:rPr>
              <a:t>+ </a:t>
            </a:r>
            <a:r>
              <a:rPr lang="zh-CN" altLang="en-US" sz="2000" dirty="0" smtClean="0">
                <a:solidFill>
                  <a:srgbClr val="0070C0"/>
                </a:solidFill>
                <a:latin typeface="微软雅黑" panose="020B0503020204020204" pitchFamily="34" charset="-122"/>
                <a:ea typeface="微软雅黑" panose="020B0503020204020204" pitchFamily="34" charset="-122"/>
                <a:cs typeface="Gotham Rounded Book"/>
              </a:rPr>
              <a:t>员工</a:t>
            </a:r>
            <a:endParaRPr lang="en-US" sz="2000" dirty="0" smtClean="0">
              <a:solidFill>
                <a:srgbClr val="0070C0"/>
              </a:solidFill>
              <a:latin typeface="微软雅黑" panose="020B0503020204020204" pitchFamily="34" charset="-122"/>
              <a:ea typeface="微软雅黑" panose="020B0503020204020204" pitchFamily="34" charset="-122"/>
              <a:cs typeface="Gotham Rounded Book"/>
            </a:endParaRPr>
          </a:p>
        </p:txBody>
      </p:sp>
      <p:pic>
        <p:nvPicPr>
          <p:cNvPr id="50" name="Picture 49"/>
          <p:cNvPicPr>
            <a:picLocks noChangeAspect="1"/>
          </p:cNvPicPr>
          <p:nvPr/>
        </p:nvPicPr>
        <p:blipFill>
          <a:blip r:embed="rId4"/>
          <a:stretch>
            <a:fillRect/>
          </a:stretch>
        </p:blipFill>
        <p:spPr>
          <a:xfrm>
            <a:off x="5045357" y="3654879"/>
            <a:ext cx="517966" cy="517966"/>
          </a:xfrm>
          <a:prstGeom prst="rect">
            <a:avLst/>
          </a:prstGeom>
        </p:spPr>
      </p:pic>
      <p:pic>
        <p:nvPicPr>
          <p:cNvPr id="51" name="Picture 50"/>
          <p:cNvPicPr>
            <a:picLocks noChangeAspect="1"/>
          </p:cNvPicPr>
          <p:nvPr/>
        </p:nvPicPr>
        <p:blipFill>
          <a:blip r:embed="rId5"/>
          <a:stretch>
            <a:fillRect/>
          </a:stretch>
        </p:blipFill>
        <p:spPr>
          <a:xfrm>
            <a:off x="5023720" y="4338734"/>
            <a:ext cx="584756" cy="584756"/>
          </a:xfrm>
          <a:prstGeom prst="rect">
            <a:avLst/>
          </a:prstGeom>
        </p:spPr>
      </p:pic>
      <p:pic>
        <p:nvPicPr>
          <p:cNvPr id="52" name="Picture 51"/>
          <p:cNvPicPr>
            <a:picLocks noChangeAspect="1"/>
          </p:cNvPicPr>
          <p:nvPr/>
        </p:nvPicPr>
        <p:blipFill>
          <a:blip r:embed="rId6"/>
          <a:stretch>
            <a:fillRect/>
          </a:stretch>
        </p:blipFill>
        <p:spPr>
          <a:xfrm>
            <a:off x="5035479" y="4997794"/>
            <a:ext cx="584756" cy="584756"/>
          </a:xfrm>
          <a:prstGeom prst="rect">
            <a:avLst/>
          </a:prstGeom>
        </p:spPr>
      </p:pic>
    </p:spTree>
    <p:extLst>
      <p:ext uri="{BB962C8B-B14F-4D97-AF65-F5344CB8AC3E}">
        <p14:creationId xmlns:p14="http://schemas.microsoft.com/office/powerpoint/2010/main" val="98928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latin typeface="+mj-ea"/>
              </a:rPr>
              <a:t>特性介绍之六：纠删码 </a:t>
            </a:r>
            <a:r>
              <a:rPr lang="en-US" altLang="zh-CN" dirty="0" smtClean="0"/>
              <a:t>EX-C</a:t>
            </a:r>
            <a:endParaRPr lang="en-US" dirty="0"/>
          </a:p>
        </p:txBody>
      </p:sp>
      <p:sp>
        <p:nvSpPr>
          <p:cNvPr id="2" name="Rectangle 1"/>
          <p:cNvSpPr/>
          <p:nvPr/>
        </p:nvSpPr>
        <p:spPr bwMode="gray">
          <a:xfrm>
            <a:off x="580235" y="2697498"/>
            <a:ext cx="3200480" cy="807852"/>
          </a:xfrm>
          <a:prstGeom prst="rect">
            <a:avLst/>
          </a:prstGeom>
          <a:solidFill>
            <a:schemeClr val="accent1">
              <a:alpha val="50000"/>
            </a:schemeClr>
          </a:soli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C7C9CC"/>
              </a:solidFill>
              <a:latin typeface="微软雅黑" panose="020B0503020204020204" pitchFamily="34" charset="-122"/>
              <a:ea typeface="微软雅黑" panose="020B0503020204020204" pitchFamily="34" charset="-122"/>
              <a:cs typeface="Gotham Rounded Bold"/>
            </a:endParaRPr>
          </a:p>
        </p:txBody>
      </p:sp>
      <p:sp>
        <p:nvSpPr>
          <p:cNvPr id="6" name="Rectangle 5"/>
          <p:cNvSpPr/>
          <p:nvPr/>
        </p:nvSpPr>
        <p:spPr bwMode="gray">
          <a:xfrm>
            <a:off x="580236" y="2697498"/>
            <a:ext cx="1604201" cy="807852"/>
          </a:xfrm>
          <a:prstGeom prst="rect">
            <a:avLst/>
          </a:prstGeom>
          <a:pattFill prst="smCheck">
            <a:fgClr>
              <a:schemeClr val="accent1"/>
            </a:fgClr>
            <a:bgClr>
              <a:prstClr val="white"/>
            </a:bgClr>
          </a:patt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C7C9CC"/>
              </a:solidFill>
              <a:latin typeface="微软雅黑" panose="020B0503020204020204" pitchFamily="34" charset="-122"/>
              <a:ea typeface="微软雅黑" panose="020B0503020204020204" pitchFamily="34" charset="-122"/>
              <a:cs typeface="Gotham Rounded Bold"/>
            </a:endParaRPr>
          </a:p>
        </p:txBody>
      </p:sp>
      <p:sp>
        <p:nvSpPr>
          <p:cNvPr id="7" name="TextBox 6"/>
          <p:cNvSpPr txBox="1"/>
          <p:nvPr/>
        </p:nvSpPr>
        <p:spPr>
          <a:xfrm>
            <a:off x="1810204" y="3899620"/>
            <a:ext cx="733069"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ld"/>
              </a:rPr>
              <a:t>RAW</a:t>
            </a:r>
          </a:p>
        </p:txBody>
      </p:sp>
      <p:sp>
        <p:nvSpPr>
          <p:cNvPr id="8" name="Right Brace 7"/>
          <p:cNvSpPr/>
          <p:nvPr/>
        </p:nvSpPr>
        <p:spPr>
          <a:xfrm rot="5400000">
            <a:off x="2051714" y="2054341"/>
            <a:ext cx="243249" cy="32330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cs typeface="Gotham Rounded Bold"/>
            </a:endParaRPr>
          </a:p>
        </p:txBody>
      </p:sp>
      <p:grpSp>
        <p:nvGrpSpPr>
          <p:cNvPr id="14" name="Group 13"/>
          <p:cNvGrpSpPr/>
          <p:nvPr/>
        </p:nvGrpSpPr>
        <p:grpSpPr>
          <a:xfrm>
            <a:off x="584207" y="1935445"/>
            <a:ext cx="1602087" cy="644435"/>
            <a:chOff x="2426351" y="1553305"/>
            <a:chExt cx="1602087" cy="1188755"/>
          </a:xfrm>
        </p:grpSpPr>
        <p:sp>
          <p:nvSpPr>
            <p:cNvPr id="9" name="Right Brace 8"/>
            <p:cNvSpPr/>
            <p:nvPr/>
          </p:nvSpPr>
          <p:spPr>
            <a:xfrm rot="16200000">
              <a:off x="3065795" y="1779417"/>
              <a:ext cx="323199" cy="16020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cs typeface="Gotham Rounded Bold"/>
              </a:endParaRPr>
            </a:p>
          </p:txBody>
        </p:sp>
        <p:sp>
          <p:nvSpPr>
            <p:cNvPr id="10" name="TextBox 9"/>
            <p:cNvSpPr txBox="1"/>
            <p:nvPr/>
          </p:nvSpPr>
          <p:spPr>
            <a:xfrm>
              <a:off x="2556421" y="1553305"/>
              <a:ext cx="1344711" cy="567740"/>
            </a:xfrm>
            <a:prstGeom prst="rect">
              <a:avLst/>
            </a:prstGeom>
            <a:noFill/>
          </p:spPr>
          <p:txBody>
            <a:bodyPr wrap="square" rtlCol="0">
              <a:spAutoFit/>
            </a:bodyPr>
            <a:lstStyle/>
            <a:p>
              <a:pPr algn="ct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ld"/>
                </a:rPr>
                <a:t>可用的</a:t>
              </a:r>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ld"/>
                </a:rPr>
                <a:t>RF2</a:t>
              </a:r>
            </a:p>
          </p:txBody>
        </p:sp>
      </p:grpSp>
      <p:sp>
        <p:nvSpPr>
          <p:cNvPr id="11" name="Rectangle 10"/>
          <p:cNvSpPr/>
          <p:nvPr/>
        </p:nvSpPr>
        <p:spPr bwMode="gray">
          <a:xfrm>
            <a:off x="2204150" y="2697498"/>
            <a:ext cx="328515" cy="807852"/>
          </a:xfrm>
          <a:prstGeom prst="rect">
            <a:avLst/>
          </a:prstGeom>
          <a:pattFill prst="horzBrick">
            <a:fgClr>
              <a:schemeClr val="accent1"/>
            </a:fgClr>
            <a:bgClr>
              <a:prstClr val="white"/>
            </a:bgClr>
          </a:patt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C7C9CC"/>
              </a:solidFill>
              <a:latin typeface="微软雅黑" panose="020B0503020204020204" pitchFamily="34" charset="-122"/>
              <a:ea typeface="微软雅黑" panose="020B0503020204020204" pitchFamily="34" charset="-122"/>
              <a:cs typeface="Gotham Rounded Bold"/>
            </a:endParaRPr>
          </a:p>
        </p:txBody>
      </p:sp>
      <p:grpSp>
        <p:nvGrpSpPr>
          <p:cNvPr id="15" name="Group 14"/>
          <p:cNvGrpSpPr/>
          <p:nvPr/>
        </p:nvGrpSpPr>
        <p:grpSpPr>
          <a:xfrm>
            <a:off x="578053" y="1261252"/>
            <a:ext cx="1954521" cy="612077"/>
            <a:chOff x="2426357" y="1597352"/>
            <a:chExt cx="2676566" cy="984026"/>
          </a:xfrm>
        </p:grpSpPr>
        <p:sp>
          <p:nvSpPr>
            <p:cNvPr id="12" name="Right Brace 11"/>
            <p:cNvSpPr/>
            <p:nvPr/>
          </p:nvSpPr>
          <p:spPr>
            <a:xfrm rot="16200000">
              <a:off x="3605444" y="1083899"/>
              <a:ext cx="318392" cy="2676566"/>
            </a:xfrm>
            <a:prstGeom prst="rightBrace">
              <a:avLst>
                <a:gd name="adj1" fmla="val 11160"/>
                <a:gd name="adj2" fmla="val 5064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cs typeface="Gotham Rounded Bold"/>
              </a:endParaRPr>
            </a:p>
          </p:txBody>
        </p:sp>
        <p:sp>
          <p:nvSpPr>
            <p:cNvPr id="13" name="TextBox 12"/>
            <p:cNvSpPr txBox="1"/>
            <p:nvPr/>
          </p:nvSpPr>
          <p:spPr>
            <a:xfrm>
              <a:off x="2892087" y="1597352"/>
              <a:ext cx="1801484" cy="494808"/>
            </a:xfrm>
            <a:prstGeom prst="rect">
              <a:avLst/>
            </a:prstGeom>
            <a:noFill/>
          </p:spPr>
          <p:txBody>
            <a:bodyPr wrap="square" rtlCol="0">
              <a:spAutoFit/>
            </a:bodyPr>
            <a:lstStyle/>
            <a:p>
              <a:pPr algn="ct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ld"/>
                </a:rPr>
                <a:t>可用的</a:t>
              </a:r>
              <a:r>
                <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Gotham Rounded Bold"/>
                </a:rPr>
                <a:t>EC-X</a:t>
              </a:r>
            </a:p>
          </p:txBody>
        </p:sp>
      </p:grpSp>
      <p:sp>
        <p:nvSpPr>
          <p:cNvPr id="16" name="Rectangle 15"/>
          <p:cNvSpPr/>
          <p:nvPr/>
        </p:nvSpPr>
        <p:spPr>
          <a:xfrm>
            <a:off x="584207" y="4573670"/>
            <a:ext cx="8027973" cy="1545038"/>
          </a:xfrm>
          <a:prstGeom prst="rect">
            <a:avLst/>
          </a:prstGeom>
        </p:spPr>
        <p:txBody>
          <a:bodyPr wrap="square">
            <a:spAutoFit/>
          </a:bodyPr>
          <a:lstStyle/>
          <a:p>
            <a:pPr marL="285750" indent="-285750" eaLnBrk="0" hangingPunct="0">
              <a:spcBef>
                <a:spcPct val="30000"/>
              </a:spcBef>
              <a:buFont typeface="Arial"/>
              <a:buChar char="•"/>
              <a:defRPr/>
            </a:pPr>
            <a:r>
              <a:rPr lang="en-US" altLang="zh-CN" sz="1600" dirty="0">
                <a:latin typeface="微软雅黑" panose="020B0503020204020204" pitchFamily="34" charset="-122"/>
                <a:ea typeface="微软雅黑" panose="020B0503020204020204" pitchFamily="34" charset="-122"/>
              </a:rPr>
              <a:t>Erasure Coding</a:t>
            </a:r>
            <a:r>
              <a:rPr lang="zh-CN" altLang="en-US" sz="1600" dirty="0" smtClean="0">
                <a:latin typeface="微软雅黑" panose="020B0503020204020204" pitchFamily="34" charset="-122"/>
                <a:ea typeface="微软雅黑" panose="020B0503020204020204" pitchFamily="34" charset="-122"/>
                <a:cs typeface="Gotham Rounded Bold"/>
              </a:rPr>
              <a:t>既</a:t>
            </a:r>
            <a:r>
              <a:rPr lang="zh-CN" altLang="en-US" sz="1600" dirty="0">
                <a:latin typeface="微软雅黑" panose="020B0503020204020204" pitchFamily="34" charset="-122"/>
                <a:ea typeface="微软雅黑" panose="020B0503020204020204" pitchFamily="34" charset="-122"/>
                <a:cs typeface="Gotham Rounded Bold"/>
              </a:rPr>
              <a:t>能实现数据弹性，又节省容量，与副本因子</a:t>
            </a:r>
            <a:r>
              <a:rPr lang="en-US" altLang="zh-CN" sz="1600" dirty="0">
                <a:latin typeface="微软雅黑" panose="020B0503020204020204" pitchFamily="34" charset="-122"/>
                <a:ea typeface="微软雅黑" panose="020B0503020204020204" pitchFamily="34" charset="-122"/>
                <a:cs typeface="Gotham Rounded Bold"/>
              </a:rPr>
              <a:t>(RF)</a:t>
            </a:r>
            <a:r>
              <a:rPr lang="zh-CN" altLang="en-US" sz="1600" dirty="0">
                <a:latin typeface="微软雅黑" panose="020B0503020204020204" pitchFamily="34" charset="-122"/>
                <a:ea typeface="微软雅黑" panose="020B0503020204020204" pitchFamily="34" charset="-122"/>
                <a:cs typeface="Gotham Rounded Bold"/>
              </a:rPr>
              <a:t>相比，存储各种工作负载的可用容量提高了</a:t>
            </a:r>
            <a:r>
              <a:rPr lang="en-US" altLang="zh-CN" sz="1600" dirty="0">
                <a:latin typeface="微软雅黑" panose="020B0503020204020204" pitchFamily="34" charset="-122"/>
                <a:ea typeface="微软雅黑" panose="020B0503020204020204" pitchFamily="34" charset="-122"/>
                <a:cs typeface="Gotham Rounded Bold"/>
              </a:rPr>
              <a:t>75%</a:t>
            </a:r>
            <a:endParaRPr lang="en-US" altLang="zh-CN" sz="1600" dirty="0" smtClean="0">
              <a:latin typeface="微软雅黑" panose="020B0503020204020204" pitchFamily="34" charset="-122"/>
              <a:ea typeface="微软雅黑" panose="020B0503020204020204" pitchFamily="34" charset="-122"/>
            </a:endParaRPr>
          </a:p>
          <a:p>
            <a:pPr marL="285750" indent="-285750" eaLnBrk="0" hangingPunct="0">
              <a:spcBef>
                <a:spcPct val="30000"/>
              </a:spcBef>
              <a:buFont typeface="Arial"/>
              <a:buChar char="•"/>
              <a:defRPr/>
            </a:pPr>
            <a:r>
              <a:rPr lang="zh-CN" altLang="en-US" sz="1600" dirty="0" smtClean="0">
                <a:latin typeface="微软雅黑" panose="020B0503020204020204" pitchFamily="34" charset="-122"/>
                <a:ea typeface="微软雅黑" panose="020B0503020204020204" pitchFamily="34" charset="-122"/>
                <a:cs typeface="Gotham Rounded Book"/>
              </a:rPr>
              <a:t>在存储效率与重建性能之间取得平衡</a:t>
            </a:r>
            <a:r>
              <a:rPr lang="zh-CN" altLang="zh-CN" sz="1600" dirty="0" smtClean="0">
                <a:latin typeface="微软雅黑" panose="020B0503020204020204" pitchFamily="34" charset="-122"/>
                <a:ea typeface="微软雅黑" panose="020B0503020204020204" pitchFamily="34" charset="-122"/>
                <a:cs typeface="Gotham Rounded Book"/>
              </a:rPr>
              <a:t>：</a:t>
            </a:r>
            <a:r>
              <a:rPr lang="en-US" sz="1600" dirty="0" smtClean="0">
                <a:latin typeface="微软雅黑" panose="020B0503020204020204" pitchFamily="34" charset="-122"/>
                <a:ea typeface="微软雅黑" panose="020B0503020204020204" pitchFamily="34" charset="-122"/>
                <a:cs typeface="Gotham Rounded Book"/>
              </a:rPr>
              <a:t>RF2</a:t>
            </a:r>
            <a:r>
              <a:rPr lang="zh-CN" altLang="en-US" sz="1600" dirty="0" smtClean="0">
                <a:latin typeface="微软雅黑" panose="020B0503020204020204" pitchFamily="34" charset="-122"/>
                <a:ea typeface="微软雅黑" panose="020B0503020204020204" pitchFamily="34" charset="-122"/>
                <a:cs typeface="Gotham Rounded Book"/>
              </a:rPr>
              <a:t>用于热数据</a:t>
            </a:r>
            <a:r>
              <a:rPr lang="en-US" sz="1600" dirty="0" smtClean="0">
                <a:latin typeface="微软雅黑" panose="020B0503020204020204" pitchFamily="34" charset="-122"/>
                <a:ea typeface="微软雅黑" panose="020B0503020204020204" pitchFamily="34" charset="-122"/>
                <a:cs typeface="Gotham Rounded Book"/>
              </a:rPr>
              <a:t> </a:t>
            </a:r>
            <a:r>
              <a:rPr lang="en-US" sz="1600" dirty="0" smtClean="0">
                <a:latin typeface="微软雅黑" panose="020B0503020204020204" pitchFamily="34" charset="-122"/>
                <a:ea typeface="微软雅黑" panose="020B0503020204020204" pitchFamily="34" charset="-122"/>
                <a:cs typeface="Gotham Rounded Book"/>
                <a:sym typeface="Wingdings"/>
              </a:rPr>
              <a:t> </a:t>
            </a:r>
            <a:r>
              <a:rPr lang="en-US" sz="1600" dirty="0" smtClean="0">
                <a:latin typeface="微软雅黑" panose="020B0503020204020204" pitchFamily="34" charset="-122"/>
                <a:ea typeface="微软雅黑" panose="020B0503020204020204" pitchFamily="34" charset="-122"/>
                <a:cs typeface="Gotham Rounded Book"/>
              </a:rPr>
              <a:t>EC-X</a:t>
            </a:r>
            <a:r>
              <a:rPr lang="zh-CN" altLang="en-US" sz="1600" dirty="0" smtClean="0">
                <a:latin typeface="微软雅黑" panose="020B0503020204020204" pitchFamily="34" charset="-122"/>
                <a:ea typeface="微软雅黑" panose="020B0503020204020204" pitchFamily="34" charset="-122"/>
                <a:cs typeface="Gotham Rounded Book"/>
              </a:rPr>
              <a:t>用于冷数据</a:t>
            </a:r>
            <a:endParaRPr lang="en-US" sz="1600" dirty="0" smtClean="0">
              <a:latin typeface="微软雅黑" panose="020B0503020204020204" pitchFamily="34" charset="-122"/>
              <a:ea typeface="微软雅黑" panose="020B0503020204020204" pitchFamily="34" charset="-122"/>
              <a:cs typeface="Gotham Rounded Book"/>
            </a:endParaRPr>
          </a:p>
          <a:p>
            <a:pPr marL="285750" indent="-285750" eaLnBrk="0" hangingPunct="0">
              <a:spcBef>
                <a:spcPct val="30000"/>
              </a:spcBef>
              <a:buFont typeface="Arial"/>
              <a:buChar char="•"/>
              <a:defRPr/>
            </a:pPr>
            <a:r>
              <a:rPr lang="zh-CN" altLang="en-US" sz="1600" dirty="0" smtClean="0">
                <a:latin typeface="微软雅黑" panose="020B0503020204020204" pitchFamily="34" charset="-122"/>
                <a:ea typeface="微软雅黑" panose="020B0503020204020204" pitchFamily="34" charset="-122"/>
                <a:cs typeface="Gotham Rounded Book"/>
              </a:rPr>
              <a:t>对性能的影响微不足道甚至毫无影响</a:t>
            </a:r>
            <a:r>
              <a:rPr lang="en-US" sz="1600" dirty="0" smtClean="0">
                <a:latin typeface="微软雅黑" panose="020B0503020204020204" pitchFamily="34" charset="-122"/>
                <a:ea typeface="微软雅黑" panose="020B0503020204020204" pitchFamily="34" charset="-122"/>
                <a:cs typeface="Gotham Rounded Book"/>
              </a:rPr>
              <a:t>(EC-X</a:t>
            </a:r>
            <a:r>
              <a:rPr lang="zh-CN" altLang="en-US" sz="1600" dirty="0" smtClean="0">
                <a:latin typeface="微软雅黑" panose="020B0503020204020204" pitchFamily="34" charset="-122"/>
                <a:ea typeface="微软雅黑" panose="020B0503020204020204" pitchFamily="34" charset="-122"/>
                <a:cs typeface="Gotham Rounded Book"/>
              </a:rPr>
              <a:t>在后台运行</a:t>
            </a:r>
            <a:r>
              <a:rPr lang="en-US" sz="1600" dirty="0" smtClean="0">
                <a:latin typeface="微软雅黑" panose="020B0503020204020204" pitchFamily="34" charset="-122"/>
                <a:ea typeface="微软雅黑" panose="020B0503020204020204" pitchFamily="34" charset="-122"/>
                <a:cs typeface="Gotham Rounded Book"/>
              </a:rPr>
              <a:t>)</a:t>
            </a:r>
          </a:p>
          <a:p>
            <a:pPr marL="285750" lvl="1" indent="-285750" eaLnBrk="0" hangingPunct="0">
              <a:spcBef>
                <a:spcPct val="30000"/>
              </a:spcBef>
              <a:buFont typeface="Arial"/>
              <a:buChar char="•"/>
              <a:defRPr/>
            </a:pPr>
            <a:r>
              <a:rPr lang="zh-CN" altLang="en-US" sz="1600" dirty="0" smtClean="0">
                <a:latin typeface="微软雅黑" panose="020B0503020204020204" pitchFamily="34" charset="-122"/>
                <a:ea typeface="微软雅黑" panose="020B0503020204020204" pitchFamily="34" charset="-122"/>
                <a:cs typeface="Gotham Rounded Book"/>
              </a:rPr>
              <a:t>重建速度更快 </a:t>
            </a:r>
            <a:endParaRPr lang="en-US" sz="1600" dirty="0" smtClean="0">
              <a:latin typeface="微软雅黑" panose="020B0503020204020204" pitchFamily="34" charset="-122"/>
              <a:ea typeface="微软雅黑" panose="020B0503020204020204" pitchFamily="34" charset="-122"/>
              <a:cs typeface="Gotham Rounded Book"/>
            </a:endParaRPr>
          </a:p>
        </p:txBody>
      </p:sp>
      <p:grpSp>
        <p:nvGrpSpPr>
          <p:cNvPr id="34" name="组合 33"/>
          <p:cNvGrpSpPr/>
          <p:nvPr/>
        </p:nvGrpSpPr>
        <p:grpSpPr>
          <a:xfrm>
            <a:off x="4375598" y="1792459"/>
            <a:ext cx="3993816" cy="2087333"/>
            <a:chOff x="4375598" y="1792459"/>
            <a:chExt cx="3993816" cy="2087333"/>
          </a:xfrm>
        </p:grpSpPr>
        <p:grpSp>
          <p:nvGrpSpPr>
            <p:cNvPr id="18" name="Group 16"/>
            <p:cNvGrpSpPr/>
            <p:nvPr/>
          </p:nvGrpSpPr>
          <p:grpSpPr>
            <a:xfrm>
              <a:off x="4375598" y="2389890"/>
              <a:ext cx="978712" cy="269409"/>
              <a:chOff x="1755867" y="3354082"/>
              <a:chExt cx="1441756" cy="359212"/>
            </a:xfrm>
          </p:grpSpPr>
          <p:sp>
            <p:nvSpPr>
              <p:cNvPr id="19" name="Rounded Rectangle 17"/>
              <p:cNvSpPr/>
              <p:nvPr/>
            </p:nvSpPr>
            <p:spPr bwMode="gray">
              <a:xfrm>
                <a:off x="1755867" y="3354082"/>
                <a:ext cx="1441756" cy="359212"/>
              </a:xfrm>
              <a:prstGeom prst="roundRect">
                <a:avLst>
                  <a:gd name="adj" fmla="val 44855"/>
                </a:avLst>
              </a:prstGeom>
              <a:solidFill>
                <a:schemeClr val="bg1">
                  <a:lumMod val="75000"/>
                </a:schemeClr>
              </a:solidFill>
              <a:ln w="76200">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sp>
            <p:nvSpPr>
              <p:cNvPr id="20" name="Oval 18"/>
              <p:cNvSpPr/>
              <p:nvPr/>
            </p:nvSpPr>
            <p:spPr bwMode="gray">
              <a:xfrm>
                <a:off x="2969036" y="3470812"/>
                <a:ext cx="91440" cy="91440"/>
              </a:xfrm>
              <a:prstGeom prst="ellipse">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grpSp>
        <p:sp>
          <p:nvSpPr>
            <p:cNvPr id="21" name="TextBox 25"/>
            <p:cNvSpPr txBox="1"/>
            <p:nvPr/>
          </p:nvSpPr>
          <p:spPr>
            <a:xfrm>
              <a:off x="4921911" y="1792459"/>
              <a:ext cx="3248895" cy="284703"/>
            </a:xfrm>
            <a:prstGeom prst="rect">
              <a:avLst/>
            </a:prstGeom>
            <a:noFill/>
          </p:spPr>
          <p:txBody>
            <a:bodyPr wrap="square" lIns="68589" tIns="34295" rIns="68589" bIns="34295" rtlCol="0">
              <a:spAutoFit/>
            </a:bodyPr>
            <a:lstStyle/>
            <a:p>
              <a:r>
                <a:rPr lang="zh-CN" altLang="en-US" sz="1400" dirty="0" smtClean="0">
                  <a:solidFill>
                    <a:schemeClr val="tx2"/>
                  </a:solidFill>
                  <a:latin typeface="微软雅黑" panose="020B0503020204020204" pitchFamily="34" charset="-122"/>
                  <a:ea typeface="微软雅黑" panose="020B0503020204020204" pitchFamily="34" charset="-122"/>
                  <a:cs typeface="Gotham Rounded Book"/>
                </a:rPr>
                <a:t>在集群内跨节点的</a:t>
              </a:r>
              <a:r>
                <a:rPr lang="en-US" sz="1400" dirty="0" smtClean="0">
                  <a:solidFill>
                    <a:schemeClr val="tx2"/>
                  </a:solidFill>
                  <a:latin typeface="微软雅黑" panose="020B0503020204020204" pitchFamily="34" charset="-122"/>
                  <a:ea typeface="微软雅黑" panose="020B0503020204020204" pitchFamily="34" charset="-122"/>
                  <a:cs typeface="Gotham Rounded Book"/>
                </a:rPr>
                <a:t>Erasure Coding</a:t>
              </a:r>
            </a:p>
          </p:txBody>
        </p:sp>
        <p:pic>
          <p:nvPicPr>
            <p:cNvPr id="22" name="Picture 28" descr="google_416x416.jp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61210" y="2877300"/>
              <a:ext cx="1041548" cy="373984"/>
            </a:xfrm>
            <a:prstGeom prst="rect">
              <a:avLst/>
            </a:prstGeom>
          </p:spPr>
        </p:pic>
        <p:pic>
          <p:nvPicPr>
            <p:cNvPr id="23" name="Picture 29" descr="WinAzure_logo_Cyan_rgb_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607" y="2795710"/>
              <a:ext cx="1754807" cy="457816"/>
            </a:xfrm>
            <a:prstGeom prst="rect">
              <a:avLst/>
            </a:prstGeom>
          </p:spPr>
        </p:pic>
        <p:pic>
          <p:nvPicPr>
            <p:cNvPr id="24" name="Picture 30" descr="nutanix.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1892" y="3604875"/>
              <a:ext cx="1528357" cy="274917"/>
            </a:xfrm>
            <a:prstGeom prst="rect">
              <a:avLst/>
            </a:prstGeom>
          </p:spPr>
        </p:pic>
        <p:grpSp>
          <p:nvGrpSpPr>
            <p:cNvPr id="25" name="Group 31"/>
            <p:cNvGrpSpPr/>
            <p:nvPr/>
          </p:nvGrpSpPr>
          <p:grpSpPr>
            <a:xfrm>
              <a:off x="5375540" y="2395188"/>
              <a:ext cx="978712" cy="269409"/>
              <a:chOff x="1755867" y="3354082"/>
              <a:chExt cx="1441756" cy="359212"/>
            </a:xfrm>
          </p:grpSpPr>
          <p:sp>
            <p:nvSpPr>
              <p:cNvPr id="26" name="Rounded Rectangle 32"/>
              <p:cNvSpPr/>
              <p:nvPr/>
            </p:nvSpPr>
            <p:spPr bwMode="gray">
              <a:xfrm>
                <a:off x="1755867" y="3354082"/>
                <a:ext cx="1441756" cy="359212"/>
              </a:xfrm>
              <a:prstGeom prst="roundRect">
                <a:avLst>
                  <a:gd name="adj" fmla="val 44855"/>
                </a:avLst>
              </a:prstGeom>
              <a:solidFill>
                <a:schemeClr val="bg1">
                  <a:lumMod val="75000"/>
                </a:schemeClr>
              </a:solidFill>
              <a:ln w="76200">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sp>
            <p:nvSpPr>
              <p:cNvPr id="27" name="Oval 33"/>
              <p:cNvSpPr/>
              <p:nvPr/>
            </p:nvSpPr>
            <p:spPr bwMode="gray">
              <a:xfrm>
                <a:off x="2969036" y="3470812"/>
                <a:ext cx="91440" cy="91440"/>
              </a:xfrm>
              <a:prstGeom prst="ellipse">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grpSp>
        <p:grpSp>
          <p:nvGrpSpPr>
            <p:cNvPr id="28" name="Group 34"/>
            <p:cNvGrpSpPr/>
            <p:nvPr/>
          </p:nvGrpSpPr>
          <p:grpSpPr>
            <a:xfrm>
              <a:off x="6373224" y="2390909"/>
              <a:ext cx="978712" cy="269409"/>
              <a:chOff x="1755867" y="3354082"/>
              <a:chExt cx="1441756" cy="359212"/>
            </a:xfrm>
          </p:grpSpPr>
          <p:sp>
            <p:nvSpPr>
              <p:cNvPr id="29" name="Rounded Rectangle 35"/>
              <p:cNvSpPr/>
              <p:nvPr/>
            </p:nvSpPr>
            <p:spPr bwMode="gray">
              <a:xfrm>
                <a:off x="1755867" y="3354082"/>
                <a:ext cx="1441756" cy="359212"/>
              </a:xfrm>
              <a:prstGeom prst="roundRect">
                <a:avLst>
                  <a:gd name="adj" fmla="val 44855"/>
                </a:avLst>
              </a:prstGeom>
              <a:solidFill>
                <a:schemeClr val="bg1">
                  <a:lumMod val="75000"/>
                </a:schemeClr>
              </a:solidFill>
              <a:ln w="76200">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sp>
            <p:nvSpPr>
              <p:cNvPr id="30" name="Oval 36"/>
              <p:cNvSpPr/>
              <p:nvPr/>
            </p:nvSpPr>
            <p:spPr bwMode="gray">
              <a:xfrm>
                <a:off x="2969036" y="3470812"/>
                <a:ext cx="91440" cy="91440"/>
              </a:xfrm>
              <a:prstGeom prst="ellipse">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grpSp>
        <p:grpSp>
          <p:nvGrpSpPr>
            <p:cNvPr id="31" name="Group 37"/>
            <p:cNvGrpSpPr/>
            <p:nvPr/>
          </p:nvGrpSpPr>
          <p:grpSpPr>
            <a:xfrm>
              <a:off x="7377690" y="2390909"/>
              <a:ext cx="978712" cy="269409"/>
              <a:chOff x="1755867" y="3354082"/>
              <a:chExt cx="1441756" cy="359212"/>
            </a:xfrm>
          </p:grpSpPr>
          <p:sp>
            <p:nvSpPr>
              <p:cNvPr id="32" name="Rounded Rectangle 38"/>
              <p:cNvSpPr/>
              <p:nvPr/>
            </p:nvSpPr>
            <p:spPr bwMode="gray">
              <a:xfrm>
                <a:off x="1755867" y="3354082"/>
                <a:ext cx="1441756" cy="359212"/>
              </a:xfrm>
              <a:prstGeom prst="roundRect">
                <a:avLst>
                  <a:gd name="adj" fmla="val 44855"/>
                </a:avLst>
              </a:prstGeom>
              <a:solidFill>
                <a:schemeClr val="bg1">
                  <a:lumMod val="75000"/>
                </a:schemeClr>
              </a:solidFill>
              <a:ln w="76200">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sp>
            <p:nvSpPr>
              <p:cNvPr id="33" name="Oval 39"/>
              <p:cNvSpPr/>
              <p:nvPr/>
            </p:nvSpPr>
            <p:spPr bwMode="gray">
              <a:xfrm>
                <a:off x="2969036" y="3470812"/>
                <a:ext cx="91440" cy="91440"/>
              </a:xfrm>
              <a:prstGeom prst="ellipse">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solidFill>
                    <a:srgbClr val="C7C9CC"/>
                  </a:solidFill>
                  <a:latin typeface="+mj-lt"/>
                  <a:cs typeface="Arial" pitchFamily="34" charset="0"/>
                </a:endParaRPr>
              </a:p>
            </p:txBody>
          </p:sp>
        </p:grpSp>
      </p:grpSp>
    </p:spTree>
    <p:extLst>
      <p:ext uri="{BB962C8B-B14F-4D97-AF65-F5344CB8AC3E}">
        <p14:creationId xmlns:p14="http://schemas.microsoft.com/office/powerpoint/2010/main" val="33291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j-ea"/>
              </a:rPr>
              <a:t>特性介绍</a:t>
            </a:r>
            <a:r>
              <a:rPr lang="zh-CN" altLang="en-US" dirty="0" smtClean="0">
                <a:latin typeface="+mj-ea"/>
              </a:rPr>
              <a:t>之七：无节点数限制的线性扩展</a:t>
            </a:r>
            <a:endParaRPr lang="en-US" dirty="0"/>
          </a:p>
        </p:txBody>
      </p:sp>
      <p:pic>
        <p:nvPicPr>
          <p:cNvPr id="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77" y="1214760"/>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extLst/>
          </p:nvPr>
        </p:nvGraphicFramePr>
        <p:xfrm>
          <a:off x="654312" y="1562422"/>
          <a:ext cx="819150" cy="269875"/>
        </p:xfrm>
        <a:graphic>
          <a:graphicData uri="http://schemas.openxmlformats.org/presentationml/2006/ole">
            <mc:AlternateContent xmlns:mc="http://schemas.openxmlformats.org/markup-compatibility/2006">
              <mc:Choice xmlns:v="urn:schemas-microsoft-com:vml" Requires="v">
                <p:oleObj spid="_x0000_s77025" name="Visio" r:id="rId5" imgW="819043" imgH="270000" progId="Visio.Drawing.11">
                  <p:link/>
                </p:oleObj>
              </mc:Choice>
              <mc:Fallback>
                <p:oleObj name="Visio" r:id="rId5" imgW="819043" imgH="270000" progId="Visio.Drawing.11">
                  <p:link/>
                  <p:pic>
                    <p:nvPicPr>
                      <p:cNvPr id="0" name=""/>
                      <p:cNvPicPr/>
                      <p:nvPr/>
                    </p:nvPicPr>
                    <p:blipFill>
                      <a:blip r:embed="rId6"/>
                      <a:stretch>
                        <a:fillRect/>
                      </a:stretch>
                    </p:blipFill>
                    <p:spPr>
                      <a:xfrm>
                        <a:off x="654312" y="1562422"/>
                        <a:ext cx="819150" cy="269875"/>
                      </a:xfrm>
                      <a:prstGeom prst="rect">
                        <a:avLst/>
                      </a:prstGeom>
                    </p:spPr>
                  </p:pic>
                </p:oleObj>
              </mc:Fallback>
            </mc:AlternateContent>
          </a:graphicData>
        </a:graphic>
      </p:graphicFrame>
      <p:pic>
        <p:nvPicPr>
          <p:cNvPr id="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9340" y="1560031"/>
            <a:ext cx="876300" cy="247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4577" y="1560031"/>
            <a:ext cx="885825" cy="238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360661" y="1990884"/>
            <a:ext cx="1932317" cy="276999"/>
          </a:xfrm>
          <a:prstGeom prst="rect">
            <a:avLst/>
          </a:prstGeom>
          <a:noFill/>
        </p:spPr>
        <p:txBody>
          <a:bodyPr wrap="square" rtlCol="0">
            <a:spAutoFit/>
          </a:bodyPr>
          <a:lstStyle/>
          <a:p>
            <a:r>
              <a:rPr lang="en-US" sz="1200" b="1" dirty="0" smtClean="0">
                <a:solidFill>
                  <a:schemeClr val="tx2">
                    <a:lumMod val="60000"/>
                    <a:lumOff val="40000"/>
                  </a:schemeClr>
                </a:solidFill>
                <a:latin typeface="Arial" panose="020B0604020202020204" pitchFamily="34" charset="0"/>
                <a:cs typeface="Arial" panose="020B0604020202020204" pitchFamily="34" charset="0"/>
              </a:rPr>
              <a:t>2x 8-core CPU</a:t>
            </a:r>
          </a:p>
        </p:txBody>
      </p:sp>
      <p:sp>
        <p:nvSpPr>
          <p:cNvPr id="10" name="TextBox 9"/>
          <p:cNvSpPr txBox="1"/>
          <p:nvPr/>
        </p:nvSpPr>
        <p:spPr>
          <a:xfrm>
            <a:off x="350507" y="2232423"/>
            <a:ext cx="1932317" cy="276999"/>
          </a:xfrm>
          <a:prstGeom prst="rect">
            <a:avLst/>
          </a:prstGeom>
          <a:noFill/>
        </p:spPr>
        <p:txBody>
          <a:bodyPr wrap="square" rtlCol="0">
            <a:spAutoFit/>
          </a:bodyPr>
          <a:lstStyle/>
          <a:p>
            <a:r>
              <a:rPr lang="en-US" sz="1200" b="1" dirty="0" smtClean="0">
                <a:solidFill>
                  <a:schemeClr val="tx2">
                    <a:lumMod val="60000"/>
                    <a:lumOff val="40000"/>
                  </a:schemeClr>
                </a:solidFill>
                <a:latin typeface="Arial" panose="020B0604020202020204" pitchFamily="34" charset="0"/>
                <a:cs typeface="Arial" panose="020B0604020202020204" pitchFamily="34" charset="0"/>
              </a:rPr>
              <a:t>128GB RAM</a:t>
            </a:r>
          </a:p>
        </p:txBody>
      </p:sp>
      <p:sp>
        <p:nvSpPr>
          <p:cNvPr id="11" name="TextBox 10"/>
          <p:cNvSpPr txBox="1"/>
          <p:nvPr/>
        </p:nvSpPr>
        <p:spPr>
          <a:xfrm>
            <a:off x="1523698" y="1990883"/>
            <a:ext cx="1932317" cy="276999"/>
          </a:xfrm>
          <a:prstGeom prst="rect">
            <a:avLst/>
          </a:prstGeom>
          <a:noFill/>
        </p:spPr>
        <p:txBody>
          <a:bodyPr wrap="square" rtlCol="0">
            <a:spAutoFit/>
          </a:bodyPr>
          <a:lstStyle/>
          <a:p>
            <a:r>
              <a:rPr lang="en-US" sz="1200" b="1" dirty="0" smtClean="0">
                <a:solidFill>
                  <a:schemeClr val="tx2">
                    <a:lumMod val="60000"/>
                    <a:lumOff val="40000"/>
                  </a:schemeClr>
                </a:solidFill>
                <a:latin typeface="Arial" panose="020B0604020202020204" pitchFamily="34" charset="0"/>
                <a:cs typeface="Arial" panose="020B0604020202020204" pitchFamily="34" charset="0"/>
              </a:rPr>
              <a:t>2x 400GB SSD</a:t>
            </a:r>
          </a:p>
        </p:txBody>
      </p:sp>
      <p:sp>
        <p:nvSpPr>
          <p:cNvPr id="12" name="TextBox 11"/>
          <p:cNvSpPr txBox="1"/>
          <p:nvPr/>
        </p:nvSpPr>
        <p:spPr>
          <a:xfrm>
            <a:off x="1523698" y="2232423"/>
            <a:ext cx="1932317" cy="276999"/>
          </a:xfrm>
          <a:prstGeom prst="rect">
            <a:avLst/>
          </a:prstGeom>
          <a:noFill/>
        </p:spPr>
        <p:txBody>
          <a:bodyPr wrap="square" rtlCol="0">
            <a:spAutoFit/>
          </a:bodyPr>
          <a:lstStyle/>
          <a:p>
            <a:r>
              <a:rPr lang="en-US" sz="1200" b="1" dirty="0" smtClean="0">
                <a:solidFill>
                  <a:schemeClr val="tx2">
                    <a:lumMod val="60000"/>
                    <a:lumOff val="40000"/>
                  </a:schemeClr>
                </a:solidFill>
                <a:latin typeface="Arial" panose="020B0604020202020204" pitchFamily="34" charset="0"/>
                <a:cs typeface="Arial" panose="020B0604020202020204" pitchFamily="34" charset="0"/>
              </a:rPr>
              <a:t>4x 1TB HDD</a:t>
            </a:r>
          </a:p>
        </p:txBody>
      </p:sp>
      <p:sp>
        <p:nvSpPr>
          <p:cNvPr id="13" name="TextBox 12"/>
          <p:cNvSpPr txBox="1"/>
          <p:nvPr/>
        </p:nvSpPr>
        <p:spPr>
          <a:xfrm>
            <a:off x="350505" y="2457655"/>
            <a:ext cx="1932317" cy="276999"/>
          </a:xfrm>
          <a:prstGeom prst="rect">
            <a:avLst/>
          </a:prstGeom>
          <a:noFill/>
        </p:spPr>
        <p:txBody>
          <a:bodyPr wrap="square" rtlCol="0">
            <a:spAutoFit/>
          </a:bodyPr>
          <a:lstStyle/>
          <a:p>
            <a:r>
              <a:rPr lang="en-US" sz="1200" b="1" dirty="0" smtClean="0">
                <a:solidFill>
                  <a:schemeClr val="tx2">
                    <a:lumMod val="60000"/>
                    <a:lumOff val="40000"/>
                  </a:schemeClr>
                </a:solidFill>
                <a:latin typeface="Arial" panose="020B0604020202020204" pitchFamily="34" charset="0"/>
                <a:cs typeface="Arial" panose="020B0604020202020204" pitchFamily="34" charset="0"/>
              </a:rPr>
              <a:t>2x 10Gbe</a:t>
            </a:r>
          </a:p>
        </p:txBody>
      </p:sp>
      <p:sp>
        <p:nvSpPr>
          <p:cNvPr id="14" name="TextBox 13"/>
          <p:cNvSpPr txBox="1"/>
          <p:nvPr/>
        </p:nvSpPr>
        <p:spPr>
          <a:xfrm>
            <a:off x="1523698" y="2457654"/>
            <a:ext cx="2334883" cy="276999"/>
          </a:xfrm>
          <a:prstGeom prst="rect">
            <a:avLst/>
          </a:prstGeom>
          <a:noFill/>
        </p:spPr>
        <p:txBody>
          <a:bodyPr wrap="square" rtlCol="0">
            <a:spAutoFit/>
          </a:bodyPr>
          <a:lstStyle/>
          <a:p>
            <a:r>
              <a:rPr lang="en-US" sz="1200" b="1" dirty="0" smtClean="0">
                <a:solidFill>
                  <a:schemeClr val="tx2">
                    <a:lumMod val="60000"/>
                    <a:lumOff val="40000"/>
                  </a:schemeClr>
                </a:solidFill>
                <a:latin typeface="Arial" panose="020B0604020202020204" pitchFamily="34" charset="0"/>
                <a:cs typeface="Arial" panose="020B0604020202020204" pitchFamily="34" charset="0"/>
              </a:rPr>
              <a:t>25k / 17k R/W IOPS</a:t>
            </a:r>
          </a:p>
        </p:txBody>
      </p:sp>
      <p:graphicFrame>
        <p:nvGraphicFramePr>
          <p:cNvPr id="15" name="Object 14"/>
          <p:cNvGraphicFramePr>
            <a:graphicFrameLocks noChangeAspect="1"/>
          </p:cNvGraphicFramePr>
          <p:nvPr>
            <p:extLst/>
          </p:nvPr>
        </p:nvGraphicFramePr>
        <p:xfrm>
          <a:off x="653371" y="1281530"/>
          <a:ext cx="1741487" cy="269875"/>
        </p:xfrm>
        <a:graphic>
          <a:graphicData uri="http://schemas.openxmlformats.org/presentationml/2006/ole">
            <mc:AlternateContent xmlns:mc="http://schemas.openxmlformats.org/markup-compatibility/2006">
              <mc:Choice xmlns:v="urn:schemas-microsoft-com:vml" Requires="v">
                <p:oleObj spid="_x0000_s77026" name="Visio" r:id="rId9" imgW="1742087" imgH="270000" progId="Visio.Drawing.11">
                  <p:link/>
                </p:oleObj>
              </mc:Choice>
              <mc:Fallback>
                <p:oleObj name="Visio" r:id="rId9" imgW="1742087" imgH="270000" progId="Visio.Drawing.11">
                  <p:link/>
                  <p:pic>
                    <p:nvPicPr>
                      <p:cNvPr id="0" name=""/>
                      <p:cNvPicPr/>
                      <p:nvPr/>
                    </p:nvPicPr>
                    <p:blipFill>
                      <a:blip r:embed="rId10"/>
                      <a:stretch>
                        <a:fillRect/>
                      </a:stretch>
                    </p:blipFill>
                    <p:spPr>
                      <a:xfrm>
                        <a:off x="653371" y="1281530"/>
                        <a:ext cx="1741487" cy="269875"/>
                      </a:xfrm>
                      <a:prstGeom prst="rect">
                        <a:avLst/>
                      </a:prstGeom>
                    </p:spPr>
                  </p:pic>
                </p:oleObj>
              </mc:Fallback>
            </mc:AlternateContent>
          </a:graphicData>
        </a:graphic>
      </p:graphicFrame>
      <p:pic>
        <p:nvPicPr>
          <p:cNvPr id="16"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714" y="4582555"/>
            <a:ext cx="4514850" cy="1590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1929" y="5395435"/>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8"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1928" y="4654944"/>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1781" y="5395435"/>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 name="Picture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12131" y="4816869"/>
            <a:ext cx="1619250" cy="1066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23707" y="1214761"/>
            <a:ext cx="2034045" cy="49584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2" name="TextBox 21"/>
          <p:cNvSpPr txBox="1"/>
          <p:nvPr/>
        </p:nvSpPr>
        <p:spPr>
          <a:xfrm>
            <a:off x="4969568" y="5196380"/>
            <a:ext cx="1415332" cy="307777"/>
          </a:xfrm>
          <a:prstGeom prst="rect">
            <a:avLst/>
          </a:prstGeom>
          <a:noFill/>
        </p:spPr>
        <p:txBody>
          <a:bodyPr wrap="square" rtlCol="0">
            <a:spAutoFit/>
          </a:bodyPr>
          <a:lstStyle/>
          <a:p>
            <a:pPr algn="ctr"/>
            <a:r>
              <a:rPr lang="en-US" sz="1400" dirty="0" smtClean="0">
                <a:solidFill>
                  <a:schemeClr val="bg1"/>
                </a:solidFill>
              </a:rPr>
              <a:t>NDFS</a:t>
            </a:r>
            <a:endParaRPr lang="en-US" sz="1400" dirty="0">
              <a:solidFill>
                <a:schemeClr val="bg1"/>
              </a:solidFill>
            </a:endParaRPr>
          </a:p>
        </p:txBody>
      </p:sp>
      <p:sp>
        <p:nvSpPr>
          <p:cNvPr id="23" name="TextBox 22"/>
          <p:cNvSpPr txBox="1"/>
          <p:nvPr/>
        </p:nvSpPr>
        <p:spPr>
          <a:xfrm>
            <a:off x="6973295" y="1276187"/>
            <a:ext cx="1741336" cy="307777"/>
          </a:xfrm>
          <a:prstGeom prst="rect">
            <a:avLst/>
          </a:prstGeom>
          <a:noFill/>
        </p:spPr>
        <p:txBody>
          <a:bodyPr wrap="square" rtlCol="0">
            <a:spAutoFit/>
          </a:bodyPr>
          <a:lstStyle/>
          <a:p>
            <a:pPr algn="ctr"/>
            <a:r>
              <a:rPr lang="zh-CN" altLang="en-US" sz="1400" b="1" dirty="0" smtClean="0">
                <a:solidFill>
                  <a:schemeClr val="tx2">
                    <a:lumMod val="60000"/>
                    <a:lumOff val="40000"/>
                  </a:schemeClr>
                </a:solidFill>
                <a:latin typeface="微软雅黑" panose="020B0503020204020204" pitchFamily="34" charset="-122"/>
                <a:ea typeface="微软雅黑" panose="020B0503020204020204" pitchFamily="34" charset="-122"/>
              </a:rPr>
              <a:t>资源池</a:t>
            </a:r>
            <a:endParaRPr lang="en-US" sz="1400" b="1" dirty="0">
              <a:solidFill>
                <a:schemeClr val="tx2">
                  <a:lumMod val="60000"/>
                  <a:lumOff val="40000"/>
                </a:schemeClr>
              </a:solidFill>
              <a:latin typeface="微软雅黑" panose="020B0503020204020204" pitchFamily="34" charset="-122"/>
              <a:ea typeface="微软雅黑" panose="020B0503020204020204" pitchFamily="34" charset="-122"/>
            </a:endParaRPr>
          </a:p>
        </p:txBody>
      </p:sp>
      <p:pic>
        <p:nvPicPr>
          <p:cNvPr id="24" name="Picture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1566" y="4724427"/>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5" name="Picture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4800" y="4359669"/>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1563" y="4002838"/>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7" name="TextBox 26"/>
          <p:cNvSpPr txBox="1"/>
          <p:nvPr/>
        </p:nvSpPr>
        <p:spPr>
          <a:xfrm>
            <a:off x="6924800" y="5053366"/>
            <a:ext cx="1838325" cy="1015663"/>
          </a:xfrm>
          <a:prstGeom prst="rect">
            <a:avLst/>
          </a:prstGeom>
          <a:noFill/>
        </p:spPr>
        <p:txBody>
          <a:bodyPr wrap="square" rtlCol="0">
            <a:spAutoFit/>
          </a:bodyPr>
          <a:lstStyle/>
          <a:p>
            <a:r>
              <a:rPr lang="en-US" sz="1200" b="1" dirty="0" smtClean="0">
                <a:solidFill>
                  <a:schemeClr val="tx2">
                    <a:lumMod val="60000"/>
                    <a:lumOff val="40000"/>
                  </a:schemeClr>
                </a:solidFill>
              </a:rPr>
              <a:t>CPU = 	48-Core</a:t>
            </a:r>
          </a:p>
          <a:p>
            <a:r>
              <a:rPr lang="en-US" sz="1200" b="1" dirty="0" smtClean="0">
                <a:solidFill>
                  <a:schemeClr val="tx2">
                    <a:lumMod val="60000"/>
                    <a:lumOff val="40000"/>
                  </a:schemeClr>
                </a:solidFill>
              </a:rPr>
              <a:t>RAM = 	384  GB</a:t>
            </a:r>
          </a:p>
          <a:p>
            <a:r>
              <a:rPr lang="en-US" sz="1200" b="1" dirty="0" smtClean="0">
                <a:solidFill>
                  <a:schemeClr val="tx2">
                    <a:lumMod val="60000"/>
                    <a:lumOff val="40000"/>
                  </a:schemeClr>
                </a:solidFill>
              </a:rPr>
              <a:t>SSD = 	2.4  TB</a:t>
            </a:r>
          </a:p>
          <a:p>
            <a:r>
              <a:rPr lang="en-US" sz="1200" b="1" dirty="0" smtClean="0">
                <a:solidFill>
                  <a:schemeClr val="tx2">
                    <a:lumMod val="60000"/>
                    <a:lumOff val="40000"/>
                  </a:schemeClr>
                </a:solidFill>
              </a:rPr>
              <a:t>HDD = 	12  TB</a:t>
            </a:r>
          </a:p>
          <a:p>
            <a:r>
              <a:rPr lang="en-US" sz="1200" b="1" dirty="0" smtClean="0">
                <a:solidFill>
                  <a:schemeClr val="tx2">
                    <a:lumMod val="60000"/>
                    <a:lumOff val="40000"/>
                  </a:schemeClr>
                </a:solidFill>
              </a:rPr>
              <a:t>IOPs = 	75k / 50k</a:t>
            </a:r>
            <a:endParaRPr lang="en-US" sz="1200" b="1" dirty="0">
              <a:solidFill>
                <a:schemeClr val="tx2">
                  <a:lumMod val="60000"/>
                  <a:lumOff val="40000"/>
                </a:schemeClr>
              </a:solidFill>
            </a:endParaRPr>
          </a:p>
        </p:txBody>
      </p:sp>
      <p:sp>
        <p:nvSpPr>
          <p:cNvPr id="28" name="TextBox 27"/>
          <p:cNvSpPr txBox="1"/>
          <p:nvPr/>
        </p:nvSpPr>
        <p:spPr>
          <a:xfrm>
            <a:off x="6877487" y="6173231"/>
            <a:ext cx="1932952" cy="338554"/>
          </a:xfrm>
          <a:prstGeom prst="rect">
            <a:avLst/>
          </a:prstGeom>
          <a:noFill/>
        </p:spPr>
        <p:txBody>
          <a:bodyPr wrap="square" rtlCol="0">
            <a:spAutoFit/>
          </a:bodyPr>
          <a:lstStyle/>
          <a:p>
            <a:pPr algn="ctr"/>
            <a:r>
              <a:rPr lang="en-US" sz="800" dirty="0" smtClean="0">
                <a:solidFill>
                  <a:schemeClr val="tx2">
                    <a:lumMod val="60000"/>
                    <a:lumOff val="40000"/>
                  </a:schemeClr>
                </a:solidFill>
              </a:rPr>
              <a:t>Note: SSD &amp; HDD Usable sizes are half of RAW w/ RF:2</a:t>
            </a:r>
            <a:endParaRPr lang="en-US" sz="800" dirty="0">
              <a:solidFill>
                <a:schemeClr val="tx2">
                  <a:lumMod val="60000"/>
                  <a:lumOff val="40000"/>
                </a:schemeClr>
              </a:solidFill>
            </a:endParaRPr>
          </a:p>
        </p:txBody>
      </p:sp>
      <p:pic>
        <p:nvPicPr>
          <p:cNvPr id="29" name="Picture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1780" y="4654943"/>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0" name="TextBox 29"/>
          <p:cNvSpPr txBox="1"/>
          <p:nvPr/>
        </p:nvSpPr>
        <p:spPr>
          <a:xfrm>
            <a:off x="6924800" y="5051493"/>
            <a:ext cx="1838325" cy="1015663"/>
          </a:xfrm>
          <a:prstGeom prst="rect">
            <a:avLst/>
          </a:prstGeom>
          <a:noFill/>
        </p:spPr>
        <p:txBody>
          <a:bodyPr wrap="square" rtlCol="0">
            <a:spAutoFit/>
          </a:bodyPr>
          <a:lstStyle/>
          <a:p>
            <a:r>
              <a:rPr lang="en-US" sz="1200" b="1" dirty="0" smtClean="0">
                <a:solidFill>
                  <a:schemeClr val="tx2">
                    <a:lumMod val="60000"/>
                    <a:lumOff val="40000"/>
                  </a:schemeClr>
                </a:solidFill>
              </a:rPr>
              <a:t>CPU = 	64-Core</a:t>
            </a:r>
          </a:p>
          <a:p>
            <a:r>
              <a:rPr lang="en-US" sz="1200" b="1" dirty="0" smtClean="0">
                <a:solidFill>
                  <a:schemeClr val="tx2">
                    <a:lumMod val="60000"/>
                    <a:lumOff val="40000"/>
                  </a:schemeClr>
                </a:solidFill>
              </a:rPr>
              <a:t>RAM = 	512  GB</a:t>
            </a:r>
          </a:p>
          <a:p>
            <a:r>
              <a:rPr lang="en-US" sz="1200" b="1" dirty="0" smtClean="0">
                <a:solidFill>
                  <a:schemeClr val="tx2">
                    <a:lumMod val="60000"/>
                    <a:lumOff val="40000"/>
                  </a:schemeClr>
                </a:solidFill>
              </a:rPr>
              <a:t>SSD = 	3.2  TB</a:t>
            </a:r>
          </a:p>
          <a:p>
            <a:r>
              <a:rPr lang="en-US" sz="1200" b="1" dirty="0" smtClean="0">
                <a:solidFill>
                  <a:schemeClr val="tx2">
                    <a:lumMod val="60000"/>
                    <a:lumOff val="40000"/>
                  </a:schemeClr>
                </a:solidFill>
              </a:rPr>
              <a:t>HDD = 	16  TB</a:t>
            </a:r>
          </a:p>
          <a:p>
            <a:r>
              <a:rPr lang="en-US" sz="1200" b="1" dirty="0" smtClean="0">
                <a:solidFill>
                  <a:schemeClr val="tx2">
                    <a:lumMod val="60000"/>
                    <a:lumOff val="40000"/>
                  </a:schemeClr>
                </a:solidFill>
              </a:rPr>
              <a:t>IOPs = 	100k / 70k</a:t>
            </a:r>
            <a:endParaRPr lang="en-US" sz="1200" b="1" dirty="0">
              <a:solidFill>
                <a:schemeClr val="tx2">
                  <a:lumMod val="60000"/>
                  <a:lumOff val="40000"/>
                </a:schemeClr>
              </a:solidFill>
            </a:endParaRPr>
          </a:p>
        </p:txBody>
      </p:sp>
      <p:sp>
        <p:nvSpPr>
          <p:cNvPr id="31" name="TextBox 30"/>
          <p:cNvSpPr txBox="1"/>
          <p:nvPr/>
        </p:nvSpPr>
        <p:spPr>
          <a:xfrm>
            <a:off x="6924800" y="5053566"/>
            <a:ext cx="1838325" cy="1015663"/>
          </a:xfrm>
          <a:prstGeom prst="rect">
            <a:avLst/>
          </a:prstGeom>
          <a:noFill/>
        </p:spPr>
        <p:txBody>
          <a:bodyPr wrap="square" rtlCol="0">
            <a:spAutoFit/>
          </a:bodyPr>
          <a:lstStyle/>
          <a:p>
            <a:r>
              <a:rPr lang="en-US" sz="1200" b="1" dirty="0" smtClean="0">
                <a:solidFill>
                  <a:schemeClr val="tx2">
                    <a:lumMod val="60000"/>
                    <a:lumOff val="40000"/>
                  </a:schemeClr>
                </a:solidFill>
              </a:rPr>
              <a:t>CPU = 	80-Core</a:t>
            </a:r>
          </a:p>
          <a:p>
            <a:r>
              <a:rPr lang="en-US" sz="1200" b="1" dirty="0" smtClean="0">
                <a:solidFill>
                  <a:schemeClr val="tx2">
                    <a:lumMod val="60000"/>
                    <a:lumOff val="40000"/>
                  </a:schemeClr>
                </a:solidFill>
              </a:rPr>
              <a:t>RAM = 	640  GB</a:t>
            </a:r>
          </a:p>
          <a:p>
            <a:r>
              <a:rPr lang="en-US" sz="1200" b="1" dirty="0" smtClean="0">
                <a:solidFill>
                  <a:schemeClr val="tx2">
                    <a:lumMod val="60000"/>
                    <a:lumOff val="40000"/>
                  </a:schemeClr>
                </a:solidFill>
              </a:rPr>
              <a:t>SSD = 	4  TB</a:t>
            </a:r>
          </a:p>
          <a:p>
            <a:r>
              <a:rPr lang="en-US" sz="1200" b="1" dirty="0" smtClean="0">
                <a:solidFill>
                  <a:schemeClr val="tx2">
                    <a:lumMod val="60000"/>
                    <a:lumOff val="40000"/>
                  </a:schemeClr>
                </a:solidFill>
              </a:rPr>
              <a:t>HDD = 	20  TB</a:t>
            </a:r>
          </a:p>
          <a:p>
            <a:r>
              <a:rPr lang="en-US" sz="1200" b="1" dirty="0" smtClean="0">
                <a:solidFill>
                  <a:schemeClr val="tx2">
                    <a:lumMod val="60000"/>
                    <a:lumOff val="40000"/>
                  </a:schemeClr>
                </a:solidFill>
              </a:rPr>
              <a:t>IOPs = 	125k / 87k</a:t>
            </a:r>
            <a:endParaRPr lang="en-US" sz="1200" b="1" dirty="0">
              <a:solidFill>
                <a:schemeClr val="tx2">
                  <a:lumMod val="60000"/>
                  <a:lumOff val="40000"/>
                </a:schemeClr>
              </a:solidFill>
            </a:endParaRPr>
          </a:p>
        </p:txBody>
      </p:sp>
      <p:pic>
        <p:nvPicPr>
          <p:cNvPr id="32"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714" y="2854768"/>
            <a:ext cx="4514850" cy="1590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3"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433" y="3671659"/>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4"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1562" y="3640057"/>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4799" y="3269943"/>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6"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095" y="2930897"/>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7"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1561" y="2910425"/>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8"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1781" y="3655175"/>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9"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1560" y="2559493"/>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1779" y="2927540"/>
            <a:ext cx="1876425" cy="695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 name="Picture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1559" y="2200823"/>
            <a:ext cx="1838325" cy="29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2" name="TextBox 41"/>
          <p:cNvSpPr txBox="1"/>
          <p:nvPr/>
        </p:nvSpPr>
        <p:spPr>
          <a:xfrm>
            <a:off x="6921640" y="5053770"/>
            <a:ext cx="1922464" cy="1015663"/>
          </a:xfrm>
          <a:prstGeom prst="rect">
            <a:avLst/>
          </a:prstGeom>
          <a:noFill/>
        </p:spPr>
        <p:txBody>
          <a:bodyPr wrap="square" rtlCol="0">
            <a:spAutoFit/>
          </a:bodyPr>
          <a:lstStyle/>
          <a:p>
            <a:r>
              <a:rPr lang="en-US" sz="1200" b="1" dirty="0" smtClean="0">
                <a:solidFill>
                  <a:schemeClr val="tx2">
                    <a:lumMod val="60000"/>
                    <a:lumOff val="40000"/>
                  </a:schemeClr>
                </a:solidFill>
              </a:rPr>
              <a:t>CPU = 	128-Core</a:t>
            </a:r>
          </a:p>
          <a:p>
            <a:r>
              <a:rPr lang="en-US" sz="1200" b="1" dirty="0" smtClean="0">
                <a:solidFill>
                  <a:schemeClr val="tx2">
                    <a:lumMod val="60000"/>
                    <a:lumOff val="40000"/>
                  </a:schemeClr>
                </a:solidFill>
              </a:rPr>
              <a:t>RAM = 	1  TB</a:t>
            </a:r>
          </a:p>
          <a:p>
            <a:r>
              <a:rPr lang="en-US" sz="1200" b="1" dirty="0" smtClean="0">
                <a:solidFill>
                  <a:schemeClr val="tx2">
                    <a:lumMod val="60000"/>
                    <a:lumOff val="40000"/>
                  </a:schemeClr>
                </a:solidFill>
              </a:rPr>
              <a:t>SSD = 	6.4  TB</a:t>
            </a:r>
          </a:p>
          <a:p>
            <a:r>
              <a:rPr lang="en-US" sz="1200" b="1" dirty="0" smtClean="0">
                <a:solidFill>
                  <a:schemeClr val="tx2">
                    <a:lumMod val="60000"/>
                    <a:lumOff val="40000"/>
                  </a:schemeClr>
                </a:solidFill>
              </a:rPr>
              <a:t>HDD = 	32  TB</a:t>
            </a:r>
          </a:p>
          <a:p>
            <a:r>
              <a:rPr lang="en-US" sz="1200" b="1" dirty="0" smtClean="0">
                <a:solidFill>
                  <a:schemeClr val="tx2">
                    <a:lumMod val="60000"/>
                    <a:lumOff val="40000"/>
                  </a:schemeClr>
                </a:solidFill>
              </a:rPr>
              <a:t>IOPs = 	200k / 140k</a:t>
            </a:r>
            <a:endParaRPr lang="en-US" sz="1200" b="1" dirty="0">
              <a:solidFill>
                <a:schemeClr val="tx2">
                  <a:lumMod val="60000"/>
                  <a:lumOff val="40000"/>
                </a:schemeClr>
              </a:solidFill>
            </a:endParaRPr>
          </a:p>
        </p:txBody>
      </p:sp>
      <p:pic>
        <p:nvPicPr>
          <p:cNvPr id="43" name="Picture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2131" y="3456282"/>
            <a:ext cx="1666875" cy="2047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4" name="TextBox 43"/>
          <p:cNvSpPr txBox="1"/>
          <p:nvPr/>
        </p:nvSpPr>
        <p:spPr>
          <a:xfrm>
            <a:off x="5673477" y="4281602"/>
            <a:ext cx="1119513" cy="307777"/>
          </a:xfrm>
          <a:prstGeom prst="rect">
            <a:avLst/>
          </a:prstGeom>
          <a:noFill/>
        </p:spPr>
        <p:txBody>
          <a:bodyPr wrap="square" rtlCol="0">
            <a:spAutoFit/>
          </a:bodyPr>
          <a:lstStyle/>
          <a:p>
            <a:r>
              <a:rPr lang="en-US" sz="1400" dirty="0" smtClean="0">
                <a:solidFill>
                  <a:schemeClr val="bg1"/>
                </a:solidFill>
              </a:rPr>
              <a:t>DFS</a:t>
            </a:r>
            <a:endParaRPr lang="en-US" sz="1400" dirty="0">
              <a:solidFill>
                <a:schemeClr val="bg1"/>
              </a:solidFill>
            </a:endParaRPr>
          </a:p>
        </p:txBody>
      </p:sp>
      <p:sp>
        <p:nvSpPr>
          <p:cNvPr id="45" name="Shape 162"/>
          <p:cNvSpPr txBox="1"/>
          <p:nvPr/>
        </p:nvSpPr>
        <p:spPr>
          <a:xfrm>
            <a:off x="2292978" y="1382894"/>
            <a:ext cx="1767097" cy="36933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zh-CN" altLang="en-US" sz="1400" b="0" i="0" u="none" strike="noStrike" cap="none" baseline="0" dirty="0" smtClean="0">
                <a:solidFill>
                  <a:srgbClr val="7F7F7F"/>
                </a:solidFill>
                <a:latin typeface="Calibri"/>
                <a:ea typeface="Calibri"/>
                <a:cs typeface="Calibri"/>
                <a:sym typeface="Calibri"/>
              </a:rPr>
              <a:t>单节点处理能力</a:t>
            </a:r>
            <a:endParaRPr lang="en-US" sz="1400" b="0" i="0" u="none" strike="noStrike" cap="none" baseline="0"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20692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p:stCondLst>
                              <p:cond delay="2000"/>
                            </p:stCondLst>
                            <p:childTnLst>
                              <p:par>
                                <p:cTn id="70" presetID="10"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par>
                          <p:cTn id="88" fill="hold">
                            <p:stCondLst>
                              <p:cond delay="3500"/>
                            </p:stCondLst>
                            <p:childTnLst>
                              <p:par>
                                <p:cTn id="89" presetID="10" presetClass="entr" presetSubtype="0" fill="hold"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par>
                          <p:cTn id="92" fill="hold">
                            <p:stCondLst>
                              <p:cond delay="40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par>
                                <p:cTn id="104" presetID="10" presetClass="entr" presetSubtype="0" fill="hold"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childTnLst>
                          </p:cTn>
                        </p:par>
                        <p:par>
                          <p:cTn id="107" fill="hold">
                            <p:stCondLst>
                              <p:cond delay="500"/>
                            </p:stCondLst>
                            <p:childTnLst>
                              <p:par>
                                <p:cTn id="108" presetID="10" presetClass="exit" presetSubtype="0" fill="hold" grpId="1" nodeType="afterEffect">
                                  <p:stCondLst>
                                    <p:cond delay="0"/>
                                  </p:stCondLst>
                                  <p:childTnLst>
                                    <p:animEffect transition="out" filter="fade">
                                      <p:cBhvr>
                                        <p:cTn id="109" dur="500"/>
                                        <p:tgtEl>
                                          <p:spTgt spid="27"/>
                                        </p:tgtEl>
                                      </p:cBhvr>
                                    </p:animEffect>
                                    <p:set>
                                      <p:cBhvr>
                                        <p:cTn id="110" dur="1" fill="hold">
                                          <p:stCondLst>
                                            <p:cond delay="499"/>
                                          </p:stCondLst>
                                        </p:cTn>
                                        <p:tgtEl>
                                          <p:spTgt spid="27"/>
                                        </p:tgtEl>
                                        <p:attrNameLst>
                                          <p:attrName>style.visibility</p:attrName>
                                        </p:attrNameLst>
                                      </p:cBhvr>
                                      <p:to>
                                        <p:strVal val="hidden"/>
                                      </p:to>
                                    </p:se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par>
                                <p:cTn id="120" presetID="1" presetClass="exit" presetSubtype="0" fill="hold" nodeType="withEffect">
                                  <p:stCondLst>
                                    <p:cond delay="0"/>
                                  </p:stCondLst>
                                  <p:childTnLst>
                                    <p:set>
                                      <p:cBhvr>
                                        <p:cTn id="121" dur="1" fill="hold">
                                          <p:stCondLst>
                                            <p:cond delay="0"/>
                                          </p:stCondLst>
                                        </p:cTn>
                                        <p:tgtEl>
                                          <p:spTgt spid="20"/>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22"/>
                                        </p:tgtEl>
                                        <p:attrNameLst>
                                          <p:attrName>style.visibility</p:attrName>
                                        </p:attrNameLst>
                                      </p:cBhvr>
                                      <p:to>
                                        <p:strVal val="hidden"/>
                                      </p:to>
                                    </p:se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500"/>
                                        <p:tgtEl>
                                          <p:spTgt spid="44"/>
                                        </p:tgtEl>
                                      </p:cBhvr>
                                    </p:animEffect>
                                  </p:childTnLst>
                                </p:cTn>
                              </p:par>
                            </p:childTnLst>
                          </p:cTn>
                        </p:par>
                        <p:par>
                          <p:cTn id="131" fill="hold">
                            <p:stCondLst>
                              <p:cond delay="1000"/>
                            </p:stCondLst>
                            <p:childTnLst>
                              <p:par>
                                <p:cTn id="132" presetID="10" presetClass="entr" presetSubtype="0" fill="hold" nodeType="afterEffect">
                                  <p:stCondLst>
                                    <p:cond delay="0"/>
                                  </p:stCondLst>
                                  <p:childTnLst>
                                    <p:set>
                                      <p:cBhvr>
                                        <p:cTn id="133" dur="1" fill="hold">
                                          <p:stCondLst>
                                            <p:cond delay="0"/>
                                          </p:stCondLst>
                                        </p:cTn>
                                        <p:tgtEl>
                                          <p:spTgt spid="33"/>
                                        </p:tgtEl>
                                        <p:attrNameLst>
                                          <p:attrName>style.visibility</p:attrName>
                                        </p:attrNameLst>
                                      </p:cBhvr>
                                      <p:to>
                                        <p:strVal val="visible"/>
                                      </p:to>
                                    </p:set>
                                    <p:animEffect transition="in" filter="fade">
                                      <p:cBhvr>
                                        <p:cTn id="134" dur="500"/>
                                        <p:tgtEl>
                                          <p:spTgt spid="33"/>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childTnLst>
                          </p:cTn>
                        </p:par>
                        <p:par>
                          <p:cTn id="138" fill="hold">
                            <p:stCondLst>
                              <p:cond delay="1500"/>
                            </p:stCondLst>
                            <p:childTnLst>
                              <p:par>
                                <p:cTn id="139" presetID="10" presetClass="exit" presetSubtype="0" fill="hold" grpId="1" nodeType="afterEffect">
                                  <p:stCondLst>
                                    <p:cond delay="0"/>
                                  </p:stCondLst>
                                  <p:childTnLst>
                                    <p:animEffect transition="out" filter="fade">
                                      <p:cBhvr>
                                        <p:cTn id="140" dur="500"/>
                                        <p:tgtEl>
                                          <p:spTgt spid="30"/>
                                        </p:tgtEl>
                                      </p:cBhvr>
                                    </p:animEffect>
                                    <p:set>
                                      <p:cBhvr>
                                        <p:cTn id="141" dur="1" fill="hold">
                                          <p:stCondLst>
                                            <p:cond delay="499"/>
                                          </p:stCondLst>
                                        </p:cTn>
                                        <p:tgtEl>
                                          <p:spTgt spid="30"/>
                                        </p:tgtEl>
                                        <p:attrNameLst>
                                          <p:attrName>style.visibility</p:attrName>
                                        </p:attrNameLst>
                                      </p:cBhvr>
                                      <p:to>
                                        <p:strVal val="hidden"/>
                                      </p:to>
                                    </p:set>
                                  </p:childTnLst>
                                </p:cTn>
                              </p:par>
                            </p:childTnLst>
                          </p:cTn>
                        </p:par>
                        <p:par>
                          <p:cTn id="142" fill="hold">
                            <p:stCondLst>
                              <p:cond delay="2000"/>
                            </p:stCondLst>
                            <p:childTnLst>
                              <p:par>
                                <p:cTn id="143" presetID="10" presetClass="entr" presetSubtype="0" fill="hold" grpId="0" nodeType="afterEffect">
                                  <p:stCondLst>
                                    <p:cond delay="0"/>
                                  </p:stCondLst>
                                  <p:childTnLst>
                                    <p:set>
                                      <p:cBhvr>
                                        <p:cTn id="144" dur="1" fill="hold">
                                          <p:stCondLst>
                                            <p:cond delay="0"/>
                                          </p:stCondLst>
                                        </p:cTn>
                                        <p:tgtEl>
                                          <p:spTgt spid="31"/>
                                        </p:tgtEl>
                                        <p:attrNameLst>
                                          <p:attrName>style.visibility</p:attrName>
                                        </p:attrNameLst>
                                      </p:cBhvr>
                                      <p:to>
                                        <p:strVal val="visible"/>
                                      </p:to>
                                    </p:set>
                                    <p:animEffect transition="in" filter="fade">
                                      <p:cBhvr>
                                        <p:cTn id="145" dur="500"/>
                                        <p:tgtEl>
                                          <p:spTgt spid="3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500"/>
                                        <p:tgtEl>
                                          <p:spTgt spid="36"/>
                                        </p:tgtEl>
                                      </p:cBhvr>
                                    </p:animEffect>
                                  </p:childTnLst>
                                </p:cTn>
                              </p:par>
                              <p:par>
                                <p:cTn id="151" presetID="10" presetClass="entr" presetSubtype="0" fill="hold" nodeType="with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fade">
                                      <p:cBhvr>
                                        <p:cTn id="153" dur="500"/>
                                        <p:tgtEl>
                                          <p:spTgt spid="37"/>
                                        </p:tgtEl>
                                      </p:cBhvr>
                                    </p:animEffect>
                                  </p:childTnLst>
                                </p:cTn>
                              </p:par>
                            </p:childTnLst>
                          </p:cTn>
                        </p:par>
                        <p:par>
                          <p:cTn id="154" fill="hold">
                            <p:stCondLst>
                              <p:cond delay="500"/>
                            </p:stCondLst>
                            <p:childTnLst>
                              <p:par>
                                <p:cTn id="155" presetID="10" presetClass="entr" presetSubtype="0" fill="hold" nodeType="after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fade">
                                      <p:cBhvr>
                                        <p:cTn id="157" dur="500"/>
                                        <p:tgtEl>
                                          <p:spTgt spid="38"/>
                                        </p:tgtEl>
                                      </p:cBhvr>
                                    </p:animEffect>
                                  </p:childTnLst>
                                </p:cTn>
                              </p:par>
                              <p:par>
                                <p:cTn id="158" presetID="10" presetClass="entr" presetSubtype="0" fill="hold"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childTnLst>
                                </p:cTn>
                              </p:par>
                            </p:childTnLst>
                          </p:cTn>
                        </p:par>
                        <p:par>
                          <p:cTn id="161" fill="hold">
                            <p:stCondLst>
                              <p:cond delay="1000"/>
                            </p:stCondLst>
                            <p:childTnLst>
                              <p:par>
                                <p:cTn id="162" presetID="10" presetClass="entr" presetSubtype="0" fill="hold" nodeType="afterEffect">
                                  <p:stCondLst>
                                    <p:cond delay="0"/>
                                  </p:stCondLst>
                                  <p:childTnLst>
                                    <p:set>
                                      <p:cBhvr>
                                        <p:cTn id="163" dur="1" fill="hold">
                                          <p:stCondLst>
                                            <p:cond delay="0"/>
                                          </p:stCondLst>
                                        </p:cTn>
                                        <p:tgtEl>
                                          <p:spTgt spid="40"/>
                                        </p:tgtEl>
                                        <p:attrNameLst>
                                          <p:attrName>style.visibility</p:attrName>
                                        </p:attrNameLst>
                                      </p:cBhvr>
                                      <p:to>
                                        <p:strVal val="visible"/>
                                      </p:to>
                                    </p:set>
                                    <p:animEffect transition="in" filter="fade">
                                      <p:cBhvr>
                                        <p:cTn id="164" dur="500"/>
                                        <p:tgtEl>
                                          <p:spTgt spid="40"/>
                                        </p:tgtEl>
                                      </p:cBhvr>
                                    </p:animEffect>
                                  </p:childTnLst>
                                </p:cTn>
                              </p:par>
                              <p:par>
                                <p:cTn id="165" presetID="10" presetClass="entr" presetSubtype="0" fill="hold" nodeType="with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fade">
                                      <p:cBhvr>
                                        <p:cTn id="167" dur="500"/>
                                        <p:tgtEl>
                                          <p:spTgt spid="41"/>
                                        </p:tgtEl>
                                      </p:cBhvr>
                                    </p:animEffect>
                                  </p:childTnLst>
                                </p:cTn>
                              </p:par>
                            </p:childTnLst>
                          </p:cTn>
                        </p:par>
                        <p:par>
                          <p:cTn id="168" fill="hold">
                            <p:stCondLst>
                              <p:cond delay="1500"/>
                            </p:stCondLst>
                            <p:childTnLst>
                              <p:par>
                                <p:cTn id="169" presetID="10" presetClass="exit" presetSubtype="0" fill="hold" grpId="1" nodeType="afterEffect">
                                  <p:stCondLst>
                                    <p:cond delay="0"/>
                                  </p:stCondLst>
                                  <p:childTnLst>
                                    <p:animEffect transition="out" filter="fade">
                                      <p:cBhvr>
                                        <p:cTn id="170" dur="500"/>
                                        <p:tgtEl>
                                          <p:spTgt spid="31"/>
                                        </p:tgtEl>
                                      </p:cBhvr>
                                    </p:animEffect>
                                    <p:set>
                                      <p:cBhvr>
                                        <p:cTn id="171" dur="1" fill="hold">
                                          <p:stCondLst>
                                            <p:cond delay="499"/>
                                          </p:stCondLst>
                                        </p:cTn>
                                        <p:tgtEl>
                                          <p:spTgt spid="31"/>
                                        </p:tgtEl>
                                        <p:attrNameLst>
                                          <p:attrName>style.visibility</p:attrName>
                                        </p:attrNameLst>
                                      </p:cBhvr>
                                      <p:to>
                                        <p:strVal val="hidden"/>
                                      </p:to>
                                    </p:set>
                                  </p:childTnLst>
                                </p:cTn>
                              </p:par>
                            </p:childTnLst>
                          </p:cTn>
                        </p:par>
                        <p:par>
                          <p:cTn id="172" fill="hold">
                            <p:stCondLst>
                              <p:cond delay="2000"/>
                            </p:stCondLst>
                            <p:childTnLst>
                              <p:par>
                                <p:cTn id="173" presetID="10" presetClass="entr" presetSubtype="0" fill="hold" grpId="0" nodeType="afterEffect">
                                  <p:stCondLst>
                                    <p:cond delay="0"/>
                                  </p:stCondLst>
                                  <p:childTnLst>
                                    <p:set>
                                      <p:cBhvr>
                                        <p:cTn id="174" dur="1" fill="hold">
                                          <p:stCondLst>
                                            <p:cond delay="0"/>
                                          </p:stCondLst>
                                        </p:cTn>
                                        <p:tgtEl>
                                          <p:spTgt spid="42"/>
                                        </p:tgtEl>
                                        <p:attrNameLst>
                                          <p:attrName>style.visibility</p:attrName>
                                        </p:attrNameLst>
                                      </p:cBhvr>
                                      <p:to>
                                        <p:strVal val="visible"/>
                                      </p:to>
                                    </p:set>
                                    <p:animEffect transition="in" filter="fade">
                                      <p:cBhvr>
                                        <p:cTn id="1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22" grpId="0"/>
      <p:bldP spid="22" grpId="1"/>
      <p:bldP spid="23" grpId="0"/>
      <p:bldP spid="27" grpId="0"/>
      <p:bldP spid="27" grpId="1"/>
      <p:bldP spid="28" grpId="0"/>
      <p:bldP spid="30" grpId="0"/>
      <p:bldP spid="30" grpId="1"/>
      <p:bldP spid="31" grpId="0"/>
      <p:bldP spid="31" grpId="1"/>
      <p:bldP spid="42"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0757" y="3704658"/>
            <a:ext cx="2023896" cy="707381"/>
          </a:xfrm>
          <a:prstGeom prst="rect">
            <a:avLst/>
          </a:prstGeom>
        </p:spPr>
      </p:pic>
      <p:pic>
        <p:nvPicPr>
          <p:cNvPr id="7" name="Picture 6"/>
          <p:cNvPicPr>
            <a:picLocks noChangeAspect="1"/>
          </p:cNvPicPr>
          <p:nvPr/>
        </p:nvPicPr>
        <p:blipFill>
          <a:blip r:embed="rId3"/>
          <a:stretch>
            <a:fillRect/>
          </a:stretch>
        </p:blipFill>
        <p:spPr>
          <a:xfrm>
            <a:off x="2431507" y="1423532"/>
            <a:ext cx="2023896" cy="707381"/>
          </a:xfrm>
          <a:prstGeom prst="rect">
            <a:avLst/>
          </a:prstGeom>
        </p:spPr>
      </p:pic>
      <p:sp>
        <p:nvSpPr>
          <p:cNvPr id="3" name="Can 2"/>
          <p:cNvSpPr/>
          <p:nvPr/>
        </p:nvSpPr>
        <p:spPr>
          <a:xfrm>
            <a:off x="285750" y="4648700"/>
            <a:ext cx="254000" cy="4445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8" name="Can 7"/>
          <p:cNvSpPr/>
          <p:nvPr/>
        </p:nvSpPr>
        <p:spPr>
          <a:xfrm>
            <a:off x="835025" y="46487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9" name="Can 8"/>
          <p:cNvSpPr/>
          <p:nvPr/>
        </p:nvSpPr>
        <p:spPr>
          <a:xfrm>
            <a:off x="1209675" y="46487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0" name="Can 9"/>
          <p:cNvSpPr/>
          <p:nvPr/>
        </p:nvSpPr>
        <p:spPr>
          <a:xfrm>
            <a:off x="1584325" y="46487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1" name="Can 10"/>
          <p:cNvSpPr/>
          <p:nvPr/>
        </p:nvSpPr>
        <p:spPr>
          <a:xfrm>
            <a:off x="1958975" y="46487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2" name="TextBox 11"/>
          <p:cNvSpPr txBox="1"/>
          <p:nvPr/>
        </p:nvSpPr>
        <p:spPr>
          <a:xfrm>
            <a:off x="63500" y="5163050"/>
            <a:ext cx="682625" cy="523220"/>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虚拟磁盘</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13" name="TextBox 12"/>
          <p:cNvSpPr txBox="1"/>
          <p:nvPr/>
        </p:nvSpPr>
        <p:spPr>
          <a:xfrm>
            <a:off x="640309" y="5163050"/>
            <a:ext cx="1770557"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本地快照</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14" name="Can 13"/>
          <p:cNvSpPr/>
          <p:nvPr/>
        </p:nvSpPr>
        <p:spPr>
          <a:xfrm>
            <a:off x="2701925" y="2245213"/>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5" name="Can 14"/>
          <p:cNvSpPr/>
          <p:nvPr/>
        </p:nvSpPr>
        <p:spPr>
          <a:xfrm>
            <a:off x="3076575" y="2245213"/>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6" name="Can 15"/>
          <p:cNvSpPr/>
          <p:nvPr/>
        </p:nvSpPr>
        <p:spPr>
          <a:xfrm>
            <a:off x="3451225" y="2245213"/>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7" name="Can 16"/>
          <p:cNvSpPr/>
          <p:nvPr/>
        </p:nvSpPr>
        <p:spPr>
          <a:xfrm>
            <a:off x="3825875" y="2245213"/>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18" name="TextBox 17"/>
          <p:cNvSpPr txBox="1"/>
          <p:nvPr/>
        </p:nvSpPr>
        <p:spPr>
          <a:xfrm>
            <a:off x="2418681" y="2759563"/>
            <a:ext cx="1947613"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远程快照</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23" name="TextBox 22"/>
          <p:cNvSpPr txBox="1"/>
          <p:nvPr/>
        </p:nvSpPr>
        <p:spPr>
          <a:xfrm>
            <a:off x="2476500" y="1114913"/>
            <a:ext cx="1920875"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容灾集群</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24" name="TextBox 23"/>
          <p:cNvSpPr txBox="1"/>
          <p:nvPr/>
        </p:nvSpPr>
        <p:spPr>
          <a:xfrm>
            <a:off x="295275" y="3437314"/>
            <a:ext cx="1920875"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主集群</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20" name="Circular Arrow 19"/>
          <p:cNvSpPr/>
          <p:nvPr/>
        </p:nvSpPr>
        <p:spPr>
          <a:xfrm flipV="1">
            <a:off x="488786" y="5168034"/>
            <a:ext cx="832182" cy="710489"/>
          </a:xfrm>
          <a:prstGeom prst="circularArrow">
            <a:avLst>
              <a:gd name="adj1" fmla="val 12500"/>
              <a:gd name="adj2" fmla="val 1142319"/>
              <a:gd name="adj3" fmla="val 20457681"/>
              <a:gd name="adj4" fmla="val 10799996"/>
              <a:gd name="adj5" fmla="val 12500"/>
            </a:avLst>
          </a:prstGeom>
          <a:solidFill>
            <a:srgbClr val="235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cs typeface="Gotham Rounded Book"/>
            </a:endParaRPr>
          </a:p>
        </p:txBody>
      </p:sp>
      <p:sp>
        <p:nvSpPr>
          <p:cNvPr id="26" name="Circular Arrow 25"/>
          <p:cNvSpPr/>
          <p:nvPr/>
        </p:nvSpPr>
        <p:spPr>
          <a:xfrm flipV="1">
            <a:off x="523876" y="4746625"/>
            <a:ext cx="3381374" cy="1524000"/>
          </a:xfrm>
          <a:prstGeom prst="circularArrow">
            <a:avLst>
              <a:gd name="adj1" fmla="val 11862"/>
              <a:gd name="adj2" fmla="val 572270"/>
              <a:gd name="adj3" fmla="val 20939424"/>
              <a:gd name="adj4" fmla="val 10832032"/>
              <a:gd name="adj5" fmla="val 3162"/>
            </a:avLst>
          </a:prstGeom>
          <a:solidFill>
            <a:srgbClr val="235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cs typeface="Gotham Rounded Book"/>
            </a:endParaRPr>
          </a:p>
        </p:txBody>
      </p:sp>
      <p:pic>
        <p:nvPicPr>
          <p:cNvPr id="27" name="Picture 26"/>
          <p:cNvPicPr>
            <a:picLocks noChangeAspect="1"/>
          </p:cNvPicPr>
          <p:nvPr/>
        </p:nvPicPr>
        <p:blipFill rotWithShape="1">
          <a:blip r:embed="rId4" cstate="print">
            <a:extLst>
              <a:ext uri="{28A0092B-C50C-407E-A947-70E740481C1C}">
                <a14:useLocalDpi xmlns:a14="http://schemas.microsoft.com/office/drawing/2010/main"/>
              </a:ext>
            </a:extLst>
          </a:blip>
          <a:srcRect t="27104"/>
          <a:stretch/>
        </p:blipFill>
        <p:spPr>
          <a:xfrm>
            <a:off x="2850517" y="3948854"/>
            <a:ext cx="1760471" cy="313136"/>
          </a:xfrm>
          <a:prstGeom prst="rect">
            <a:avLst/>
          </a:prstGeom>
        </p:spPr>
      </p:pic>
      <p:sp>
        <p:nvSpPr>
          <p:cNvPr id="29" name="Can 28"/>
          <p:cNvSpPr/>
          <p:nvPr/>
        </p:nvSpPr>
        <p:spPr>
          <a:xfrm>
            <a:off x="3114675" y="46741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30" name="Can 29"/>
          <p:cNvSpPr/>
          <p:nvPr/>
        </p:nvSpPr>
        <p:spPr>
          <a:xfrm>
            <a:off x="3489325" y="46741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31" name="Can 30"/>
          <p:cNvSpPr/>
          <p:nvPr/>
        </p:nvSpPr>
        <p:spPr>
          <a:xfrm>
            <a:off x="3863975" y="46741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32" name="Can 31"/>
          <p:cNvSpPr/>
          <p:nvPr/>
        </p:nvSpPr>
        <p:spPr>
          <a:xfrm>
            <a:off x="4238625" y="4674100"/>
            <a:ext cx="254000" cy="4445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33" name="TextBox 32"/>
          <p:cNvSpPr txBox="1"/>
          <p:nvPr/>
        </p:nvSpPr>
        <p:spPr>
          <a:xfrm>
            <a:off x="2834117" y="5140825"/>
            <a:ext cx="1777142"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本地集群外备份</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34" name="TextBox 33"/>
          <p:cNvSpPr txBox="1"/>
          <p:nvPr/>
        </p:nvSpPr>
        <p:spPr>
          <a:xfrm>
            <a:off x="2749550" y="3430964"/>
            <a:ext cx="1920875"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外部</a:t>
            </a:r>
            <a:r>
              <a:rPr lang="zh-CN" altLang="en-US" sz="1400" b="1" dirty="0">
                <a:latin typeface="微软雅黑" panose="020B0503020204020204" pitchFamily="34" charset="-122"/>
                <a:ea typeface="微软雅黑" panose="020B0503020204020204" pitchFamily="34" charset="-122"/>
                <a:cs typeface="Gotham Rounded Book"/>
              </a:rPr>
              <a:t>介质</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19" name="Rounded Rectangle 18"/>
          <p:cNvSpPr/>
          <p:nvPr/>
        </p:nvSpPr>
        <p:spPr>
          <a:xfrm>
            <a:off x="127000" y="3365500"/>
            <a:ext cx="4594225" cy="2984500"/>
          </a:xfrm>
          <a:prstGeom prst="roundRect">
            <a:avLst>
              <a:gd name="adj" fmla="val 4965"/>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35" name="Rounded Rectangle 34"/>
          <p:cNvSpPr/>
          <p:nvPr/>
        </p:nvSpPr>
        <p:spPr>
          <a:xfrm>
            <a:off x="120650" y="1104900"/>
            <a:ext cx="4594225" cy="2070100"/>
          </a:xfrm>
          <a:prstGeom prst="roundRect">
            <a:avLst>
              <a:gd name="adj" fmla="val 4965"/>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cs typeface="Gotham Rounded Book"/>
            </a:endParaRPr>
          </a:p>
        </p:txBody>
      </p:sp>
      <p:sp>
        <p:nvSpPr>
          <p:cNvPr id="21" name="TextBox 20"/>
          <p:cNvSpPr txBox="1"/>
          <p:nvPr/>
        </p:nvSpPr>
        <p:spPr>
          <a:xfrm>
            <a:off x="1515281" y="5656682"/>
            <a:ext cx="1500850"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cs typeface="Gotham Rounded Book"/>
              </a:rPr>
              <a:t>备份软件</a:t>
            </a:r>
            <a:endParaRPr lang="en-US" sz="1400" b="1" dirty="0">
              <a:latin typeface="微软雅黑" panose="020B0503020204020204" pitchFamily="34" charset="-122"/>
              <a:ea typeface="微软雅黑" panose="020B0503020204020204" pitchFamily="34" charset="-122"/>
              <a:cs typeface="Gotham Rounded Book"/>
            </a:endParaRPr>
          </a:p>
        </p:txBody>
      </p:sp>
      <p:sp>
        <p:nvSpPr>
          <p:cNvPr id="36" name="Title 1"/>
          <p:cNvSpPr>
            <a:spLocks noGrp="1"/>
          </p:cNvSpPr>
          <p:nvPr>
            <p:ph type="title"/>
          </p:nvPr>
        </p:nvSpPr>
        <p:spPr>
          <a:xfrm>
            <a:off x="490188" y="291133"/>
            <a:ext cx="8229600" cy="467659"/>
          </a:xfrm>
        </p:spPr>
        <p:txBody>
          <a:bodyPr/>
          <a:lstStyle/>
          <a:p>
            <a:pPr algn="l"/>
            <a:r>
              <a:rPr lang="zh-CN" altLang="en-US" dirty="0">
                <a:latin typeface="+mj-ea"/>
              </a:rPr>
              <a:t>特性介绍</a:t>
            </a:r>
            <a:r>
              <a:rPr lang="zh-CN" altLang="en-US" dirty="0" smtClean="0">
                <a:latin typeface="+mj-ea"/>
              </a:rPr>
              <a:t>之</a:t>
            </a:r>
            <a:r>
              <a:rPr lang="zh-CN" altLang="en-US" dirty="0">
                <a:latin typeface="+mj-ea"/>
              </a:rPr>
              <a:t>八</a:t>
            </a:r>
            <a:r>
              <a:rPr lang="zh-CN" altLang="en-US" dirty="0" smtClean="0">
                <a:latin typeface="+mj-ea"/>
              </a:rPr>
              <a:t>：</a:t>
            </a:r>
            <a:r>
              <a:rPr lang="zh-CN" altLang="en-US" dirty="0" smtClean="0">
                <a:latin typeface="+mj-ea"/>
                <a:cs typeface="Gotham Rounded Medium"/>
              </a:rPr>
              <a:t>完整的数据保护</a:t>
            </a:r>
            <a:endParaRPr lang="en-US" dirty="0">
              <a:latin typeface="+mj-ea"/>
              <a:cs typeface="Gotham Rounded Medium"/>
            </a:endParaRPr>
          </a:p>
        </p:txBody>
      </p:sp>
      <p:sp>
        <p:nvSpPr>
          <p:cNvPr id="37" name="Cloud 36"/>
          <p:cNvSpPr/>
          <p:nvPr/>
        </p:nvSpPr>
        <p:spPr bwMode="gray">
          <a:xfrm>
            <a:off x="169137" y="1165958"/>
            <a:ext cx="1245753" cy="964955"/>
          </a:xfrm>
          <a:prstGeom prst="cloud">
            <a:avLst/>
          </a:prstGeom>
          <a:solidFill>
            <a:schemeClr val="accent3">
              <a:lumMod val="40000"/>
              <a:lumOff val="60000"/>
            </a:schemeClr>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tx2"/>
                </a:solidFill>
                <a:latin typeface="微软雅黑" panose="020B0503020204020204" pitchFamily="34" charset="-122"/>
                <a:ea typeface="微软雅黑" panose="020B0503020204020204" pitchFamily="34" charset="-122"/>
                <a:cs typeface="Gotham Rounded Book"/>
              </a:rPr>
              <a:t>公共云</a:t>
            </a:r>
            <a:endParaRPr lang="en-US" sz="1600" dirty="0">
              <a:solidFill>
                <a:schemeClr val="tx2"/>
              </a:solidFill>
              <a:latin typeface="微软雅黑" panose="020B0503020204020204" pitchFamily="34" charset="-122"/>
              <a:ea typeface="微软雅黑" panose="020B0503020204020204" pitchFamily="34" charset="-122"/>
              <a:cs typeface="Gotham Rounded Book"/>
            </a:endParaRPr>
          </a:p>
        </p:txBody>
      </p:sp>
      <p:cxnSp>
        <p:nvCxnSpPr>
          <p:cNvPr id="38" name="Straight Arrow Connector 37"/>
          <p:cNvCxnSpPr/>
          <p:nvPr/>
        </p:nvCxnSpPr>
        <p:spPr>
          <a:xfrm flipV="1">
            <a:off x="736068" y="2137410"/>
            <a:ext cx="0" cy="1327710"/>
          </a:xfrm>
          <a:prstGeom prst="straightConnector1">
            <a:avLst/>
          </a:prstGeom>
          <a:ln w="4762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39" name="Bent Arrow 38"/>
          <p:cNvSpPr/>
          <p:nvPr/>
        </p:nvSpPr>
        <p:spPr>
          <a:xfrm>
            <a:off x="1702466" y="1809804"/>
            <a:ext cx="739109" cy="1655316"/>
          </a:xfrm>
          <a:prstGeom prst="bentArrow">
            <a:avLst>
              <a:gd name="adj1" fmla="val 7667"/>
              <a:gd name="adj2" fmla="val 6420"/>
              <a:gd name="adj3" fmla="val 14334"/>
              <a:gd name="adj4" fmla="val 23641"/>
            </a:avLst>
          </a:prstGeom>
          <a:solidFill>
            <a:srgbClr val="235D2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cs typeface="Gotham Rounded Book"/>
            </a:endParaRPr>
          </a:p>
        </p:txBody>
      </p:sp>
      <p:grpSp>
        <p:nvGrpSpPr>
          <p:cNvPr id="22" name="组合 21"/>
          <p:cNvGrpSpPr/>
          <p:nvPr/>
        </p:nvGrpSpPr>
        <p:grpSpPr>
          <a:xfrm>
            <a:off x="4926585" y="1345708"/>
            <a:ext cx="4090397" cy="1868559"/>
            <a:chOff x="4887673" y="1462444"/>
            <a:chExt cx="4090397" cy="1868559"/>
          </a:xfrm>
        </p:grpSpPr>
        <p:sp>
          <p:nvSpPr>
            <p:cNvPr id="57" name="Right Arrow 89"/>
            <p:cNvSpPr/>
            <p:nvPr/>
          </p:nvSpPr>
          <p:spPr bwMode="gray">
            <a:xfrm>
              <a:off x="6532091" y="2543561"/>
              <a:ext cx="773395" cy="158222"/>
            </a:xfrm>
            <a:prstGeom prst="rightArrow">
              <a:avLst/>
            </a:prstGeom>
            <a:solidFill>
              <a:srgbClr val="689F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sp>
          <p:nvSpPr>
            <p:cNvPr id="58" name="Right Arrow 91"/>
            <p:cNvSpPr/>
            <p:nvPr/>
          </p:nvSpPr>
          <p:spPr bwMode="gray">
            <a:xfrm rot="10800000">
              <a:off x="6540276" y="2340997"/>
              <a:ext cx="840606" cy="123452"/>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sp>
          <p:nvSpPr>
            <p:cNvPr id="59" name="TextBox 92"/>
            <p:cNvSpPr txBox="1"/>
            <p:nvPr/>
          </p:nvSpPr>
          <p:spPr>
            <a:xfrm>
              <a:off x="6039412" y="2148007"/>
              <a:ext cx="1696477" cy="186686"/>
            </a:xfrm>
            <a:prstGeom prst="rect">
              <a:avLst/>
            </a:prstGeom>
            <a:noFill/>
          </p:spPr>
          <p:txBody>
            <a:bodyPr wrap="square" rtlCol="0">
              <a:spAutoFit/>
            </a:bodyPr>
            <a:lstStyle/>
            <a:p>
              <a:pPr algn="ctr"/>
              <a:r>
                <a:rPr lang="en-US" sz="900" dirty="0">
                  <a:solidFill>
                    <a:schemeClr val="tx1">
                      <a:lumMod val="65000"/>
                      <a:lumOff val="35000"/>
                    </a:schemeClr>
                  </a:solidFill>
                  <a:latin typeface="Arial" pitchFamily="34" charset="0"/>
                  <a:cs typeface="Arial" pitchFamily="34" charset="0"/>
                </a:rPr>
                <a:t>Protection Domain B</a:t>
              </a:r>
            </a:p>
          </p:txBody>
        </p:sp>
        <p:sp>
          <p:nvSpPr>
            <p:cNvPr id="60" name="TextBox 93"/>
            <p:cNvSpPr txBox="1"/>
            <p:nvPr/>
          </p:nvSpPr>
          <p:spPr>
            <a:xfrm>
              <a:off x="6081151" y="2654389"/>
              <a:ext cx="1669550" cy="186686"/>
            </a:xfrm>
            <a:prstGeom prst="rect">
              <a:avLst/>
            </a:prstGeom>
            <a:noFill/>
          </p:spPr>
          <p:txBody>
            <a:bodyPr wrap="square" rtlCol="0">
              <a:spAutoFit/>
            </a:bodyPr>
            <a:lstStyle/>
            <a:p>
              <a:pPr algn="ctr"/>
              <a:r>
                <a:rPr lang="en-US" sz="900" dirty="0">
                  <a:solidFill>
                    <a:schemeClr val="tx1">
                      <a:lumMod val="65000"/>
                      <a:lumOff val="35000"/>
                    </a:schemeClr>
                  </a:solidFill>
                  <a:latin typeface="Arial" pitchFamily="34" charset="0"/>
                  <a:cs typeface="Arial" pitchFamily="34" charset="0"/>
                </a:rPr>
                <a:t>Protection </a:t>
              </a:r>
              <a:r>
                <a:rPr lang="en-US" sz="900" dirty="0" smtClean="0">
                  <a:solidFill>
                    <a:schemeClr val="tx1">
                      <a:lumMod val="65000"/>
                      <a:lumOff val="35000"/>
                    </a:schemeClr>
                  </a:solidFill>
                  <a:latin typeface="Arial" pitchFamily="34" charset="0"/>
                  <a:cs typeface="Arial" pitchFamily="34" charset="0"/>
                </a:rPr>
                <a:t>Domain A</a:t>
              </a:r>
              <a:endParaRPr lang="en-US" sz="900" dirty="0">
                <a:solidFill>
                  <a:schemeClr val="tx1">
                    <a:lumMod val="65000"/>
                    <a:lumOff val="35000"/>
                  </a:schemeClr>
                </a:solidFill>
                <a:latin typeface="Arial" pitchFamily="34" charset="0"/>
                <a:cs typeface="Arial" pitchFamily="34" charset="0"/>
              </a:endParaRPr>
            </a:p>
          </p:txBody>
        </p:sp>
        <p:pic>
          <p:nvPicPr>
            <p:cNvPr id="61" name="Picture 94"/>
            <p:cNvPicPr>
              <a:picLocks noChangeAspect="1"/>
            </p:cNvPicPr>
            <p:nvPr/>
          </p:nvPicPr>
          <p:blipFill>
            <a:blip r:embed="rId5"/>
            <a:stretch>
              <a:fillRect/>
            </a:stretch>
          </p:blipFill>
          <p:spPr>
            <a:xfrm>
              <a:off x="4954205" y="2068897"/>
              <a:ext cx="1168685" cy="1124857"/>
            </a:xfrm>
            <a:prstGeom prst="rect">
              <a:avLst/>
            </a:prstGeom>
          </p:spPr>
        </p:pic>
        <p:pic>
          <p:nvPicPr>
            <p:cNvPr id="62" name="Picture 99"/>
            <p:cNvPicPr>
              <a:picLocks noChangeAspect="1"/>
            </p:cNvPicPr>
            <p:nvPr/>
          </p:nvPicPr>
          <p:blipFill>
            <a:blip r:embed="rId5"/>
            <a:stretch>
              <a:fillRect/>
            </a:stretch>
          </p:blipFill>
          <p:spPr>
            <a:xfrm>
              <a:off x="7752598" y="2025745"/>
              <a:ext cx="1085208" cy="1044510"/>
            </a:xfrm>
            <a:prstGeom prst="rect">
              <a:avLst/>
            </a:prstGeom>
          </p:spPr>
        </p:pic>
        <p:sp>
          <p:nvSpPr>
            <p:cNvPr id="63" name="TextBox 103"/>
            <p:cNvSpPr txBox="1"/>
            <p:nvPr/>
          </p:nvSpPr>
          <p:spPr>
            <a:xfrm>
              <a:off x="6032772" y="1540228"/>
              <a:ext cx="1766307" cy="307776"/>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同城</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容</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灾</a:t>
              </a:r>
              <a:endPar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64" name="Rectangle 88"/>
            <p:cNvSpPr/>
            <p:nvPr/>
          </p:nvSpPr>
          <p:spPr bwMode="gray">
            <a:xfrm>
              <a:off x="4887673" y="1462444"/>
              <a:ext cx="4090397" cy="1858350"/>
            </a:xfrm>
            <a:prstGeom prst="rect">
              <a:avLst/>
            </a:prstGeom>
            <a:noFill/>
            <a:ln>
              <a:solidFill>
                <a:srgbClr val="FFFFFF"/>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mj-lt"/>
              </a:endParaRPr>
            </a:p>
          </p:txBody>
        </p:sp>
        <p:sp>
          <p:nvSpPr>
            <p:cNvPr id="65" name="TextBox 92"/>
            <p:cNvSpPr txBox="1"/>
            <p:nvPr/>
          </p:nvSpPr>
          <p:spPr>
            <a:xfrm>
              <a:off x="6088557" y="2961671"/>
              <a:ext cx="1696477" cy="369332"/>
            </a:xfrm>
            <a:prstGeom prst="rect">
              <a:avLst/>
            </a:prstGeom>
            <a:noFill/>
          </p:spPr>
          <p:txBody>
            <a:bodyPr wrap="square" rtlCol="0">
              <a:spAutoFit/>
            </a:bodyPr>
            <a:lstStyle/>
            <a:p>
              <a:pPr algn="ctr"/>
              <a:r>
                <a:rPr lang="en-US" sz="900" dirty="0" smtClean="0">
                  <a:solidFill>
                    <a:schemeClr val="tx1">
                      <a:lumMod val="65000"/>
                      <a:lumOff val="35000"/>
                    </a:schemeClr>
                  </a:solidFill>
                  <a:latin typeface="Arial" pitchFamily="34" charset="0"/>
                  <a:cs typeface="Arial" pitchFamily="34" charset="0"/>
                </a:rPr>
                <a:t>RTT &lt;= 5ms</a:t>
              </a:r>
            </a:p>
            <a:p>
              <a:pPr algn="ctr"/>
              <a:r>
                <a:rPr lang="en-US" sz="900" dirty="0" smtClean="0">
                  <a:solidFill>
                    <a:schemeClr val="tx1">
                      <a:lumMod val="65000"/>
                      <a:lumOff val="35000"/>
                    </a:schemeClr>
                  </a:solidFill>
                  <a:latin typeface="Arial" pitchFamily="34" charset="0"/>
                  <a:cs typeface="Arial" pitchFamily="34" charset="0"/>
                </a:rPr>
                <a:t>RPO = 0</a:t>
              </a:r>
              <a:endParaRPr lang="en-US" sz="900" dirty="0">
                <a:solidFill>
                  <a:schemeClr val="tx1">
                    <a:lumMod val="65000"/>
                    <a:lumOff val="35000"/>
                  </a:schemeClr>
                </a:solidFill>
                <a:latin typeface="Arial" pitchFamily="34" charset="0"/>
                <a:cs typeface="Arial" pitchFamily="34" charset="0"/>
              </a:endParaRPr>
            </a:p>
          </p:txBody>
        </p:sp>
      </p:grpSp>
      <p:grpSp>
        <p:nvGrpSpPr>
          <p:cNvPr id="25" name="组合 24"/>
          <p:cNvGrpSpPr/>
          <p:nvPr/>
        </p:nvGrpSpPr>
        <p:grpSpPr>
          <a:xfrm>
            <a:off x="4914003" y="3440073"/>
            <a:ext cx="4090397" cy="3034420"/>
            <a:chOff x="4954205" y="3508169"/>
            <a:chExt cx="4090397" cy="3034420"/>
          </a:xfrm>
        </p:grpSpPr>
        <p:sp>
          <p:nvSpPr>
            <p:cNvPr id="41" name="Rectangle 88"/>
            <p:cNvSpPr/>
            <p:nvPr/>
          </p:nvSpPr>
          <p:spPr bwMode="gray">
            <a:xfrm>
              <a:off x="4954205" y="3508169"/>
              <a:ext cx="4090397" cy="3034420"/>
            </a:xfrm>
            <a:prstGeom prst="rect">
              <a:avLst/>
            </a:prstGeom>
            <a:noFill/>
            <a:ln>
              <a:solidFill>
                <a:srgbClr val="FFFFFF"/>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mj-lt"/>
              </a:endParaRPr>
            </a:p>
          </p:txBody>
        </p:sp>
        <p:pic>
          <p:nvPicPr>
            <p:cNvPr id="43" name="Picture 90"/>
            <p:cNvPicPr>
              <a:picLocks noChangeAspect="1"/>
            </p:cNvPicPr>
            <p:nvPr/>
          </p:nvPicPr>
          <p:blipFill>
            <a:blip r:embed="rId5"/>
            <a:stretch>
              <a:fillRect/>
            </a:stretch>
          </p:blipFill>
          <p:spPr>
            <a:xfrm>
              <a:off x="5047168" y="5334356"/>
              <a:ext cx="1085208" cy="1044510"/>
            </a:xfrm>
            <a:prstGeom prst="rect">
              <a:avLst/>
            </a:prstGeom>
          </p:spPr>
        </p:pic>
        <p:pic>
          <p:nvPicPr>
            <p:cNvPr id="47" name="Picture 94"/>
            <p:cNvPicPr>
              <a:picLocks noChangeAspect="1"/>
            </p:cNvPicPr>
            <p:nvPr/>
          </p:nvPicPr>
          <p:blipFill>
            <a:blip r:embed="rId5"/>
            <a:stretch>
              <a:fillRect/>
            </a:stretch>
          </p:blipFill>
          <p:spPr>
            <a:xfrm>
              <a:off x="6412107" y="3899542"/>
              <a:ext cx="1168685" cy="1124857"/>
            </a:xfrm>
            <a:prstGeom prst="rect">
              <a:avLst/>
            </a:prstGeom>
          </p:spPr>
        </p:pic>
        <p:sp>
          <p:nvSpPr>
            <p:cNvPr id="48" name="Right Arrow 95"/>
            <p:cNvSpPr/>
            <p:nvPr/>
          </p:nvSpPr>
          <p:spPr bwMode="gray">
            <a:xfrm rot="19332783">
              <a:off x="5795445" y="4990106"/>
              <a:ext cx="856487" cy="219069"/>
            </a:xfrm>
            <a:prstGeom prst="rightArrow">
              <a:avLst/>
            </a:prstGeom>
            <a:solidFill>
              <a:srgbClr val="689F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sp>
          <p:nvSpPr>
            <p:cNvPr id="49" name="Right Arrow 96"/>
            <p:cNvSpPr/>
            <p:nvPr/>
          </p:nvSpPr>
          <p:spPr bwMode="gray">
            <a:xfrm rot="8470054">
              <a:off x="5584449" y="4858065"/>
              <a:ext cx="959455" cy="198015"/>
            </a:xfrm>
            <a:prstGeom prst="right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pic>
          <p:nvPicPr>
            <p:cNvPr id="53" name="Picture 100"/>
            <p:cNvPicPr>
              <a:picLocks noChangeAspect="1"/>
            </p:cNvPicPr>
            <p:nvPr/>
          </p:nvPicPr>
          <p:blipFill>
            <a:blip r:embed="rId5"/>
            <a:stretch>
              <a:fillRect/>
            </a:stretch>
          </p:blipFill>
          <p:spPr>
            <a:xfrm>
              <a:off x="7836075" y="5334357"/>
              <a:ext cx="1085207" cy="1044510"/>
            </a:xfrm>
            <a:prstGeom prst="rect">
              <a:avLst/>
            </a:prstGeom>
          </p:spPr>
        </p:pic>
        <p:sp>
          <p:nvSpPr>
            <p:cNvPr id="54" name="Right Arrow 101"/>
            <p:cNvSpPr/>
            <p:nvPr/>
          </p:nvSpPr>
          <p:spPr bwMode="gray">
            <a:xfrm rot="12494155">
              <a:off x="7350422" y="4891704"/>
              <a:ext cx="986229" cy="194426"/>
            </a:xfrm>
            <a:prstGeom prst="right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sp>
          <p:nvSpPr>
            <p:cNvPr id="55" name="Right Arrow 102"/>
            <p:cNvSpPr/>
            <p:nvPr/>
          </p:nvSpPr>
          <p:spPr bwMode="gray">
            <a:xfrm rot="1694155">
              <a:off x="7260945" y="5054990"/>
              <a:ext cx="927665" cy="198897"/>
            </a:xfrm>
            <a:prstGeom prst="rightArrow">
              <a:avLst/>
            </a:prstGeom>
            <a:solidFill>
              <a:srgbClr val="689F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sp>
          <p:nvSpPr>
            <p:cNvPr id="56" name="TextBox 103"/>
            <p:cNvSpPr txBox="1"/>
            <p:nvPr/>
          </p:nvSpPr>
          <p:spPr>
            <a:xfrm>
              <a:off x="6069767" y="3547445"/>
              <a:ext cx="1766307" cy="307776"/>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异地容灾</a:t>
              </a:r>
              <a:endPar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66" name="Right Arrow 89"/>
            <p:cNvSpPr/>
            <p:nvPr/>
          </p:nvSpPr>
          <p:spPr bwMode="gray">
            <a:xfrm>
              <a:off x="6273159" y="6027924"/>
              <a:ext cx="1410412" cy="221639"/>
            </a:xfrm>
            <a:prstGeom prst="rightArrow">
              <a:avLst/>
            </a:prstGeom>
            <a:solidFill>
              <a:srgbClr val="689F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sp>
          <p:nvSpPr>
            <p:cNvPr id="67" name="Right Arrow 91"/>
            <p:cNvSpPr/>
            <p:nvPr/>
          </p:nvSpPr>
          <p:spPr bwMode="gray">
            <a:xfrm rot="10800000">
              <a:off x="6293796" y="5825360"/>
              <a:ext cx="1309299" cy="189243"/>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7C9CC"/>
                </a:solidFill>
                <a:latin typeface="+mj-lt"/>
              </a:endParaRPr>
            </a:p>
          </p:txBody>
        </p:sp>
      </p:grpSp>
      <p:sp>
        <p:nvSpPr>
          <p:cNvPr id="68" name="TextBox 92"/>
          <p:cNvSpPr txBox="1"/>
          <p:nvPr/>
        </p:nvSpPr>
        <p:spPr>
          <a:xfrm>
            <a:off x="6076849" y="6250076"/>
            <a:ext cx="1696477" cy="230832"/>
          </a:xfrm>
          <a:prstGeom prst="rect">
            <a:avLst/>
          </a:prstGeom>
          <a:noFill/>
        </p:spPr>
        <p:txBody>
          <a:bodyPr wrap="square" rtlCol="0">
            <a:spAutoFit/>
          </a:bodyPr>
          <a:lstStyle/>
          <a:p>
            <a:pPr algn="ctr"/>
            <a:r>
              <a:rPr lang="en-US" sz="900" dirty="0" smtClean="0">
                <a:solidFill>
                  <a:schemeClr val="tx1">
                    <a:lumMod val="65000"/>
                    <a:lumOff val="35000"/>
                  </a:schemeClr>
                </a:solidFill>
                <a:latin typeface="Arial" pitchFamily="34" charset="0"/>
                <a:cs typeface="Arial" pitchFamily="34" charset="0"/>
              </a:rPr>
              <a:t>RPO &gt;= 15 </a:t>
            </a:r>
            <a:r>
              <a:rPr lang="en-US" sz="900" dirty="0" err="1" smtClean="0">
                <a:solidFill>
                  <a:schemeClr val="tx1">
                    <a:lumMod val="65000"/>
                    <a:lumOff val="35000"/>
                  </a:schemeClr>
                </a:solidFill>
                <a:latin typeface="Arial" pitchFamily="34" charset="0"/>
                <a:cs typeface="Arial" pitchFamily="34" charset="0"/>
              </a:rPr>
              <a:t>mins</a:t>
            </a:r>
            <a:endParaRPr lang="en-US" sz="900"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3124725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500"/>
                                        <p:tgtEl>
                                          <p:spTgt spid="37"/>
                                        </p:tgtEl>
                                      </p:cBhvr>
                                    </p:animEffect>
                                  </p:childTnLst>
                                </p:cTn>
                              </p:par>
                              <p:par>
                                <p:cTn id="62" presetID="22" presetClass="entr" presetSubtype="4"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childTnLst>
                          </p:cTn>
                        </p:par>
                        <p:par>
                          <p:cTn id="65" fill="hold">
                            <p:stCondLst>
                              <p:cond delay="2000"/>
                            </p:stCondLst>
                            <p:childTnLst>
                              <p:par>
                                <p:cTn id="66" presetID="22" presetClass="entr" presetSubtype="4" fill="hold" grpId="0"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down)">
                                      <p:cBhvr>
                                        <p:cTn id="6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p:bldP spid="14" grpId="0" animBg="1"/>
      <p:bldP spid="15" grpId="0" animBg="1"/>
      <p:bldP spid="16" grpId="0" animBg="1"/>
      <p:bldP spid="17" grpId="0" animBg="1"/>
      <p:bldP spid="18" grpId="0"/>
      <p:bldP spid="20" grpId="0" animBg="1"/>
      <p:bldP spid="26" grpId="0" animBg="1"/>
      <p:bldP spid="29" grpId="0" animBg="1"/>
      <p:bldP spid="30" grpId="0" animBg="1"/>
      <p:bldP spid="31" grpId="0" animBg="1"/>
      <p:bldP spid="32" grpId="0" animBg="1"/>
      <p:bldP spid="33" grpId="0"/>
      <p:bldP spid="37"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003637"/>
            <a:ext cx="9144000" cy="854364"/>
          </a:xfrm>
          <a:prstGeom prst="rect">
            <a:avLst/>
          </a:prstGeom>
          <a:solidFill>
            <a:schemeClr val="tx2"/>
          </a:solidFill>
          <a:ln>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8676" name="Title 7"/>
          <p:cNvSpPr>
            <a:spLocks noGrp="1"/>
          </p:cNvSpPr>
          <p:nvPr>
            <p:ph type="title"/>
          </p:nvPr>
        </p:nvSpPr>
        <p:spPr>
          <a:xfrm>
            <a:off x="532367" y="254437"/>
            <a:ext cx="8311710" cy="517064"/>
          </a:xfrm>
        </p:spPr>
        <p:txBody>
          <a:bodyPr/>
          <a:lstStyle/>
          <a:p>
            <a:r>
              <a:rPr lang="zh-CN" altLang="en-US" dirty="0" smtClean="0">
                <a:latin typeface="+mn-ea"/>
                <a:ea typeface="+mn-ea"/>
              </a:rPr>
              <a:t>特性介绍之九：一站式</a:t>
            </a:r>
            <a:r>
              <a:rPr lang="zh-CN" altLang="en-US" dirty="0">
                <a:latin typeface="+mn-ea"/>
                <a:ea typeface="+mn-ea"/>
              </a:rPr>
              <a:t>运维</a:t>
            </a:r>
            <a:endParaRPr lang="en-US" dirty="0">
              <a:latin typeface="+mn-ea"/>
              <a:ea typeface="+mn-ea"/>
            </a:endParaRPr>
          </a:p>
        </p:txBody>
      </p:sp>
      <p:sp>
        <p:nvSpPr>
          <p:cNvPr id="8" name="TextBox 7"/>
          <p:cNvSpPr txBox="1"/>
          <p:nvPr/>
        </p:nvSpPr>
        <p:spPr>
          <a:xfrm>
            <a:off x="1" y="5279529"/>
            <a:ext cx="2674461" cy="400110"/>
          </a:xfrm>
          <a:prstGeom prst="rect">
            <a:avLst/>
          </a:prstGeom>
          <a:solidFill>
            <a:schemeClr val="bg1"/>
          </a:solidFill>
        </p:spPr>
        <p:txBody>
          <a:bodyPr wrap="square" rtlCol="0">
            <a:spAutoFit/>
          </a:bodyPr>
          <a:lstStyle/>
          <a:p>
            <a:pPr algn="ctr" defTabSz="914400" fontAlgn="auto">
              <a:spcBef>
                <a:spcPts val="0"/>
              </a:spcBef>
              <a:spcAft>
                <a:spcPts val="0"/>
              </a:spcAft>
            </a:pPr>
            <a:r>
              <a:rPr lang="zh-CN" altLang="en-US" sz="2000" b="1" dirty="0" smtClean="0">
                <a:latin typeface="+mj-lt"/>
                <a:ea typeface="+mn-ea"/>
                <a:cs typeface="+mn-cs"/>
              </a:rPr>
              <a:t>配置信息</a:t>
            </a:r>
            <a:endParaRPr lang="en-US" sz="2000" b="1" dirty="0">
              <a:latin typeface="+mj-lt"/>
              <a:ea typeface="+mn-ea"/>
              <a:cs typeface="+mn-cs"/>
            </a:endParaRPr>
          </a:p>
        </p:txBody>
      </p:sp>
      <p:sp>
        <p:nvSpPr>
          <p:cNvPr id="9" name="TextBox 8"/>
          <p:cNvSpPr txBox="1"/>
          <p:nvPr/>
        </p:nvSpPr>
        <p:spPr>
          <a:xfrm>
            <a:off x="2615797" y="5279529"/>
            <a:ext cx="2113593" cy="400110"/>
          </a:xfrm>
          <a:prstGeom prst="rect">
            <a:avLst/>
          </a:prstGeom>
          <a:solidFill>
            <a:schemeClr val="bg1"/>
          </a:solidFill>
        </p:spPr>
        <p:txBody>
          <a:bodyPr wrap="square" rtlCol="0">
            <a:spAutoFit/>
          </a:bodyPr>
          <a:lstStyle/>
          <a:p>
            <a:pPr algn="ctr" defTabSz="914400" fontAlgn="auto">
              <a:spcBef>
                <a:spcPts val="0"/>
              </a:spcBef>
              <a:spcAft>
                <a:spcPts val="0"/>
              </a:spcAft>
            </a:pPr>
            <a:r>
              <a:rPr lang="zh-CN" altLang="en-US" sz="2000" b="1" dirty="0" smtClean="0">
                <a:latin typeface="+mj-lt"/>
                <a:ea typeface="+mn-ea"/>
                <a:cs typeface="+mn-cs"/>
              </a:rPr>
              <a:t>健康检查</a:t>
            </a:r>
            <a:endParaRPr lang="en-US" sz="2000" b="1" dirty="0">
              <a:latin typeface="+mj-lt"/>
              <a:ea typeface="+mn-ea"/>
              <a:cs typeface="+mn-cs"/>
            </a:endParaRPr>
          </a:p>
        </p:txBody>
      </p:sp>
      <p:sp>
        <p:nvSpPr>
          <p:cNvPr id="10" name="TextBox 9"/>
          <p:cNvSpPr txBox="1"/>
          <p:nvPr/>
        </p:nvSpPr>
        <p:spPr>
          <a:xfrm>
            <a:off x="4639989" y="5279529"/>
            <a:ext cx="2113593" cy="400110"/>
          </a:xfrm>
          <a:prstGeom prst="rect">
            <a:avLst/>
          </a:prstGeom>
          <a:solidFill>
            <a:schemeClr val="bg1"/>
          </a:solidFill>
        </p:spPr>
        <p:txBody>
          <a:bodyPr wrap="square" rtlCol="0">
            <a:spAutoFit/>
          </a:bodyPr>
          <a:lstStyle/>
          <a:p>
            <a:pPr algn="ctr" defTabSz="914400" fontAlgn="auto">
              <a:spcBef>
                <a:spcPts val="0"/>
              </a:spcBef>
              <a:spcAft>
                <a:spcPts val="0"/>
              </a:spcAft>
            </a:pPr>
            <a:r>
              <a:rPr lang="zh-CN" altLang="en-US" sz="2000" b="1" dirty="0" smtClean="0">
                <a:latin typeface="+mj-lt"/>
                <a:ea typeface="+mn-ea"/>
                <a:cs typeface="+mn-cs"/>
              </a:rPr>
              <a:t>风险管控</a:t>
            </a:r>
            <a:endParaRPr lang="en-US" sz="2000" b="1" dirty="0">
              <a:latin typeface="+mj-lt"/>
              <a:ea typeface="+mn-ea"/>
              <a:cs typeface="+mn-cs"/>
            </a:endParaRPr>
          </a:p>
        </p:txBody>
      </p:sp>
      <p:sp>
        <p:nvSpPr>
          <p:cNvPr id="11" name="TextBox 10"/>
          <p:cNvSpPr txBox="1"/>
          <p:nvPr/>
        </p:nvSpPr>
        <p:spPr>
          <a:xfrm>
            <a:off x="6458314" y="5279529"/>
            <a:ext cx="2622187" cy="400110"/>
          </a:xfrm>
          <a:prstGeom prst="rect">
            <a:avLst/>
          </a:prstGeom>
          <a:solidFill>
            <a:schemeClr val="bg1"/>
          </a:solidFill>
        </p:spPr>
        <p:txBody>
          <a:bodyPr wrap="square" rtlCol="0">
            <a:spAutoFit/>
          </a:bodyPr>
          <a:lstStyle/>
          <a:p>
            <a:pPr algn="ctr" defTabSz="914400" fontAlgn="auto">
              <a:spcBef>
                <a:spcPts val="0"/>
              </a:spcBef>
              <a:spcAft>
                <a:spcPts val="0"/>
              </a:spcAft>
            </a:pPr>
            <a:r>
              <a:rPr lang="zh-CN" altLang="en-US" sz="2000" b="1" dirty="0">
                <a:latin typeface="+mj-lt"/>
                <a:ea typeface="+mn-ea"/>
                <a:cs typeface="+mn-cs"/>
              </a:rPr>
              <a:t>效率分析</a:t>
            </a:r>
            <a:endParaRPr lang="en-US" sz="2000" b="1" dirty="0">
              <a:latin typeface="+mj-lt"/>
              <a:ea typeface="+mn-ea"/>
              <a:cs typeface="+mn-cs"/>
            </a:endParaRPr>
          </a:p>
        </p:txBody>
      </p:sp>
      <p:pic>
        <p:nvPicPr>
          <p:cNvPr id="15" name="Picture 8" descr="\\psf\Home\Graphic Tank\Nutanix Icons v2-0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386" y="5907793"/>
            <a:ext cx="1114535" cy="6259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sf\Home\Graphic Tank\Nutanix Icons v2-10.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4396" y="5844979"/>
            <a:ext cx="930668" cy="8529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sf\Home\Graphic Tank\Nutanix Icons v2-0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77293" y="5854820"/>
            <a:ext cx="1002822" cy="812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sf\Home\Graphic Tank\Nutanix Icons v2-08.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81097" y="5840356"/>
            <a:ext cx="850764" cy="8354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40" y="889001"/>
            <a:ext cx="9144000" cy="4313388"/>
          </a:xfrm>
          <a:prstGeom prst="rect">
            <a:avLst/>
          </a:prstGeom>
        </p:spPr>
      </p:pic>
      <p:sp>
        <p:nvSpPr>
          <p:cNvPr id="13" name="文本框 12"/>
          <p:cNvSpPr txBox="1"/>
          <p:nvPr/>
        </p:nvSpPr>
        <p:spPr>
          <a:xfrm>
            <a:off x="8247268" y="1283911"/>
            <a:ext cx="833233" cy="1569660"/>
          </a:xfrm>
          <a:prstGeom prst="rect">
            <a:avLst/>
          </a:prstGeom>
          <a:noFill/>
        </p:spPr>
        <p:txBody>
          <a:bodyPr wrap="square" rtlCol="0">
            <a:spAutoFit/>
          </a:bodyPr>
          <a:lstStyle/>
          <a:p>
            <a:r>
              <a:rPr lang="zh-CN" altLang="en-US" sz="1600" dirty="0" smtClean="0">
                <a:solidFill>
                  <a:srgbClr val="0070C0"/>
                </a:solidFill>
                <a:latin typeface="微软雅黑" panose="020B0503020204020204" pitchFamily="34" charset="-122"/>
                <a:ea typeface="微软雅黑" panose="020B0503020204020204" pitchFamily="34" charset="-122"/>
                <a:cs typeface="Arial" pitchFamily="34" charset="0"/>
              </a:rPr>
              <a:t>服务器</a:t>
            </a:r>
            <a:endParaRPr lang="en-US" altLang="zh-CN" sz="1600" dirty="0" smtClean="0">
              <a:solidFill>
                <a:srgbClr val="0070C0"/>
              </a:solidFill>
              <a:latin typeface="微软雅黑" panose="020B0503020204020204" pitchFamily="34" charset="-122"/>
              <a:ea typeface="微软雅黑" panose="020B0503020204020204" pitchFamily="34" charset="-122"/>
              <a:cs typeface="Arial" pitchFamily="34" charset="0"/>
            </a:endParaRPr>
          </a:p>
          <a:p>
            <a:r>
              <a:rPr lang="zh-CN" altLang="en-US" sz="1600" dirty="0" smtClean="0">
                <a:solidFill>
                  <a:srgbClr val="0070C0"/>
                </a:solidFill>
                <a:latin typeface="微软雅黑" panose="020B0503020204020204" pitchFamily="34" charset="-122"/>
                <a:ea typeface="微软雅黑" panose="020B0503020204020204" pitchFamily="34" charset="-122"/>
                <a:cs typeface="Arial" pitchFamily="34" charset="0"/>
              </a:rPr>
              <a:t>存储</a:t>
            </a:r>
            <a:endParaRPr lang="en-US" altLang="zh-CN" sz="1600" dirty="0" smtClean="0">
              <a:solidFill>
                <a:srgbClr val="0070C0"/>
              </a:solidFill>
              <a:latin typeface="微软雅黑" panose="020B0503020204020204" pitchFamily="34" charset="-122"/>
              <a:ea typeface="微软雅黑" panose="020B0503020204020204" pitchFamily="34" charset="-122"/>
              <a:cs typeface="Arial" pitchFamily="34" charset="0"/>
            </a:endParaRPr>
          </a:p>
          <a:p>
            <a:r>
              <a:rPr lang="zh-CN" altLang="en-US" sz="1600" dirty="0" smtClean="0">
                <a:solidFill>
                  <a:srgbClr val="0070C0"/>
                </a:solidFill>
                <a:latin typeface="微软雅黑" panose="020B0503020204020204" pitchFamily="34" charset="-122"/>
                <a:ea typeface="微软雅黑" panose="020B0503020204020204" pitchFamily="34" charset="-122"/>
                <a:cs typeface="Arial" pitchFamily="34" charset="0"/>
              </a:rPr>
              <a:t>网络</a:t>
            </a:r>
            <a:endParaRPr lang="en-US" altLang="zh-CN" sz="1600" dirty="0" smtClean="0">
              <a:solidFill>
                <a:srgbClr val="0070C0"/>
              </a:solidFill>
              <a:latin typeface="微软雅黑" panose="020B0503020204020204" pitchFamily="34" charset="-122"/>
              <a:ea typeface="微软雅黑" panose="020B0503020204020204" pitchFamily="34" charset="-122"/>
              <a:cs typeface="Arial" pitchFamily="34" charset="0"/>
            </a:endParaRPr>
          </a:p>
          <a:p>
            <a:r>
              <a:rPr lang="zh-CN" altLang="en-US" sz="1600" dirty="0">
                <a:solidFill>
                  <a:srgbClr val="0070C0"/>
                </a:solidFill>
                <a:latin typeface="微软雅黑" panose="020B0503020204020204" pitchFamily="34" charset="-122"/>
                <a:ea typeface="微软雅黑" panose="020B0503020204020204" pitchFamily="34" charset="-122"/>
                <a:cs typeface="Arial" pitchFamily="34" charset="0"/>
              </a:rPr>
              <a:t>虚拟化</a:t>
            </a:r>
            <a:endParaRPr lang="en-US" altLang="zh-CN" sz="1600" dirty="0" smtClean="0">
              <a:solidFill>
                <a:srgbClr val="0070C0"/>
              </a:solidFill>
              <a:latin typeface="微软雅黑" panose="020B0503020204020204" pitchFamily="34" charset="-122"/>
              <a:ea typeface="微软雅黑" panose="020B0503020204020204" pitchFamily="34" charset="-122"/>
              <a:cs typeface="Arial" pitchFamily="34" charset="0"/>
            </a:endParaRPr>
          </a:p>
          <a:p>
            <a:r>
              <a:rPr lang="en-US" altLang="zh-CN" sz="1600" dirty="0" smtClean="0">
                <a:solidFill>
                  <a:srgbClr val="0070C0"/>
                </a:solidFill>
                <a:latin typeface="微软雅黑" panose="020B0503020204020204" pitchFamily="34" charset="-122"/>
                <a:ea typeface="微软雅黑" panose="020B0503020204020204" pitchFamily="34" charset="-122"/>
                <a:cs typeface="Arial" pitchFamily="34" charset="0"/>
              </a:rPr>
              <a:t>IT</a:t>
            </a:r>
            <a:r>
              <a:rPr lang="zh-CN" altLang="en-US" sz="1600" dirty="0" smtClean="0">
                <a:solidFill>
                  <a:srgbClr val="0070C0"/>
                </a:solidFill>
                <a:latin typeface="微软雅黑" panose="020B0503020204020204" pitchFamily="34" charset="-122"/>
                <a:ea typeface="微软雅黑" panose="020B0503020204020204" pitchFamily="34" charset="-122"/>
                <a:cs typeface="Arial" pitchFamily="34" charset="0"/>
              </a:rPr>
              <a:t>运维</a:t>
            </a:r>
            <a:endParaRPr lang="en-US" altLang="zh-CN" sz="1600" dirty="0" smtClean="0">
              <a:solidFill>
                <a:srgbClr val="0070C0"/>
              </a:solidFill>
              <a:latin typeface="微软雅黑" panose="020B0503020204020204" pitchFamily="34" charset="-122"/>
              <a:ea typeface="微软雅黑" panose="020B0503020204020204" pitchFamily="34" charset="-122"/>
              <a:cs typeface="Arial" pitchFamily="34" charset="0"/>
            </a:endParaRPr>
          </a:p>
          <a:p>
            <a:r>
              <a:rPr lang="zh-CN" altLang="en-US" sz="1600" dirty="0">
                <a:solidFill>
                  <a:srgbClr val="0070C0"/>
                </a:solidFill>
                <a:latin typeface="微软雅黑" panose="020B0503020204020204" pitchFamily="34" charset="-122"/>
                <a:ea typeface="微软雅黑" panose="020B0503020204020204" pitchFamily="34" charset="-122"/>
                <a:cs typeface="Arial" pitchFamily="34" charset="0"/>
              </a:rPr>
              <a:t>容</a:t>
            </a:r>
            <a:r>
              <a:rPr lang="zh-CN" altLang="en-US" sz="1600" dirty="0" smtClean="0">
                <a:solidFill>
                  <a:srgbClr val="0070C0"/>
                </a:solidFill>
                <a:latin typeface="微软雅黑" panose="020B0503020204020204" pitchFamily="34" charset="-122"/>
                <a:ea typeface="微软雅黑" panose="020B0503020204020204" pitchFamily="34" charset="-122"/>
                <a:cs typeface="Arial" pitchFamily="34" charset="0"/>
              </a:rPr>
              <a:t>灾等</a:t>
            </a:r>
          </a:p>
        </p:txBody>
      </p:sp>
    </p:spTree>
    <p:extLst>
      <p:ext uri="{BB962C8B-B14F-4D97-AF65-F5344CB8AC3E}">
        <p14:creationId xmlns:p14="http://schemas.microsoft.com/office/powerpoint/2010/main" val="3292259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0" name="Rectangle 9"/>
          <p:cNvSpPr/>
          <p:nvPr/>
        </p:nvSpPr>
        <p:spPr>
          <a:xfrm>
            <a:off x="1613025" y="3814878"/>
            <a:ext cx="6109253" cy="1194318"/>
          </a:xfrm>
          <a:prstGeom prst="rect">
            <a:avLst/>
          </a:prstGeom>
          <a:solidFill>
            <a:srgbClr val="024394">
              <a:alpha val="20000"/>
            </a:srgbClr>
          </a:solidFill>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r>
              <a:rPr lang="en-US" sz="1000" dirty="0" err="1" smtClean="0">
                <a:solidFill>
                  <a:schemeClr val="accent1"/>
                </a:solidFill>
                <a:latin typeface="Gotham Rounded Book" charset="0"/>
                <a:ea typeface="Gotham Rounded Book" charset="0"/>
                <a:cs typeface="Gotham Rounded Book" charset="0"/>
              </a:rPr>
              <a:t>Openstack</a:t>
            </a:r>
            <a:r>
              <a:rPr lang="en-US" sz="1000" dirty="0" smtClean="0">
                <a:solidFill>
                  <a:schemeClr val="accent1"/>
                </a:solidFill>
                <a:latin typeface="Gotham Rounded Book" charset="0"/>
                <a:ea typeface="Gotham Rounded Book" charset="0"/>
                <a:cs typeface="Gotham Rounded Book" charset="0"/>
              </a:rPr>
              <a:t/>
            </a:r>
            <a:br>
              <a:rPr lang="en-US" sz="1000" dirty="0" smtClean="0">
                <a:solidFill>
                  <a:schemeClr val="accent1"/>
                </a:solidFill>
                <a:latin typeface="Gotham Rounded Book" charset="0"/>
                <a:ea typeface="Gotham Rounded Book" charset="0"/>
                <a:cs typeface="Gotham Rounded Book" charset="0"/>
              </a:rPr>
            </a:br>
            <a:r>
              <a:rPr lang="en-US" sz="1000" dirty="0" smtClean="0">
                <a:solidFill>
                  <a:schemeClr val="accent1"/>
                </a:solidFill>
                <a:latin typeface="Gotham Rounded Book" charset="0"/>
                <a:ea typeface="Gotham Rounded Book" charset="0"/>
                <a:cs typeface="Gotham Rounded Book" charset="0"/>
              </a:rPr>
              <a:t>Services VM</a:t>
            </a:r>
            <a:endParaRPr lang="en-US" sz="1000" dirty="0">
              <a:solidFill>
                <a:schemeClr val="accent1"/>
              </a:solidFill>
              <a:latin typeface="Gotham Rounded Book" charset="0"/>
              <a:ea typeface="Gotham Rounded Book" charset="0"/>
              <a:cs typeface="Gotham Rounded Book" charset="0"/>
            </a:endParaRPr>
          </a:p>
        </p:txBody>
      </p:sp>
      <p:sp>
        <p:nvSpPr>
          <p:cNvPr id="24" name="Rectangle 23"/>
          <p:cNvSpPr/>
          <p:nvPr/>
        </p:nvSpPr>
        <p:spPr>
          <a:xfrm>
            <a:off x="578498" y="1570911"/>
            <a:ext cx="8232994" cy="1863286"/>
          </a:xfrm>
          <a:prstGeom prst="rect">
            <a:avLst/>
          </a:prstGeom>
          <a:solidFill>
            <a:srgbClr val="3F3F3F">
              <a:alpha val="20000"/>
            </a:srgb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00" dirty="0" err="1">
                <a:solidFill>
                  <a:schemeClr val="tx2"/>
                </a:solidFill>
                <a:latin typeface="Gotham Rounded Medium" charset="0"/>
                <a:ea typeface="Gotham Rounded Medium" charset="0"/>
                <a:cs typeface="Gotham Rounded Medium" charset="0"/>
              </a:rPr>
              <a:t>OpenStack</a:t>
            </a:r>
            <a:endParaRPr lang="en-US" sz="800" dirty="0">
              <a:solidFill>
                <a:schemeClr val="tx2"/>
              </a:solidFill>
              <a:latin typeface="Gotham Rounded Medium" charset="0"/>
              <a:ea typeface="Gotham Rounded Medium" charset="0"/>
              <a:cs typeface="Gotham Rounded Medium" charset="0"/>
            </a:endParaRPr>
          </a:p>
        </p:txBody>
      </p:sp>
      <p:sp>
        <p:nvSpPr>
          <p:cNvPr id="25" name="Rounded Rectangle 24"/>
          <p:cNvSpPr/>
          <p:nvPr/>
        </p:nvSpPr>
        <p:spPr>
          <a:xfrm>
            <a:off x="6275817" y="2341885"/>
            <a:ext cx="1316549"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Multi tenant self service portal</a:t>
            </a:r>
          </a:p>
        </p:txBody>
      </p:sp>
      <p:sp>
        <p:nvSpPr>
          <p:cNvPr id="26" name="Rounded Rectangle 25"/>
          <p:cNvSpPr/>
          <p:nvPr/>
        </p:nvSpPr>
        <p:spPr>
          <a:xfrm>
            <a:off x="1602365" y="2332555"/>
            <a:ext cx="831071"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Tenants/Projects</a:t>
            </a:r>
          </a:p>
        </p:txBody>
      </p:sp>
      <p:sp>
        <p:nvSpPr>
          <p:cNvPr id="27" name="Rounded Rectangle 26"/>
          <p:cNvSpPr/>
          <p:nvPr/>
        </p:nvSpPr>
        <p:spPr>
          <a:xfrm>
            <a:off x="2582079" y="2329303"/>
            <a:ext cx="787178"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Groups/Users</a:t>
            </a:r>
          </a:p>
        </p:txBody>
      </p:sp>
      <p:sp>
        <p:nvSpPr>
          <p:cNvPr id="28" name="Rounded Rectangle 27"/>
          <p:cNvSpPr/>
          <p:nvPr/>
        </p:nvSpPr>
        <p:spPr>
          <a:xfrm>
            <a:off x="3515141" y="2329303"/>
            <a:ext cx="619876"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Roles</a:t>
            </a:r>
          </a:p>
        </p:txBody>
      </p:sp>
      <p:sp>
        <p:nvSpPr>
          <p:cNvPr id="29" name="Rounded Rectangle 28"/>
          <p:cNvSpPr/>
          <p:nvPr/>
        </p:nvSpPr>
        <p:spPr>
          <a:xfrm>
            <a:off x="5166654" y="2341885"/>
            <a:ext cx="839302"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RBAC/ Policies</a:t>
            </a:r>
          </a:p>
        </p:txBody>
      </p:sp>
      <p:sp>
        <p:nvSpPr>
          <p:cNvPr id="30" name="Rounded Rectangle 29"/>
          <p:cNvSpPr/>
          <p:nvPr/>
        </p:nvSpPr>
        <p:spPr>
          <a:xfrm>
            <a:off x="4264703" y="2329303"/>
            <a:ext cx="762499"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Quotas</a:t>
            </a:r>
          </a:p>
        </p:txBody>
      </p:sp>
      <p:sp>
        <p:nvSpPr>
          <p:cNvPr id="31" name="Rounded Rectangle 30"/>
          <p:cNvSpPr/>
          <p:nvPr/>
        </p:nvSpPr>
        <p:spPr>
          <a:xfrm>
            <a:off x="1604861" y="2024199"/>
            <a:ext cx="7137613" cy="237442"/>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Orchestration – AWS Cloud Formation, HEAT</a:t>
            </a:r>
          </a:p>
        </p:txBody>
      </p:sp>
      <p:sp>
        <p:nvSpPr>
          <p:cNvPr id="33" name="Rounded Rectangle 32"/>
          <p:cNvSpPr/>
          <p:nvPr/>
        </p:nvSpPr>
        <p:spPr>
          <a:xfrm>
            <a:off x="6636398" y="1664343"/>
            <a:ext cx="887301"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Trove Database</a:t>
            </a:r>
          </a:p>
        </p:txBody>
      </p:sp>
      <p:sp>
        <p:nvSpPr>
          <p:cNvPr id="34" name="Rounded Rectangle 33"/>
          <p:cNvSpPr/>
          <p:nvPr/>
        </p:nvSpPr>
        <p:spPr>
          <a:xfrm>
            <a:off x="1604862" y="1648357"/>
            <a:ext cx="839302"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UI/Rest/SDK/</a:t>
            </a:r>
            <a:r>
              <a:rPr lang="en-US" sz="800" dirty="0" err="1">
                <a:latin typeface="Gotham Rounded Light" charset="0"/>
                <a:ea typeface="Gotham Rounded Light" charset="0"/>
                <a:cs typeface="Gotham Rounded Light" charset="0"/>
              </a:rPr>
              <a:t>Cli</a:t>
            </a:r>
            <a:endParaRPr lang="en-US" sz="800" dirty="0">
              <a:latin typeface="Gotham Rounded Light" charset="0"/>
              <a:ea typeface="Gotham Rounded Light" charset="0"/>
              <a:cs typeface="Gotham Rounded Light" charset="0"/>
            </a:endParaRPr>
          </a:p>
        </p:txBody>
      </p:sp>
      <p:sp>
        <p:nvSpPr>
          <p:cNvPr id="35" name="Rounded Rectangle 34"/>
          <p:cNvSpPr/>
          <p:nvPr/>
        </p:nvSpPr>
        <p:spPr>
          <a:xfrm>
            <a:off x="2612570" y="1656483"/>
            <a:ext cx="740559"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EC2 Plugins</a:t>
            </a:r>
          </a:p>
        </p:txBody>
      </p:sp>
      <p:sp>
        <p:nvSpPr>
          <p:cNvPr id="36" name="Rounded Rectangle 35"/>
          <p:cNvSpPr/>
          <p:nvPr/>
        </p:nvSpPr>
        <p:spPr>
          <a:xfrm>
            <a:off x="3508309" y="1655010"/>
            <a:ext cx="938041"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Nagios Monitoring</a:t>
            </a:r>
          </a:p>
        </p:txBody>
      </p:sp>
      <p:sp>
        <p:nvSpPr>
          <p:cNvPr id="37" name="Rounded Rectangle 36"/>
          <p:cNvSpPr/>
          <p:nvPr/>
        </p:nvSpPr>
        <p:spPr>
          <a:xfrm>
            <a:off x="5845619" y="1655010"/>
            <a:ext cx="641823"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Sites/AZs</a:t>
            </a:r>
          </a:p>
        </p:txBody>
      </p:sp>
      <p:sp>
        <p:nvSpPr>
          <p:cNvPr id="38" name="Rounded Rectangle 37"/>
          <p:cNvSpPr/>
          <p:nvPr/>
        </p:nvSpPr>
        <p:spPr>
          <a:xfrm>
            <a:off x="4641976" y="1648357"/>
            <a:ext cx="1005918"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Ceilometer Metering</a:t>
            </a:r>
          </a:p>
        </p:txBody>
      </p:sp>
      <p:sp>
        <p:nvSpPr>
          <p:cNvPr id="39" name="Rounded Rectangle 38"/>
          <p:cNvSpPr/>
          <p:nvPr/>
        </p:nvSpPr>
        <p:spPr>
          <a:xfrm>
            <a:off x="7727077" y="2329303"/>
            <a:ext cx="1012099"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 fw/</a:t>
            </a:r>
            <a:r>
              <a:rPr lang="en-US" sz="800" dirty="0" err="1">
                <a:latin typeface="Gotham Rounded Light" charset="0"/>
                <a:ea typeface="Gotham Rounded Light" charset="0"/>
                <a:cs typeface="Gotham Rounded Light" charset="0"/>
              </a:rPr>
              <a:t>lb</a:t>
            </a:r>
            <a:r>
              <a:rPr lang="en-US" sz="800" dirty="0">
                <a:latin typeface="Gotham Rounded Light" charset="0"/>
                <a:ea typeface="Gotham Rounded Light" charset="0"/>
                <a:cs typeface="Gotham Rounded Light" charset="0"/>
              </a:rPr>
              <a:t>/</a:t>
            </a:r>
            <a:r>
              <a:rPr lang="en-US" sz="800" dirty="0" err="1">
                <a:latin typeface="Gotham Rounded Light" charset="0"/>
                <a:ea typeface="Gotham Rounded Light" charset="0"/>
                <a:cs typeface="Gotham Rounded Light" charset="0"/>
              </a:rPr>
              <a:t>vpn</a:t>
            </a:r>
            <a:r>
              <a:rPr lang="en-US" sz="800" dirty="0">
                <a:latin typeface="Gotham Rounded Light" charset="0"/>
                <a:ea typeface="Gotham Rounded Light" charset="0"/>
                <a:cs typeface="Gotham Rounded Light" charset="0"/>
              </a:rPr>
              <a:t> as service</a:t>
            </a:r>
          </a:p>
        </p:txBody>
      </p:sp>
      <p:sp>
        <p:nvSpPr>
          <p:cNvPr id="40" name="Rounded Rectangle 39"/>
          <p:cNvSpPr/>
          <p:nvPr/>
        </p:nvSpPr>
        <p:spPr>
          <a:xfrm>
            <a:off x="7855172" y="1639180"/>
            <a:ext cx="887301"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Sahara Data</a:t>
            </a:r>
          </a:p>
        </p:txBody>
      </p:sp>
      <p:sp>
        <p:nvSpPr>
          <p:cNvPr id="21" name="Rounded Rectangle 20"/>
          <p:cNvSpPr/>
          <p:nvPr/>
        </p:nvSpPr>
        <p:spPr>
          <a:xfrm>
            <a:off x="1590834" y="2739738"/>
            <a:ext cx="7151640" cy="202850"/>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Keystone Identity – Authentication, Authorization, SSO</a:t>
            </a:r>
          </a:p>
        </p:txBody>
      </p:sp>
      <p:sp>
        <p:nvSpPr>
          <p:cNvPr id="43" name="Title 1"/>
          <p:cNvSpPr>
            <a:spLocks noGrp="1"/>
          </p:cNvSpPr>
          <p:nvPr>
            <p:ph type="title"/>
          </p:nvPr>
        </p:nvSpPr>
        <p:spPr/>
        <p:txBody>
          <a:bodyPr/>
          <a:lstStyle/>
          <a:p>
            <a:r>
              <a:rPr lang="zh-CN" altLang="en-US" dirty="0">
                <a:latin typeface="+mn-ea"/>
              </a:rPr>
              <a:t>特性介绍</a:t>
            </a:r>
            <a:r>
              <a:rPr lang="zh-CN" altLang="en-US" dirty="0" smtClean="0">
                <a:latin typeface="+mn-ea"/>
              </a:rPr>
              <a:t>之十：无缝集成</a:t>
            </a:r>
            <a:r>
              <a:rPr lang="en-US" altLang="zh-CN" dirty="0" err="1" smtClean="0"/>
              <a:t>OpenStack</a:t>
            </a:r>
            <a:endParaRPr lang="en-US" dirty="0"/>
          </a:p>
        </p:txBody>
      </p:sp>
      <p:sp>
        <p:nvSpPr>
          <p:cNvPr id="15" name="Rounded Rectangle 14"/>
          <p:cNvSpPr/>
          <p:nvPr/>
        </p:nvSpPr>
        <p:spPr>
          <a:xfrm>
            <a:off x="2697077" y="3001950"/>
            <a:ext cx="938040" cy="944556"/>
          </a:xfrm>
          <a:prstGeom prst="roundRect">
            <a:avLst/>
          </a:prstGeom>
          <a:solidFill>
            <a:srgbClr val="3F3F3F"/>
          </a:solid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otham Rounded Book" charset="0"/>
                <a:ea typeface="Gotham Rounded Book" charset="0"/>
                <a:cs typeface="Gotham Rounded Book" charset="0"/>
              </a:rPr>
              <a:t>Nova Compute</a:t>
            </a:r>
          </a:p>
        </p:txBody>
      </p:sp>
      <p:sp>
        <p:nvSpPr>
          <p:cNvPr id="18" name="Rounded Rectangle 17"/>
          <p:cNvSpPr/>
          <p:nvPr/>
        </p:nvSpPr>
        <p:spPr>
          <a:xfrm>
            <a:off x="4815751" y="3013500"/>
            <a:ext cx="938040" cy="933006"/>
          </a:xfrm>
          <a:prstGeom prst="roundRect">
            <a:avLst/>
          </a:prstGeom>
          <a:solidFill>
            <a:srgbClr val="3F3F3F"/>
          </a:solid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otham Rounded Book" charset="0"/>
                <a:ea typeface="Gotham Rounded Book" charset="0"/>
                <a:cs typeface="Gotham Rounded Book" charset="0"/>
              </a:rPr>
              <a:t>Cinder Volume</a:t>
            </a:r>
          </a:p>
        </p:txBody>
      </p:sp>
      <p:sp>
        <p:nvSpPr>
          <p:cNvPr id="19" name="Rounded Rectangle 18"/>
          <p:cNvSpPr/>
          <p:nvPr/>
        </p:nvSpPr>
        <p:spPr>
          <a:xfrm>
            <a:off x="5875088" y="3013500"/>
            <a:ext cx="938040" cy="933006"/>
          </a:xfrm>
          <a:prstGeom prst="roundRect">
            <a:avLst/>
          </a:prstGeom>
          <a:solidFill>
            <a:srgbClr val="3F3F3F"/>
          </a:solid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otham Rounded Book" charset="0"/>
                <a:ea typeface="Gotham Rounded Book" charset="0"/>
                <a:cs typeface="Gotham Rounded Book" charset="0"/>
              </a:rPr>
              <a:t>Neutron Network</a:t>
            </a:r>
          </a:p>
        </p:txBody>
      </p:sp>
      <p:sp>
        <p:nvSpPr>
          <p:cNvPr id="20" name="Rounded Rectangle 19"/>
          <p:cNvSpPr/>
          <p:nvPr/>
        </p:nvSpPr>
        <p:spPr>
          <a:xfrm>
            <a:off x="7047548" y="3029475"/>
            <a:ext cx="674731"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Swift Object</a:t>
            </a:r>
          </a:p>
        </p:txBody>
      </p:sp>
      <p:sp>
        <p:nvSpPr>
          <p:cNvPr id="41" name="Rounded Rectangle 40"/>
          <p:cNvSpPr/>
          <p:nvPr/>
        </p:nvSpPr>
        <p:spPr>
          <a:xfrm>
            <a:off x="7787509" y="3033022"/>
            <a:ext cx="921582" cy="316748"/>
          </a:xfrm>
          <a:prstGeom prst="roundRect">
            <a:avLst/>
          </a:prstGeom>
          <a:solidFill>
            <a:srgbClr val="3F3F3F">
              <a:alpha val="50196"/>
            </a:srgb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Gotham Rounded Light" charset="0"/>
                <a:ea typeface="Gotham Rounded Light" charset="0"/>
                <a:cs typeface="Gotham Rounded Light" charset="0"/>
              </a:rPr>
              <a:t>Ironic </a:t>
            </a:r>
            <a:r>
              <a:rPr lang="en-US" sz="800" dirty="0" err="1">
                <a:latin typeface="Gotham Rounded Light" charset="0"/>
                <a:ea typeface="Gotham Rounded Light" charset="0"/>
                <a:cs typeface="Gotham Rounded Light" charset="0"/>
              </a:rPr>
              <a:t>Baremetal</a:t>
            </a:r>
            <a:endParaRPr lang="en-US" sz="800" dirty="0">
              <a:latin typeface="Gotham Rounded Light" charset="0"/>
              <a:ea typeface="Gotham Rounded Light" charset="0"/>
              <a:cs typeface="Gotham Rounded Light" charset="0"/>
            </a:endParaRPr>
          </a:p>
        </p:txBody>
      </p:sp>
      <p:sp>
        <p:nvSpPr>
          <p:cNvPr id="44" name="Rounded Rectangle 43"/>
          <p:cNvSpPr/>
          <p:nvPr/>
        </p:nvSpPr>
        <p:spPr>
          <a:xfrm>
            <a:off x="2696620" y="4036941"/>
            <a:ext cx="938040" cy="944556"/>
          </a:xfrm>
          <a:prstGeom prst="roundRect">
            <a:avLst/>
          </a:prstGeom>
          <a:solidFill>
            <a:srgbClr val="024394">
              <a:alpha val="29804"/>
            </a:srgb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accent2"/>
                </a:solidFill>
                <a:latin typeface="Gotham Rounded Book" charset="0"/>
                <a:ea typeface="Gotham Rounded Book" charset="0"/>
                <a:cs typeface="Gotham Rounded Book" charset="0"/>
              </a:rPr>
              <a:t>Compute </a:t>
            </a:r>
            <a:r>
              <a:rPr lang="en-US" sz="1000" dirty="0">
                <a:solidFill>
                  <a:schemeClr val="accent2"/>
                </a:solidFill>
                <a:latin typeface="Gotham Rounded Book" charset="0"/>
                <a:ea typeface="Gotham Rounded Book" charset="0"/>
                <a:cs typeface="Gotham Rounded Book" charset="0"/>
              </a:rPr>
              <a:t>Driver</a:t>
            </a:r>
          </a:p>
        </p:txBody>
      </p:sp>
      <p:sp>
        <p:nvSpPr>
          <p:cNvPr id="45" name="Rounded Rectangle 44"/>
          <p:cNvSpPr/>
          <p:nvPr/>
        </p:nvSpPr>
        <p:spPr>
          <a:xfrm>
            <a:off x="3767231" y="4036230"/>
            <a:ext cx="938040" cy="944556"/>
          </a:xfrm>
          <a:prstGeom prst="roundRect">
            <a:avLst/>
          </a:prstGeom>
          <a:solidFill>
            <a:srgbClr val="024394">
              <a:alpha val="29804"/>
            </a:srgb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accent2"/>
                </a:solidFill>
                <a:latin typeface="Gotham Rounded Book" charset="0"/>
                <a:ea typeface="Gotham Rounded Book" charset="0"/>
                <a:cs typeface="Gotham Rounded Book" charset="0"/>
              </a:rPr>
              <a:t>Image </a:t>
            </a:r>
            <a:r>
              <a:rPr lang="en-US" sz="1000" dirty="0">
                <a:solidFill>
                  <a:schemeClr val="accent2"/>
                </a:solidFill>
                <a:latin typeface="Gotham Rounded Book" charset="0"/>
                <a:ea typeface="Gotham Rounded Book" charset="0"/>
                <a:cs typeface="Gotham Rounded Book" charset="0"/>
              </a:rPr>
              <a:t>Driver</a:t>
            </a:r>
          </a:p>
        </p:txBody>
      </p:sp>
      <p:sp>
        <p:nvSpPr>
          <p:cNvPr id="46" name="Rounded Rectangle 45"/>
          <p:cNvSpPr/>
          <p:nvPr/>
        </p:nvSpPr>
        <p:spPr>
          <a:xfrm>
            <a:off x="4809563" y="4033760"/>
            <a:ext cx="938040" cy="944556"/>
          </a:xfrm>
          <a:prstGeom prst="roundRect">
            <a:avLst/>
          </a:prstGeom>
          <a:solidFill>
            <a:srgbClr val="024394">
              <a:alpha val="29804"/>
            </a:srgb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accent2"/>
                </a:solidFill>
                <a:latin typeface="Gotham Rounded Book" charset="0"/>
                <a:ea typeface="Gotham Rounded Book" charset="0"/>
                <a:cs typeface="Gotham Rounded Book" charset="0"/>
              </a:rPr>
              <a:t>Volume </a:t>
            </a:r>
            <a:r>
              <a:rPr lang="en-US" sz="1000" dirty="0">
                <a:solidFill>
                  <a:schemeClr val="accent2"/>
                </a:solidFill>
                <a:latin typeface="Gotham Rounded Book" charset="0"/>
                <a:ea typeface="Gotham Rounded Book" charset="0"/>
                <a:cs typeface="Gotham Rounded Book" charset="0"/>
              </a:rPr>
              <a:t>Driver</a:t>
            </a:r>
          </a:p>
        </p:txBody>
      </p:sp>
      <p:sp>
        <p:nvSpPr>
          <p:cNvPr id="47" name="Rounded Rectangle 46"/>
          <p:cNvSpPr/>
          <p:nvPr/>
        </p:nvSpPr>
        <p:spPr>
          <a:xfrm>
            <a:off x="5868384" y="4033760"/>
            <a:ext cx="938040" cy="944556"/>
          </a:xfrm>
          <a:prstGeom prst="roundRect">
            <a:avLst/>
          </a:prstGeom>
          <a:solidFill>
            <a:srgbClr val="024394">
              <a:alpha val="29804"/>
            </a:srgb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accent2"/>
                </a:solidFill>
                <a:latin typeface="Gotham Rounded Book" charset="0"/>
                <a:ea typeface="Gotham Rounded Book" charset="0"/>
                <a:cs typeface="Gotham Rounded Book" charset="0"/>
              </a:rPr>
              <a:t>Network </a:t>
            </a:r>
            <a:r>
              <a:rPr lang="en-US" sz="1000" dirty="0">
                <a:solidFill>
                  <a:schemeClr val="accent2"/>
                </a:solidFill>
                <a:latin typeface="Gotham Rounded Book" charset="0"/>
                <a:ea typeface="Gotham Rounded Book" charset="0"/>
                <a:cs typeface="Gotham Rounded Book" charset="0"/>
              </a:rPr>
              <a:t>Driver</a:t>
            </a:r>
          </a:p>
        </p:txBody>
      </p:sp>
      <p:grpSp>
        <p:nvGrpSpPr>
          <p:cNvPr id="52" name="Group 51"/>
          <p:cNvGrpSpPr/>
          <p:nvPr/>
        </p:nvGrpSpPr>
        <p:grpSpPr>
          <a:xfrm>
            <a:off x="2703869" y="5326598"/>
            <a:ext cx="3736261" cy="1165686"/>
            <a:chOff x="4336024" y="4766467"/>
            <a:chExt cx="3736261" cy="1165686"/>
          </a:xfrm>
        </p:grpSpPr>
        <p:grpSp>
          <p:nvGrpSpPr>
            <p:cNvPr id="53" name="Group 52"/>
            <p:cNvGrpSpPr/>
            <p:nvPr/>
          </p:nvGrpSpPr>
          <p:grpSpPr>
            <a:xfrm>
              <a:off x="6410633" y="4766468"/>
              <a:ext cx="1661652" cy="1165685"/>
              <a:chOff x="6410633" y="4766468"/>
              <a:chExt cx="1661652" cy="1165685"/>
            </a:xfrm>
          </p:grpSpPr>
          <p:pic>
            <p:nvPicPr>
              <p:cNvPr id="60" name="Picture 5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08487" y="5044511"/>
                <a:ext cx="1150841" cy="2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6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660887" y="5196911"/>
                <a:ext cx="1150841" cy="2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6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13287" y="5349311"/>
                <a:ext cx="1150841" cy="2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Rounded Rectangle 62"/>
              <p:cNvSpPr/>
              <p:nvPr/>
            </p:nvSpPr>
            <p:spPr bwMode="gray">
              <a:xfrm>
                <a:off x="6410633" y="4766468"/>
                <a:ext cx="1661652" cy="1165685"/>
              </a:xfrm>
              <a:prstGeom prst="roundRect">
                <a:avLst/>
              </a:prstGeom>
              <a:solidFill>
                <a:srgbClr val="024394">
                  <a:alpha val="20000"/>
                </a:srgbClr>
              </a:solidFill>
              <a:ln>
                <a:solidFill>
                  <a:schemeClr val="accent1"/>
                </a:solid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b"/>
              <a:lstStyle/>
              <a:p>
                <a:pPr algn="ctr"/>
                <a:r>
                  <a:rPr lang="en-US" sz="1000" dirty="0" smtClean="0">
                    <a:solidFill>
                      <a:schemeClr val="accent1"/>
                    </a:solidFill>
                    <a:latin typeface="Gotham Rounded Medium" charset="0"/>
                    <a:ea typeface="Gotham Rounded Medium" charset="0"/>
                    <a:cs typeface="Gotham Rounded Medium" charset="0"/>
                  </a:rPr>
                  <a:t>Nutanix Cluster</a:t>
                </a:r>
                <a:endParaRPr lang="en-US" sz="1000" dirty="0">
                  <a:solidFill>
                    <a:schemeClr val="accent1"/>
                  </a:solidFill>
                  <a:latin typeface="Gotham Rounded Medium" charset="0"/>
                  <a:ea typeface="Gotham Rounded Medium" charset="0"/>
                  <a:cs typeface="Gotham Rounded Medium" charset="0"/>
                </a:endParaRPr>
              </a:p>
            </p:txBody>
          </p:sp>
        </p:grpSp>
        <p:grpSp>
          <p:nvGrpSpPr>
            <p:cNvPr id="54" name="Group 53"/>
            <p:cNvGrpSpPr/>
            <p:nvPr/>
          </p:nvGrpSpPr>
          <p:grpSpPr>
            <a:xfrm>
              <a:off x="4336024" y="4766467"/>
              <a:ext cx="1661652" cy="1165685"/>
              <a:chOff x="6410633" y="4766468"/>
              <a:chExt cx="1661652" cy="1165685"/>
            </a:xfrm>
          </p:grpSpPr>
          <p:pic>
            <p:nvPicPr>
              <p:cNvPr id="56" name="Picture 5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08487" y="5044511"/>
                <a:ext cx="1150841" cy="2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5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660887" y="5196911"/>
                <a:ext cx="1150841" cy="2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 name="Picture 5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13287" y="5349311"/>
                <a:ext cx="1150841" cy="274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Rounded Rectangle 58"/>
              <p:cNvSpPr/>
              <p:nvPr/>
            </p:nvSpPr>
            <p:spPr bwMode="gray">
              <a:xfrm>
                <a:off x="6410633" y="4766468"/>
                <a:ext cx="1661652" cy="1165685"/>
              </a:xfrm>
              <a:prstGeom prst="roundRect">
                <a:avLst/>
              </a:prstGeom>
              <a:solidFill>
                <a:srgbClr val="024394">
                  <a:alpha val="20000"/>
                </a:srgbClr>
              </a:solidFill>
              <a:ln>
                <a:solidFill>
                  <a:schemeClr val="accent1"/>
                </a:solid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b"/>
              <a:lstStyle/>
              <a:p>
                <a:pPr algn="ctr"/>
                <a:r>
                  <a:rPr lang="en-US" sz="1000" dirty="0" smtClean="0">
                    <a:solidFill>
                      <a:schemeClr val="accent1"/>
                    </a:solidFill>
                    <a:latin typeface="Gotham Rounded Medium" charset="0"/>
                    <a:ea typeface="Gotham Rounded Medium" charset="0"/>
                    <a:cs typeface="Gotham Rounded Medium" charset="0"/>
                  </a:rPr>
                  <a:t>Nutanix Cluster</a:t>
                </a:r>
                <a:endParaRPr lang="en-US" sz="1000" dirty="0">
                  <a:solidFill>
                    <a:schemeClr val="accent1"/>
                  </a:solidFill>
                  <a:latin typeface="Gotham Rounded Medium" charset="0"/>
                  <a:ea typeface="Gotham Rounded Medium" charset="0"/>
                  <a:cs typeface="Gotham Rounded Medium" charset="0"/>
                </a:endParaRPr>
              </a:p>
            </p:txBody>
          </p:sp>
        </p:grpSp>
        <p:sp>
          <p:nvSpPr>
            <p:cNvPr id="55" name="TextBox 54"/>
            <p:cNvSpPr txBox="1"/>
            <p:nvPr/>
          </p:nvSpPr>
          <p:spPr>
            <a:xfrm>
              <a:off x="6020739" y="5268548"/>
              <a:ext cx="335348" cy="307777"/>
            </a:xfrm>
            <a:prstGeom prst="rect">
              <a:avLst/>
            </a:prstGeom>
            <a:noFill/>
          </p:spPr>
          <p:txBody>
            <a:bodyPr wrap="none" rtlCol="0">
              <a:spAutoFit/>
            </a:bodyPr>
            <a:lstStyle/>
            <a:p>
              <a:r>
                <a:rPr lang="is-IS" sz="1400" b="1" dirty="0" smtClean="0">
                  <a:solidFill>
                    <a:schemeClr val="accent1"/>
                  </a:solidFill>
                  <a:latin typeface="Gotham Rounded" charset="0"/>
                  <a:ea typeface="Gotham Rounded" charset="0"/>
                  <a:cs typeface="Gotham Rounded" charset="0"/>
                </a:rPr>
                <a:t>…</a:t>
              </a:r>
              <a:endParaRPr lang="en-US" sz="1400" b="1" dirty="0" err="1" smtClean="0">
                <a:solidFill>
                  <a:schemeClr val="accent1"/>
                </a:solidFill>
                <a:latin typeface="Gotham Rounded" charset="0"/>
                <a:ea typeface="Gotham Rounded" charset="0"/>
                <a:cs typeface="Gotham Rounded" charset="0"/>
              </a:endParaRPr>
            </a:p>
          </p:txBody>
        </p:sp>
      </p:grpSp>
      <p:grpSp>
        <p:nvGrpSpPr>
          <p:cNvPr id="64" name="Group 63"/>
          <p:cNvGrpSpPr/>
          <p:nvPr/>
        </p:nvGrpSpPr>
        <p:grpSpPr>
          <a:xfrm>
            <a:off x="3534696" y="4978318"/>
            <a:ext cx="2074608" cy="348224"/>
            <a:chOff x="1100866" y="2992036"/>
            <a:chExt cx="2074608" cy="890202"/>
          </a:xfrm>
        </p:grpSpPr>
        <p:sp>
          <p:nvSpPr>
            <p:cNvPr id="65" name="TextBox 64"/>
            <p:cNvSpPr txBox="1"/>
            <p:nvPr/>
          </p:nvSpPr>
          <p:spPr>
            <a:xfrm>
              <a:off x="1873645" y="3174116"/>
              <a:ext cx="592726" cy="708122"/>
            </a:xfrm>
            <a:prstGeom prst="rect">
              <a:avLst/>
            </a:prstGeom>
            <a:noFill/>
          </p:spPr>
          <p:txBody>
            <a:bodyPr wrap="none" rtlCol="0" anchor="t">
              <a:spAutoFit/>
            </a:bodyPr>
            <a:lstStyle/>
            <a:p>
              <a:pPr algn="ctr"/>
              <a:r>
                <a:rPr lang="en-US" sz="1200" dirty="0" smtClean="0">
                  <a:solidFill>
                    <a:schemeClr val="tx2"/>
                  </a:solidFill>
                  <a:latin typeface="Gotham Rounded Book" charset="0"/>
                  <a:ea typeface="Gotham Rounded Book" charset="0"/>
                  <a:cs typeface="Gotham Rounded Book" charset="0"/>
                </a:rPr>
                <a:t>REST</a:t>
              </a:r>
              <a:endParaRPr lang="en-US" dirty="0" smtClean="0">
                <a:solidFill>
                  <a:schemeClr val="tx2"/>
                </a:solidFill>
                <a:latin typeface="Gotham Rounded Book" charset="0"/>
                <a:ea typeface="Gotham Rounded Book" charset="0"/>
                <a:cs typeface="Gotham Rounded Book" charset="0"/>
              </a:endParaRPr>
            </a:p>
          </p:txBody>
        </p:sp>
        <p:cxnSp>
          <p:nvCxnSpPr>
            <p:cNvPr id="66" name="Elbow Connector 65"/>
            <p:cNvCxnSpPr/>
            <p:nvPr/>
          </p:nvCxnSpPr>
          <p:spPr>
            <a:xfrm>
              <a:off x="2458876" y="3504219"/>
              <a:ext cx="716598" cy="356517"/>
            </a:xfrm>
            <a:prstGeom prst="bentConnector2">
              <a:avLst/>
            </a:prstGeom>
            <a:ln w="127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7" name="Elbow Connector 66"/>
            <p:cNvCxnSpPr/>
            <p:nvPr/>
          </p:nvCxnSpPr>
          <p:spPr>
            <a:xfrm rot="10800000" flipV="1">
              <a:off x="1100866" y="3504219"/>
              <a:ext cx="765285" cy="356516"/>
            </a:xfrm>
            <a:prstGeom prst="bentConnector2">
              <a:avLst/>
            </a:prstGeom>
            <a:ln w="127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162513" y="2992036"/>
              <a:ext cx="0" cy="373683"/>
            </a:xfrm>
            <a:prstGeom prst="straightConnector1">
              <a:avLst/>
            </a:prstGeom>
            <a:ln w="127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sp>
        <p:nvSpPr>
          <p:cNvPr id="69" name="Rounded Rectangle 68"/>
          <p:cNvSpPr/>
          <p:nvPr/>
        </p:nvSpPr>
        <p:spPr>
          <a:xfrm>
            <a:off x="3750182" y="3006863"/>
            <a:ext cx="938040" cy="933006"/>
          </a:xfrm>
          <a:prstGeom prst="roundRect">
            <a:avLst/>
          </a:prstGeom>
          <a:solidFill>
            <a:srgbClr val="3F3F3F"/>
          </a:solid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Gotham Rounded Book" charset="0"/>
                <a:ea typeface="Gotham Rounded Book" charset="0"/>
                <a:cs typeface="Gotham Rounded Book" charset="0"/>
              </a:rPr>
              <a:t>Glance</a:t>
            </a:r>
            <a:br>
              <a:rPr lang="en-US" sz="1000" dirty="0" smtClean="0">
                <a:latin typeface="Gotham Rounded Book" charset="0"/>
                <a:ea typeface="Gotham Rounded Book" charset="0"/>
                <a:cs typeface="Gotham Rounded Book" charset="0"/>
              </a:rPr>
            </a:br>
            <a:r>
              <a:rPr lang="en-US" sz="1000" dirty="0" smtClean="0">
                <a:latin typeface="Gotham Rounded Book" charset="0"/>
                <a:ea typeface="Gotham Rounded Book" charset="0"/>
                <a:cs typeface="Gotham Rounded Book" charset="0"/>
              </a:rPr>
              <a:t>Image</a:t>
            </a:r>
            <a:endParaRPr lang="en-US" sz="1000" dirty="0">
              <a:latin typeface="Gotham Rounded Book" charset="0"/>
              <a:ea typeface="Gotham Rounded Book" charset="0"/>
              <a:cs typeface="Gotham Rounded Book" charset="0"/>
            </a:endParaRPr>
          </a:p>
        </p:txBody>
      </p:sp>
      <p:pic>
        <p:nvPicPr>
          <p:cNvPr id="70" name="Picture 69"/>
          <p:cNvPicPr>
            <a:picLocks noChangeAspect="1"/>
          </p:cNvPicPr>
          <p:nvPr/>
        </p:nvPicPr>
        <p:blipFill>
          <a:blip r:embed="rId4"/>
          <a:stretch>
            <a:fillRect/>
          </a:stretch>
        </p:blipFill>
        <p:spPr>
          <a:xfrm>
            <a:off x="1613026" y="1143031"/>
            <a:ext cx="561132" cy="394309"/>
          </a:xfrm>
          <a:prstGeom prst="rect">
            <a:avLst/>
          </a:prstGeom>
        </p:spPr>
      </p:pic>
      <p:pic>
        <p:nvPicPr>
          <p:cNvPr id="71" name="Picture 70"/>
          <p:cNvPicPr>
            <a:picLocks noChangeAspect="1"/>
          </p:cNvPicPr>
          <p:nvPr/>
        </p:nvPicPr>
        <p:blipFill>
          <a:blip r:embed="rId5"/>
          <a:stretch>
            <a:fillRect/>
          </a:stretch>
        </p:blipFill>
        <p:spPr>
          <a:xfrm>
            <a:off x="2729479" y="1134111"/>
            <a:ext cx="404909" cy="403228"/>
          </a:xfrm>
          <a:prstGeom prst="rect">
            <a:avLst/>
          </a:prstGeom>
        </p:spPr>
      </p:pic>
      <p:pic>
        <p:nvPicPr>
          <p:cNvPr id="72" name="Picture 71"/>
          <p:cNvPicPr>
            <a:picLocks noChangeAspect="1"/>
          </p:cNvPicPr>
          <p:nvPr/>
        </p:nvPicPr>
        <p:blipFill>
          <a:blip r:embed="rId6"/>
          <a:stretch>
            <a:fillRect/>
          </a:stretch>
        </p:blipFill>
        <p:spPr>
          <a:xfrm>
            <a:off x="3630647" y="1133326"/>
            <a:ext cx="451127" cy="403228"/>
          </a:xfrm>
          <a:prstGeom prst="rect">
            <a:avLst/>
          </a:prstGeom>
        </p:spPr>
      </p:pic>
      <p:pic>
        <p:nvPicPr>
          <p:cNvPr id="73" name="Picture 72"/>
          <p:cNvPicPr>
            <a:picLocks noChangeAspect="1"/>
          </p:cNvPicPr>
          <p:nvPr/>
        </p:nvPicPr>
        <p:blipFill>
          <a:blip r:embed="rId7"/>
          <a:stretch>
            <a:fillRect/>
          </a:stretch>
        </p:blipFill>
        <p:spPr>
          <a:xfrm>
            <a:off x="4388584" y="1125054"/>
            <a:ext cx="875566" cy="403706"/>
          </a:xfrm>
          <a:prstGeom prst="rect">
            <a:avLst/>
          </a:prstGeom>
        </p:spPr>
      </p:pic>
      <p:pic>
        <p:nvPicPr>
          <p:cNvPr id="74" name="Picture 73"/>
          <p:cNvPicPr>
            <a:picLocks noChangeAspect="1"/>
          </p:cNvPicPr>
          <p:nvPr/>
        </p:nvPicPr>
        <p:blipFill>
          <a:blip r:embed="rId8"/>
          <a:stretch>
            <a:fillRect/>
          </a:stretch>
        </p:blipFill>
        <p:spPr>
          <a:xfrm>
            <a:off x="5594264" y="1133634"/>
            <a:ext cx="505516" cy="403706"/>
          </a:xfrm>
          <a:prstGeom prst="rect">
            <a:avLst/>
          </a:prstGeom>
        </p:spPr>
      </p:pic>
      <p:pic>
        <p:nvPicPr>
          <p:cNvPr id="75" name="Picture 74"/>
          <p:cNvPicPr>
            <a:picLocks noChangeAspect="1"/>
          </p:cNvPicPr>
          <p:nvPr/>
        </p:nvPicPr>
        <p:blipFill>
          <a:blip r:embed="rId9"/>
          <a:stretch>
            <a:fillRect/>
          </a:stretch>
        </p:blipFill>
        <p:spPr>
          <a:xfrm>
            <a:off x="6679238" y="1133634"/>
            <a:ext cx="504632" cy="403706"/>
          </a:xfrm>
          <a:prstGeom prst="rect">
            <a:avLst/>
          </a:prstGeom>
        </p:spPr>
      </p:pic>
      <p:pic>
        <p:nvPicPr>
          <p:cNvPr id="76" name="Picture 75"/>
          <p:cNvPicPr>
            <a:picLocks noChangeAspect="1"/>
          </p:cNvPicPr>
          <p:nvPr/>
        </p:nvPicPr>
        <p:blipFill>
          <a:blip r:embed="rId10"/>
          <a:stretch>
            <a:fillRect/>
          </a:stretch>
        </p:blipFill>
        <p:spPr>
          <a:xfrm>
            <a:off x="7754699" y="1125054"/>
            <a:ext cx="399950" cy="403706"/>
          </a:xfrm>
          <a:prstGeom prst="rect">
            <a:avLst/>
          </a:prstGeom>
        </p:spPr>
      </p:pic>
    </p:spTree>
    <p:extLst>
      <p:ext uri="{BB962C8B-B14F-4D97-AF65-F5344CB8AC3E}">
        <p14:creationId xmlns:p14="http://schemas.microsoft.com/office/powerpoint/2010/main" val="43496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开放的超融合生态</a:t>
            </a:r>
            <a:r>
              <a:rPr lang="zh-CN" altLang="en-US" dirty="0"/>
              <a:t>圈</a:t>
            </a:r>
          </a:p>
        </p:txBody>
      </p:sp>
      <p:grpSp>
        <p:nvGrpSpPr>
          <p:cNvPr id="4" name="Group 14"/>
          <p:cNvGrpSpPr/>
          <p:nvPr/>
        </p:nvGrpSpPr>
        <p:grpSpPr>
          <a:xfrm>
            <a:off x="317099" y="1600201"/>
            <a:ext cx="1580163" cy="1822082"/>
            <a:chOff x="223069" y="1853130"/>
            <a:chExt cx="1452870" cy="1678957"/>
          </a:xfrm>
          <a:effectLst/>
        </p:grpSpPr>
        <p:sp>
          <p:nvSpPr>
            <p:cNvPr id="5" name="Rounded Rectangle 153"/>
            <p:cNvSpPr/>
            <p:nvPr/>
          </p:nvSpPr>
          <p:spPr bwMode="invGray">
            <a:xfrm>
              <a:off x="223069" y="1853130"/>
              <a:ext cx="1452870" cy="1678957"/>
            </a:xfrm>
            <a:prstGeom prst="roundRect">
              <a:avLst>
                <a:gd name="adj" fmla="val 5162"/>
              </a:avLst>
            </a:prstGeom>
            <a:solidFill>
              <a:schemeClr val="accent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C7C9CC"/>
                </a:solidFill>
                <a:effectLst/>
                <a:uLnTx/>
                <a:uFillTx/>
                <a:latin typeface="黑体" pitchFamily="49" charset="-122"/>
                <a:ea typeface="黑体" pitchFamily="49" charset="-122"/>
                <a:cs typeface="Gotham Rounded Book"/>
              </a:endParaRPr>
            </a:p>
          </p:txBody>
        </p:sp>
        <p:sp>
          <p:nvSpPr>
            <p:cNvPr id="6" name="TextBox 154"/>
            <p:cNvSpPr txBox="1"/>
            <p:nvPr/>
          </p:nvSpPr>
          <p:spPr>
            <a:xfrm>
              <a:off x="290423" y="2527410"/>
              <a:ext cx="134711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SimSun"/>
                </a:rPr>
                <a:t>应用与技术</a:t>
              </a:r>
            </a:p>
          </p:txBody>
        </p:sp>
      </p:grpSp>
      <p:grpSp>
        <p:nvGrpSpPr>
          <p:cNvPr id="7" name="Group 16"/>
          <p:cNvGrpSpPr/>
          <p:nvPr/>
        </p:nvGrpSpPr>
        <p:grpSpPr>
          <a:xfrm>
            <a:off x="317099" y="3473203"/>
            <a:ext cx="1580163" cy="1089960"/>
            <a:chOff x="223069" y="3583011"/>
            <a:chExt cx="1452870" cy="1089960"/>
          </a:xfrm>
          <a:solidFill>
            <a:schemeClr val="tx1">
              <a:lumMod val="75000"/>
            </a:schemeClr>
          </a:solidFill>
          <a:effectLst/>
        </p:grpSpPr>
        <p:sp>
          <p:nvSpPr>
            <p:cNvPr id="8" name="Rounded Rectangle 156"/>
            <p:cNvSpPr/>
            <p:nvPr/>
          </p:nvSpPr>
          <p:spPr bwMode="gray">
            <a:xfrm>
              <a:off x="223069" y="3583011"/>
              <a:ext cx="1452870" cy="1089960"/>
            </a:xfrm>
            <a:prstGeom prst="roundRect">
              <a:avLst>
                <a:gd name="adj" fmla="val 5162"/>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3F3F3F">
                    <a:lumMod val="75000"/>
                  </a:srgbClr>
                </a:solidFill>
                <a:effectLst/>
                <a:uLnTx/>
                <a:uFillTx/>
                <a:latin typeface="黑体" pitchFamily="49" charset="-122"/>
                <a:ea typeface="黑体" pitchFamily="49" charset="-122"/>
                <a:cs typeface="Gotham Rounded Book"/>
              </a:endParaRPr>
            </a:p>
          </p:txBody>
        </p:sp>
        <p:sp>
          <p:nvSpPr>
            <p:cNvPr id="9" name="TextBox 157"/>
            <p:cNvSpPr txBox="1"/>
            <p:nvPr/>
          </p:nvSpPr>
          <p:spPr>
            <a:xfrm>
              <a:off x="290423" y="3937609"/>
              <a:ext cx="1347110" cy="338554"/>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SimSun"/>
                </a:rPr>
                <a:t>客户操作系统</a:t>
              </a:r>
            </a:p>
          </p:txBody>
        </p:sp>
      </p:grpSp>
      <p:grpSp>
        <p:nvGrpSpPr>
          <p:cNvPr id="10" name="Group 22"/>
          <p:cNvGrpSpPr/>
          <p:nvPr/>
        </p:nvGrpSpPr>
        <p:grpSpPr>
          <a:xfrm>
            <a:off x="317099" y="4626939"/>
            <a:ext cx="1580163" cy="1089960"/>
            <a:chOff x="223069" y="4736747"/>
            <a:chExt cx="1452870" cy="1089960"/>
          </a:xfrm>
          <a:effectLst/>
        </p:grpSpPr>
        <p:sp>
          <p:nvSpPr>
            <p:cNvPr id="11" name="Rounded Rectangle 159"/>
            <p:cNvSpPr/>
            <p:nvPr/>
          </p:nvSpPr>
          <p:spPr bwMode="gray">
            <a:xfrm>
              <a:off x="223069" y="4736747"/>
              <a:ext cx="1452870" cy="1089960"/>
            </a:xfrm>
            <a:prstGeom prst="roundRect">
              <a:avLst>
                <a:gd name="adj" fmla="val 5162"/>
              </a:avLst>
            </a:prstGeom>
            <a:solidFill>
              <a:srgbClr val="4BACC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C7C9CC"/>
                </a:solidFill>
                <a:effectLst/>
                <a:uLnTx/>
                <a:uFillTx/>
                <a:latin typeface="黑体" pitchFamily="49" charset="-122"/>
                <a:ea typeface="黑体" pitchFamily="49" charset="-122"/>
                <a:cs typeface="Gotham Rounded Book"/>
              </a:endParaRPr>
            </a:p>
          </p:txBody>
        </p:sp>
        <p:sp>
          <p:nvSpPr>
            <p:cNvPr id="12" name="TextBox 160"/>
            <p:cNvSpPr txBox="1"/>
            <p:nvPr/>
          </p:nvSpPr>
          <p:spPr>
            <a:xfrm>
              <a:off x="290423" y="5086803"/>
              <a:ext cx="134711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chemeClr val="bg1"/>
                  </a:solidFill>
                  <a:effectLst/>
                  <a:uLnTx/>
                  <a:uFillTx/>
                  <a:latin typeface="微软雅黑" panose="020B0503020204020204" pitchFamily="34" charset="-122"/>
                  <a:ea typeface="微软雅黑" panose="020B0503020204020204" pitchFamily="34" charset="-122"/>
                  <a:cs typeface="SimSun"/>
                </a:rPr>
                <a:t>硬件与</a:t>
              </a:r>
              <a:r>
                <a:rPr lang="zh-CN" altLang="en-US" sz="1600" kern="0" dirty="0">
                  <a:solidFill>
                    <a:schemeClr val="bg1"/>
                  </a:solidFill>
                  <a:latin typeface="微软雅黑" panose="020B0503020204020204" pitchFamily="34" charset="-122"/>
                  <a:ea typeface="微软雅黑" panose="020B0503020204020204" pitchFamily="34" charset="-122"/>
                  <a:cs typeface="SimSun"/>
                </a:rPr>
                <a:t>环境</a:t>
              </a:r>
              <a:endParaRPr kumimoji="0" lang="en-US" sz="16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SimSun"/>
              </a:endParaRPr>
            </a:p>
          </p:txBody>
        </p:sp>
      </p:grpSp>
      <p:grpSp>
        <p:nvGrpSpPr>
          <p:cNvPr id="13" name="Group 26"/>
          <p:cNvGrpSpPr/>
          <p:nvPr/>
        </p:nvGrpSpPr>
        <p:grpSpPr>
          <a:xfrm>
            <a:off x="1950957" y="4626939"/>
            <a:ext cx="6833069" cy="1089960"/>
            <a:chOff x="1725308" y="4736747"/>
            <a:chExt cx="7146266" cy="1089960"/>
          </a:xfrm>
          <a:effectLst/>
        </p:grpSpPr>
        <p:sp>
          <p:nvSpPr>
            <p:cNvPr id="14" name="Rounded Rectangle 162"/>
            <p:cNvSpPr/>
            <p:nvPr/>
          </p:nvSpPr>
          <p:spPr bwMode="gray">
            <a:xfrm>
              <a:off x="1725308" y="4736747"/>
              <a:ext cx="7146266" cy="1089960"/>
            </a:xfrm>
            <a:prstGeom prst="roundRect">
              <a:avLst>
                <a:gd name="adj" fmla="val 5162"/>
              </a:avLst>
            </a:prstGeom>
            <a:solidFill>
              <a:srgbClr val="4BACC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C7C9CC"/>
                </a:solidFill>
                <a:effectLst/>
                <a:uLnTx/>
                <a:uFillTx/>
                <a:latin typeface="黑体" pitchFamily="49" charset="-122"/>
                <a:ea typeface="黑体" pitchFamily="49" charset="-122"/>
                <a:cs typeface="Arial" pitchFamily="34" charset="0"/>
              </a:endParaRPr>
            </a:p>
          </p:txBody>
        </p:sp>
        <p:pic>
          <p:nvPicPr>
            <p:cNvPr id="15" name="Picture 163"/>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4975451" y="4834516"/>
              <a:ext cx="1597933" cy="541361"/>
            </a:xfrm>
            <a:prstGeom prst="rect">
              <a:avLst/>
            </a:prstGeom>
          </p:spPr>
        </p:pic>
        <p:pic>
          <p:nvPicPr>
            <p:cNvPr id="16" name="Picture 164"/>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2082818" y="4979247"/>
              <a:ext cx="648077" cy="646131"/>
            </a:xfrm>
            <a:prstGeom prst="rect">
              <a:avLst/>
            </a:prstGeom>
          </p:spPr>
        </p:pic>
        <p:pic>
          <p:nvPicPr>
            <p:cNvPr id="17" name="Picture 2" descr="\\psf\Home\Desktop\supermicro.jp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43425" y="4964681"/>
              <a:ext cx="1569775" cy="299390"/>
            </a:xfrm>
            <a:prstGeom prst="rect">
              <a:avLst/>
            </a:prstGeom>
            <a:noFill/>
            <a:extLst>
              <a:ext uri="{909E8E84-426E-40dd-AFC4-6F175D3DCCD1}">
                <a14:hiddenFill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solidFill>
                    <a:srgbClr val="FFFFFF"/>
                  </a:solidFill>
                </a14:hiddenFill>
              </a:ext>
            </a:extLst>
          </p:spPr>
        </p:pic>
        <p:pic>
          <p:nvPicPr>
            <p:cNvPr id="18" name="Picture 167"/>
            <p:cNvPicPr>
              <a:picLocks noChangeAspect="1"/>
            </p:cNvPicPr>
            <p:nvPr/>
          </p:nvPicPr>
          <p:blipFill rotWithShape="1">
            <a:blip r:embed="rId6" cstate="print">
              <a:extLst>
                <a:ext uri="{28A0092B-C50C-407E-A947-70E740481C1C}">
                  <a14:useLocalDpi xmlns:a14="http://schemas.microsoft.com/office/drawing/2010/main"/>
                </a:ext>
              </a:extLst>
            </a:blip>
            <a:srcRect b="-4707"/>
            <a:stretch/>
          </p:blipFill>
          <p:spPr>
            <a:xfrm>
              <a:off x="7270253" y="5237375"/>
              <a:ext cx="405268" cy="463355"/>
            </a:xfrm>
            <a:prstGeom prst="rect">
              <a:avLst/>
            </a:prstGeom>
          </p:spPr>
        </p:pic>
        <p:pic>
          <p:nvPicPr>
            <p:cNvPr id="19" name="Picture 16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675521" y="5214857"/>
              <a:ext cx="489463" cy="463355"/>
            </a:xfrm>
            <a:prstGeom prst="rect">
              <a:avLst/>
            </a:prstGeom>
          </p:spPr>
        </p:pic>
        <p:pic>
          <p:nvPicPr>
            <p:cNvPr id="20" name="Picture 169"/>
            <p:cNvPicPr>
              <a:picLocks noChangeAspect="1"/>
            </p:cNvPicPr>
            <p:nvPr/>
          </p:nvPicPr>
          <p:blipFill rotWithShape="1">
            <a:blip r:embed="rId8" cstate="print">
              <a:lum bright="70000" contrast="-70000"/>
              <a:extLst>
                <a:ext uri="{28A0092B-C50C-407E-A947-70E740481C1C}">
                  <a14:useLocalDpi xmlns:a14="http://schemas.microsoft.com/office/drawing/2010/main"/>
                </a:ext>
              </a:extLst>
            </a:blip>
            <a:srcRect r="-20" b="-4707"/>
            <a:stretch/>
          </p:blipFill>
          <p:spPr>
            <a:xfrm>
              <a:off x="8164983" y="5237375"/>
              <a:ext cx="302008" cy="463355"/>
            </a:xfrm>
            <a:prstGeom prst="rect">
              <a:avLst/>
            </a:prstGeom>
          </p:spPr>
        </p:pic>
      </p:grpSp>
      <p:sp>
        <p:nvSpPr>
          <p:cNvPr id="22" name="Rounded Rectangle 171"/>
          <p:cNvSpPr/>
          <p:nvPr/>
        </p:nvSpPr>
        <p:spPr bwMode="gray">
          <a:xfrm>
            <a:off x="1952445" y="1600200"/>
            <a:ext cx="6831762" cy="1821049"/>
          </a:xfrm>
          <a:prstGeom prst="roundRect">
            <a:avLst>
              <a:gd name="adj" fmla="val 5162"/>
            </a:avLst>
          </a:prstGeom>
          <a:solidFill>
            <a:schemeClr val="accent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C7C9CC"/>
              </a:solidFill>
              <a:effectLst/>
              <a:uLnTx/>
              <a:uFillTx/>
              <a:latin typeface="黑体" pitchFamily="49" charset="-122"/>
              <a:ea typeface="黑体" pitchFamily="49" charset="-122"/>
              <a:cs typeface="Arial" pitchFamily="34" charset="0"/>
            </a:endParaRPr>
          </a:p>
        </p:txBody>
      </p:sp>
      <p:pic>
        <p:nvPicPr>
          <p:cNvPr id="23" name="Picture 1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36268" y="2374878"/>
            <a:ext cx="1671206" cy="591768"/>
          </a:xfrm>
          <a:prstGeom prst="rect">
            <a:avLst/>
          </a:prstGeom>
        </p:spPr>
      </p:pic>
      <p:pic>
        <p:nvPicPr>
          <p:cNvPr id="24" name="Picture 17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02479" y="2422341"/>
            <a:ext cx="1381161" cy="339700"/>
          </a:xfrm>
          <a:prstGeom prst="rect">
            <a:avLst/>
          </a:prstGeom>
        </p:spPr>
      </p:pic>
      <p:pic>
        <p:nvPicPr>
          <p:cNvPr id="25" name="Picture 17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32830" y="1566597"/>
            <a:ext cx="1906409" cy="512633"/>
          </a:xfrm>
          <a:prstGeom prst="rect">
            <a:avLst/>
          </a:prstGeom>
        </p:spPr>
      </p:pic>
      <p:pic>
        <p:nvPicPr>
          <p:cNvPr id="26" name="Picture 17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62520" y="1849644"/>
            <a:ext cx="818048" cy="507502"/>
          </a:xfrm>
          <a:prstGeom prst="rect">
            <a:avLst/>
          </a:prstGeom>
        </p:spPr>
      </p:pic>
      <p:pic>
        <p:nvPicPr>
          <p:cNvPr id="27" name="Picture 17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438151" y="2945948"/>
            <a:ext cx="1099931" cy="351691"/>
          </a:xfrm>
          <a:prstGeom prst="rect">
            <a:avLst/>
          </a:prstGeom>
        </p:spPr>
      </p:pic>
      <p:pic>
        <p:nvPicPr>
          <p:cNvPr id="28" name="Picture 17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87837" y="1946528"/>
            <a:ext cx="857592" cy="353490"/>
          </a:xfrm>
          <a:prstGeom prst="rect">
            <a:avLst/>
          </a:prstGeom>
        </p:spPr>
      </p:pic>
      <p:pic>
        <p:nvPicPr>
          <p:cNvPr id="29" name="Picture 17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221686" y="3016462"/>
            <a:ext cx="920846" cy="276512"/>
          </a:xfrm>
          <a:prstGeom prst="rect">
            <a:avLst/>
          </a:prstGeom>
        </p:spPr>
      </p:pic>
      <p:pic>
        <p:nvPicPr>
          <p:cNvPr id="30" name="Picture 179" descr="varmour.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068360" y="2602956"/>
            <a:ext cx="1020551" cy="155641"/>
          </a:xfrm>
          <a:prstGeom prst="rect">
            <a:avLst/>
          </a:prstGeom>
        </p:spPr>
      </p:pic>
      <p:pic>
        <p:nvPicPr>
          <p:cNvPr id="31" name="Picture 180" descr="McAfee_logo.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208063" y="3000636"/>
            <a:ext cx="952687" cy="308584"/>
          </a:xfrm>
          <a:prstGeom prst="rect">
            <a:avLst/>
          </a:prstGeom>
        </p:spPr>
      </p:pic>
      <p:pic>
        <p:nvPicPr>
          <p:cNvPr id="32" name="Picture 181" descr="Microsoft-Exchange.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672253" y="1563119"/>
            <a:ext cx="1380473" cy="496378"/>
          </a:xfrm>
          <a:prstGeom prst="rect">
            <a:avLst/>
          </a:prstGeom>
        </p:spPr>
      </p:pic>
      <p:pic>
        <p:nvPicPr>
          <p:cNvPr id="33" name="Picture 19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075013" y="1814216"/>
            <a:ext cx="791327" cy="675485"/>
          </a:xfrm>
          <a:prstGeom prst="rect">
            <a:avLst/>
          </a:prstGeom>
        </p:spPr>
      </p:pic>
      <p:pic>
        <p:nvPicPr>
          <p:cNvPr id="34" name="Picture 19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2356293" y="1814216"/>
            <a:ext cx="404310" cy="468333"/>
          </a:xfrm>
          <a:prstGeom prst="rect">
            <a:avLst/>
          </a:prstGeom>
        </p:spPr>
      </p:pic>
      <p:pic>
        <p:nvPicPr>
          <p:cNvPr id="35" name="Picture 18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362490" y="2879356"/>
            <a:ext cx="1255601" cy="433598"/>
          </a:xfrm>
          <a:prstGeom prst="rect">
            <a:avLst/>
          </a:prstGeom>
        </p:spPr>
      </p:pic>
      <p:pic>
        <p:nvPicPr>
          <p:cNvPr id="36" name="Picture 190"/>
          <p:cNvPicPr>
            <a:picLocks noChangeAspect="1"/>
          </p:cNvPicPr>
          <p:nvPr/>
        </p:nvPicPr>
        <p:blipFill rotWithShape="1">
          <a:blip r:embed="rId22" cstate="screen">
            <a:extLst>
              <a:ext uri="{28A0092B-C50C-407E-A947-70E740481C1C}">
                <a14:useLocalDpi xmlns:a14="http://schemas.microsoft.com/office/drawing/2010/main"/>
              </a:ext>
            </a:extLst>
          </a:blip>
          <a:srcRect r="20495"/>
          <a:stretch/>
        </p:blipFill>
        <p:spPr>
          <a:xfrm>
            <a:off x="3364140" y="2878076"/>
            <a:ext cx="998275" cy="433598"/>
          </a:xfrm>
          <a:prstGeom prst="rect">
            <a:avLst/>
          </a:prstGeom>
        </p:spPr>
      </p:pic>
      <p:pic>
        <p:nvPicPr>
          <p:cNvPr id="37" name="Picture 4" descr="\\psf\Home\Desktop\Microsoft-Dynamics-Logo.png"/>
          <p:cNvPicPr>
            <a:picLocks noChangeAspect="1" noChangeArrowheads="1"/>
          </p:cNvPicPr>
          <p:nvPr/>
        </p:nvPicPr>
        <p:blipFill rotWithShape="1">
          <a:blip r:embed="rId23" cstate="print">
            <a:extLst>
              <a:ext uri="{28A0092B-C50C-407E-A947-70E740481C1C}">
                <a14:useLocalDpi xmlns:a14="http://schemas.microsoft.com/office/drawing/2010/main"/>
              </a:ext>
            </a:extLst>
          </a:blip>
          <a:srcRect/>
          <a:stretch/>
        </p:blipFill>
        <p:spPr bwMode="auto">
          <a:xfrm>
            <a:off x="6123794" y="2371898"/>
            <a:ext cx="757037" cy="425754"/>
          </a:xfrm>
          <a:prstGeom prst="rect">
            <a:avLst/>
          </a:prstGeom>
          <a:noFill/>
          <a:extLst>
            <a:ext uri="{909E8E84-426E-40dd-AFC4-6F175D3DCCD1}">
              <a14:hiddenFill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solidFill>
                  <a:srgbClr val="FFFFFF"/>
                </a:solidFill>
              </a14:hiddenFill>
            </a:ext>
          </a:extLst>
        </p:spPr>
      </p:pic>
      <p:pic>
        <p:nvPicPr>
          <p:cNvPr id="38" name="Picture 4" descr="\\psf\Home\Desktop\Microsoft-Dynamics-Logo.png"/>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5713851" y="2385061"/>
            <a:ext cx="409944" cy="425754"/>
          </a:xfrm>
          <a:prstGeom prst="rect">
            <a:avLst/>
          </a:prstGeom>
          <a:noFill/>
          <a:extLst>
            <a:ext uri="{909E8E84-426E-40dd-AFC4-6F175D3DCCD1}">
              <a14:hiddenFill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solidFill>
                  <a:srgbClr val="FFFFFF"/>
                </a:solidFill>
              </a14:hiddenFill>
            </a:ext>
          </a:extLst>
        </p:spPr>
      </p:pic>
      <p:pic>
        <p:nvPicPr>
          <p:cNvPr id="39" name="Picture 6" descr="\\psf\Home\Desktop\2757145-14_2_CommVault_logo.gif"/>
          <p:cNvPicPr>
            <a:picLocks noChangeAspect="1" noChangeArrowheads="1"/>
          </p:cNvPicPr>
          <p:nvPr/>
        </p:nvPicPr>
        <p:blipFill rotWithShape="1">
          <a:blip r:embed="rId25" cstate="print">
            <a:extLst>
              <a:ext uri="{28A0092B-C50C-407E-A947-70E740481C1C}">
                <a14:useLocalDpi xmlns:a14="http://schemas.microsoft.com/office/drawing/2010/main"/>
              </a:ext>
            </a:extLst>
          </a:blip>
          <a:srcRect/>
          <a:stretch/>
        </p:blipFill>
        <p:spPr bwMode="auto">
          <a:xfrm>
            <a:off x="6310660" y="1976814"/>
            <a:ext cx="1297732" cy="395084"/>
          </a:xfrm>
          <a:prstGeom prst="rect">
            <a:avLst/>
          </a:prstGeom>
          <a:noFill/>
          <a:extLst>
            <a:ext uri="{909E8E84-426E-40dd-AFC4-6F175D3DCCD1}">
              <a14:hiddenFill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solidFill>
                  <a:srgbClr val="FFFFFF"/>
                </a:solidFill>
              </a14:hiddenFill>
            </a:ext>
          </a:extLst>
        </p:spPr>
      </p:pic>
      <p:pic>
        <p:nvPicPr>
          <p:cNvPr id="40" name="Picture 9" descr="\\psf\Home\Desktop\silverpeak-logo-1.jpg"/>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66820" y="2855610"/>
            <a:ext cx="1097577" cy="521342"/>
          </a:xfrm>
          <a:prstGeom prst="rect">
            <a:avLst/>
          </a:prstGeom>
          <a:noFill/>
          <a:extLst>
            <a:ext uri="{909E8E84-426E-40dd-AFC4-6F175D3DCCD1}">
              <a14:hiddenFill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solidFill>
                  <a:srgbClr val="FFFFFF"/>
                </a:solidFill>
              </a14:hiddenFill>
            </a:ext>
          </a:extLst>
        </p:spPr>
      </p:pic>
      <p:grpSp>
        <p:nvGrpSpPr>
          <p:cNvPr id="41" name="Group 41"/>
          <p:cNvGrpSpPr/>
          <p:nvPr/>
        </p:nvGrpSpPr>
        <p:grpSpPr>
          <a:xfrm>
            <a:off x="1950957" y="3473203"/>
            <a:ext cx="6833069" cy="1089960"/>
            <a:chOff x="1725308" y="3583011"/>
            <a:chExt cx="7146266" cy="1089960"/>
          </a:xfrm>
          <a:solidFill>
            <a:schemeClr val="tx1">
              <a:lumMod val="75000"/>
            </a:schemeClr>
          </a:solidFill>
          <a:effectLst/>
        </p:grpSpPr>
        <p:sp>
          <p:nvSpPr>
            <p:cNvPr id="42" name="Rounded Rectangle 194"/>
            <p:cNvSpPr/>
            <p:nvPr/>
          </p:nvSpPr>
          <p:spPr bwMode="gray">
            <a:xfrm>
              <a:off x="1725308" y="3583011"/>
              <a:ext cx="7146266" cy="1089960"/>
            </a:xfrm>
            <a:prstGeom prst="roundRect">
              <a:avLst>
                <a:gd name="adj" fmla="val 5162"/>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黑体" pitchFamily="49" charset="-122"/>
                <a:ea typeface="黑体" pitchFamily="49" charset="-122"/>
                <a:cs typeface="Arial" pitchFamily="34" charset="0"/>
              </a:endParaRPr>
            </a:p>
          </p:txBody>
        </p:sp>
        <p:pic>
          <p:nvPicPr>
            <p:cNvPr id="43" name="Picture 195"/>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984713" y="3906784"/>
              <a:ext cx="909402" cy="553403"/>
            </a:xfrm>
            <a:prstGeom prst="rect">
              <a:avLst/>
            </a:prstGeom>
            <a:grpFill/>
          </p:spPr>
        </p:pic>
        <p:pic>
          <p:nvPicPr>
            <p:cNvPr id="44" name="Picture 196"/>
            <p:cNvPicPr>
              <a:picLocks noChangeAspect="1"/>
            </p:cNvPicPr>
            <p:nvPr/>
          </p:nvPicPr>
          <p:blipFill>
            <a:blip r:embed="rId28" cstate="screen">
              <a:lum bright="70000" contrast="-70000"/>
              <a:extLst>
                <a:ext uri="{28A0092B-C50C-407E-A947-70E740481C1C}">
                  <a14:useLocalDpi xmlns:a14="http://schemas.microsoft.com/office/drawing/2010/main"/>
                </a:ext>
              </a:extLst>
            </a:blip>
            <a:stretch>
              <a:fillRect/>
            </a:stretch>
          </p:blipFill>
          <p:spPr>
            <a:xfrm>
              <a:off x="4836153" y="3895099"/>
              <a:ext cx="981969" cy="557333"/>
            </a:xfrm>
            <a:prstGeom prst="rect">
              <a:avLst/>
            </a:prstGeom>
            <a:grpFill/>
          </p:spPr>
        </p:pic>
        <p:pic>
          <p:nvPicPr>
            <p:cNvPr id="45" name="Picture 197" descr="logo-ubuntu_st_no®-orange-hex-compressor1.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412610" y="3811000"/>
              <a:ext cx="818862" cy="676746"/>
            </a:xfrm>
            <a:prstGeom prst="rect">
              <a:avLst/>
            </a:prstGeom>
            <a:grpFill/>
          </p:spPr>
        </p:pic>
        <p:pic>
          <p:nvPicPr>
            <p:cNvPr id="46" name="Picture 10" descr="\\psf\Home\Desktop\Windows_logo_-_2012.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3590455" y="3743071"/>
              <a:ext cx="539859" cy="591871"/>
            </a:xfrm>
            <a:prstGeom prst="rect">
              <a:avLst/>
            </a:prstGeom>
            <a:grpFill/>
            <a:extLst/>
          </p:spPr>
        </p:pic>
        <p:sp>
          <p:nvSpPr>
            <p:cNvPr id="47" name="TextBox 200"/>
            <p:cNvSpPr txBox="1"/>
            <p:nvPr/>
          </p:nvSpPr>
          <p:spPr>
            <a:xfrm>
              <a:off x="3432960" y="4323603"/>
              <a:ext cx="850309" cy="307777"/>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4BACC6"/>
                  </a:solidFill>
                  <a:effectLst/>
                  <a:uLnTx/>
                  <a:uFillTx/>
                  <a:latin typeface="黑体" pitchFamily="49" charset="-122"/>
                  <a:ea typeface="黑体" pitchFamily="49" charset="-122"/>
                  <a:cs typeface="SimSun"/>
                </a:rPr>
                <a:t>Windows</a:t>
              </a:r>
              <a:endParaRPr kumimoji="0" lang="zh-CN" sz="1400" b="1" i="0" u="none" strike="noStrike" kern="0" cap="none" spc="0" normalizeH="0" baseline="0" noProof="0" dirty="0">
                <a:ln>
                  <a:noFill/>
                </a:ln>
                <a:solidFill>
                  <a:srgbClr val="4BACC6"/>
                </a:solidFill>
                <a:effectLst/>
                <a:uLnTx/>
                <a:uFillTx/>
                <a:latin typeface="黑体" pitchFamily="49" charset="-122"/>
                <a:ea typeface="黑体" pitchFamily="49" charset="-122"/>
                <a:cs typeface="SimSun"/>
              </a:endParaRPr>
            </a:p>
          </p:txBody>
        </p:sp>
      </p:grpSp>
      <p:sp>
        <p:nvSpPr>
          <p:cNvPr id="3" name="文本框 2"/>
          <p:cNvSpPr txBox="1"/>
          <p:nvPr/>
        </p:nvSpPr>
        <p:spPr>
          <a:xfrm>
            <a:off x="3173718" y="5247506"/>
            <a:ext cx="1046161" cy="369332"/>
          </a:xfrm>
          <a:prstGeom prst="rect">
            <a:avLst/>
          </a:prstGeom>
          <a:noFill/>
        </p:spPr>
        <p:txBody>
          <a:bodyPr wrap="square" rtlCol="0">
            <a:spAutoFit/>
          </a:bodyPr>
          <a:lstStyle/>
          <a:p>
            <a:pPr algn="ctr"/>
            <a:r>
              <a:rPr lang="en-US" altLang="zh-CN" b="1" dirty="0" smtClean="0">
                <a:solidFill>
                  <a:schemeClr val="bg1"/>
                </a:solidFill>
                <a:latin typeface="Aharoni" panose="02010803020104030203" pitchFamily="2" charset="-79"/>
                <a:ea typeface="+mn-ea"/>
                <a:cs typeface="Aharoni" panose="02010803020104030203" pitchFamily="2" charset="-79"/>
              </a:rPr>
              <a:t>Lenovo</a:t>
            </a:r>
            <a:endParaRPr lang="zh-CN" altLang="en-US" b="1" dirty="0" err="1" smtClean="0">
              <a:solidFill>
                <a:schemeClr val="bg1"/>
              </a:solidFill>
              <a:latin typeface="Aharoni" panose="02010803020104030203" pitchFamily="2" charset="-79"/>
              <a:ea typeface="+mn-ea"/>
              <a:cs typeface="Aharoni" panose="02010803020104030203" pitchFamily="2" charset="-79"/>
            </a:endParaRPr>
          </a:p>
        </p:txBody>
      </p:sp>
      <p:sp>
        <p:nvSpPr>
          <p:cNvPr id="51" name="文本框 50"/>
          <p:cNvSpPr txBox="1"/>
          <p:nvPr/>
        </p:nvSpPr>
        <p:spPr>
          <a:xfrm>
            <a:off x="7513774" y="2170994"/>
            <a:ext cx="1151113" cy="307777"/>
          </a:xfrm>
          <a:prstGeom prst="rect">
            <a:avLst/>
          </a:prstGeom>
          <a:noFill/>
        </p:spPr>
        <p:txBody>
          <a:bodyPr wrap="square" rtlCol="0">
            <a:spAutoFit/>
          </a:bodyPr>
          <a:lstStyle/>
          <a:p>
            <a:pPr algn="ctr"/>
            <a:r>
              <a:rPr lang="en-US" altLang="zh-CN" sz="1400" dirty="0" err="1" smtClean="0">
                <a:solidFill>
                  <a:schemeClr val="bg1"/>
                </a:solidFill>
                <a:latin typeface="Arial Black" panose="020B0A04020102020204" pitchFamily="34" charset="0"/>
                <a:ea typeface="+mn-ea"/>
                <a:cs typeface="Aharoni" panose="02010803020104030203" pitchFamily="2" charset="-79"/>
              </a:rPr>
              <a:t>Weeam</a:t>
            </a:r>
            <a:endParaRPr lang="zh-CN" altLang="en-US" sz="1400" dirty="0" err="1" smtClean="0">
              <a:solidFill>
                <a:schemeClr val="bg1"/>
              </a:solidFill>
              <a:latin typeface="Arial Black" panose="020B0A04020102020204" pitchFamily="34" charset="0"/>
              <a:ea typeface="+mn-ea"/>
              <a:cs typeface="Aharoni" panose="02010803020104030203" pitchFamily="2" charset="-79"/>
            </a:endParaRPr>
          </a:p>
        </p:txBody>
      </p:sp>
      <p:sp>
        <p:nvSpPr>
          <p:cNvPr id="52" name="文本框 51"/>
          <p:cNvSpPr txBox="1"/>
          <p:nvPr/>
        </p:nvSpPr>
        <p:spPr>
          <a:xfrm>
            <a:off x="7394809" y="3879106"/>
            <a:ext cx="1151113" cy="338554"/>
          </a:xfrm>
          <a:prstGeom prst="rect">
            <a:avLst/>
          </a:prstGeom>
          <a:noFill/>
        </p:spPr>
        <p:txBody>
          <a:bodyPr wrap="square" rtlCol="0">
            <a:spAutoFit/>
          </a:bodyPr>
          <a:lstStyle/>
          <a:p>
            <a:pPr algn="ctr"/>
            <a:r>
              <a:rPr lang="en-US" altLang="zh-CN" sz="1600" i="1" dirty="0" err="1" smtClean="0">
                <a:solidFill>
                  <a:schemeClr val="bg1"/>
                </a:solidFill>
                <a:latin typeface="Arial Black" panose="020B0A04020102020204" pitchFamily="34" charset="0"/>
                <a:ea typeface="+mn-ea"/>
                <a:cs typeface="Aharoni" panose="02010803020104030203" pitchFamily="2" charset="-79"/>
              </a:rPr>
              <a:t>RedHat</a:t>
            </a:r>
            <a:endParaRPr lang="zh-CN" altLang="en-US" sz="1600" i="1" dirty="0" err="1" smtClean="0">
              <a:solidFill>
                <a:schemeClr val="bg1"/>
              </a:solidFill>
              <a:latin typeface="Arial Black" panose="020B0A04020102020204" pitchFamily="34" charset="0"/>
              <a:ea typeface="+mn-ea"/>
              <a:cs typeface="Aharoni" panose="02010803020104030203" pitchFamily="2" charset="-79"/>
            </a:endParaRPr>
          </a:p>
        </p:txBody>
      </p:sp>
      <p:sp>
        <p:nvSpPr>
          <p:cNvPr id="53" name="文本框 52"/>
          <p:cNvSpPr txBox="1"/>
          <p:nvPr/>
        </p:nvSpPr>
        <p:spPr>
          <a:xfrm>
            <a:off x="4526466" y="5266069"/>
            <a:ext cx="1189600" cy="369332"/>
          </a:xfrm>
          <a:prstGeom prst="rect">
            <a:avLst/>
          </a:prstGeom>
          <a:noFill/>
        </p:spPr>
        <p:txBody>
          <a:bodyPr wrap="square" rtlCol="0">
            <a:spAutoFit/>
          </a:bodyPr>
          <a:lstStyle/>
          <a:p>
            <a:pPr algn="ctr"/>
            <a:r>
              <a:rPr lang="en-US" altLang="zh-CN" b="1" dirty="0" smtClean="0">
                <a:solidFill>
                  <a:schemeClr val="bg1"/>
                </a:solidFill>
                <a:latin typeface="Aharoni" panose="02010803020104030203" pitchFamily="2" charset="-79"/>
                <a:ea typeface="+mn-ea"/>
                <a:cs typeface="Aharoni" panose="02010803020104030203" pitchFamily="2" charset="-79"/>
              </a:rPr>
              <a:t>VMware</a:t>
            </a:r>
            <a:endParaRPr lang="zh-CN" altLang="en-US" b="1" dirty="0" err="1" smtClean="0">
              <a:solidFill>
                <a:schemeClr val="bg1"/>
              </a:solidFill>
              <a:latin typeface="Aharoni" panose="02010803020104030203" pitchFamily="2" charset="-79"/>
              <a:ea typeface="+mn-ea"/>
              <a:cs typeface="Aharoni" panose="02010803020104030203" pitchFamily="2" charset="-79"/>
            </a:endParaRPr>
          </a:p>
        </p:txBody>
      </p:sp>
      <p:sp>
        <p:nvSpPr>
          <p:cNvPr id="54" name="文本框 53"/>
          <p:cNvSpPr txBox="1"/>
          <p:nvPr/>
        </p:nvSpPr>
        <p:spPr>
          <a:xfrm>
            <a:off x="5926903" y="5201705"/>
            <a:ext cx="1189600" cy="369332"/>
          </a:xfrm>
          <a:prstGeom prst="rect">
            <a:avLst/>
          </a:prstGeom>
          <a:noFill/>
        </p:spPr>
        <p:txBody>
          <a:bodyPr wrap="square" rtlCol="0">
            <a:spAutoFit/>
          </a:bodyPr>
          <a:lstStyle/>
          <a:p>
            <a:pPr algn="ctr"/>
            <a:r>
              <a:rPr lang="en-US" altLang="zh-CN"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KVM</a:t>
            </a:r>
            <a:endParaRPr lang="zh-CN" altLang="en-US" b="1" dirty="0" err="1"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5" name="文本框 54"/>
          <p:cNvSpPr txBox="1"/>
          <p:nvPr/>
        </p:nvSpPr>
        <p:spPr>
          <a:xfrm>
            <a:off x="3888016" y="1638391"/>
            <a:ext cx="1189600" cy="369332"/>
          </a:xfrm>
          <a:prstGeom prst="rect">
            <a:avLst/>
          </a:prstGeom>
          <a:noFill/>
        </p:spPr>
        <p:txBody>
          <a:bodyPr wrap="square" rtlCol="0">
            <a:spAutoFit/>
          </a:bodyPr>
          <a:lstStyle/>
          <a:p>
            <a:pPr algn="ctr"/>
            <a:r>
              <a:rPr lang="en-US" altLang="zh-CN" b="1" dirty="0" smtClean="0">
                <a:solidFill>
                  <a:schemeClr val="bg1"/>
                </a:solidFill>
                <a:latin typeface="Aharoni" panose="02010803020104030203" pitchFamily="2" charset="-79"/>
                <a:ea typeface="+mn-ea"/>
                <a:cs typeface="Aharoni" panose="02010803020104030203" pitchFamily="2" charset="-79"/>
              </a:rPr>
              <a:t>VMware</a:t>
            </a:r>
            <a:endParaRPr lang="zh-CN" altLang="en-US" b="1" dirty="0" err="1" smtClean="0">
              <a:solidFill>
                <a:schemeClr val="bg1"/>
              </a:solidFill>
              <a:latin typeface="Aharoni" panose="02010803020104030203" pitchFamily="2" charset="-79"/>
              <a:ea typeface="+mn-ea"/>
              <a:cs typeface="Aharoni" panose="02010803020104030203" pitchFamily="2" charset="-79"/>
            </a:endParaRPr>
          </a:p>
        </p:txBody>
      </p:sp>
      <p:pic>
        <p:nvPicPr>
          <p:cNvPr id="21" name="图片 2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716066" y="1668621"/>
            <a:ext cx="345160" cy="316791"/>
          </a:xfrm>
          <a:prstGeom prst="rect">
            <a:avLst/>
          </a:prstGeom>
        </p:spPr>
      </p:pic>
      <p:pic>
        <p:nvPicPr>
          <p:cNvPr id="48" name="图片 4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663286" y="2081446"/>
            <a:ext cx="1521799" cy="219965"/>
          </a:xfrm>
          <a:prstGeom prst="rect">
            <a:avLst/>
          </a:prstGeom>
        </p:spPr>
      </p:pic>
      <p:pic>
        <p:nvPicPr>
          <p:cNvPr id="50" name="图片 4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276234" y="2444272"/>
            <a:ext cx="628650" cy="314325"/>
          </a:xfrm>
          <a:prstGeom prst="rect">
            <a:avLst/>
          </a:prstGeom>
        </p:spPr>
      </p:pic>
      <p:sp>
        <p:nvSpPr>
          <p:cNvPr id="57" name="文本框 56"/>
          <p:cNvSpPr txBox="1"/>
          <p:nvPr/>
        </p:nvSpPr>
        <p:spPr>
          <a:xfrm>
            <a:off x="3630455" y="2139097"/>
            <a:ext cx="1151113" cy="338554"/>
          </a:xfrm>
          <a:prstGeom prst="rect">
            <a:avLst/>
          </a:prstGeom>
          <a:noFill/>
        </p:spPr>
        <p:txBody>
          <a:bodyPr wrap="square" rtlCol="0">
            <a:spAutoFit/>
          </a:bodyPr>
          <a:lstStyle/>
          <a:p>
            <a:pPr algn="ctr"/>
            <a:r>
              <a:rPr lang="en-US" altLang="zh-CN" sz="1600" i="1" dirty="0" smtClean="0">
                <a:solidFill>
                  <a:srgbClr val="C00000"/>
                </a:solidFill>
                <a:latin typeface="Arial Black" panose="020B0A04020102020204" pitchFamily="34" charset="0"/>
                <a:ea typeface="+mn-ea"/>
                <a:cs typeface="Aharoni" panose="02010803020104030203" pitchFamily="2" charset="-79"/>
              </a:rPr>
              <a:t>Oracle</a:t>
            </a:r>
            <a:endParaRPr lang="zh-CN" altLang="en-US" sz="1600" i="1" dirty="0" err="1" smtClean="0">
              <a:solidFill>
                <a:srgbClr val="C00000"/>
              </a:solidFill>
              <a:latin typeface="Arial Black" panose="020B0A04020102020204" pitchFamily="34" charset="0"/>
              <a:ea typeface="+mn-ea"/>
              <a:cs typeface="Aharoni" panose="02010803020104030203" pitchFamily="2" charset="-79"/>
            </a:endParaRPr>
          </a:p>
        </p:txBody>
      </p:sp>
      <p:sp>
        <p:nvSpPr>
          <p:cNvPr id="59" name="文本框 58"/>
          <p:cNvSpPr txBox="1"/>
          <p:nvPr/>
        </p:nvSpPr>
        <p:spPr>
          <a:xfrm>
            <a:off x="7129847" y="4707159"/>
            <a:ext cx="1535039" cy="369332"/>
          </a:xfrm>
          <a:prstGeom prst="rect">
            <a:avLst/>
          </a:prstGeom>
          <a:noFill/>
        </p:spPr>
        <p:txBody>
          <a:bodyPr wrap="square" rtlCol="0">
            <a:spAutoFit/>
          </a:bodyPr>
          <a:lstStyle/>
          <a:p>
            <a:pPr algn="ctr"/>
            <a:r>
              <a:rPr lang="en-US" altLang="zh-CN" b="1" i="1" dirty="0" err="1" smtClean="0">
                <a:solidFill>
                  <a:schemeClr val="bg1"/>
                </a:solidFill>
                <a:latin typeface="Aharoni" panose="02010803020104030203" pitchFamily="2" charset="-79"/>
                <a:ea typeface="+mn-ea"/>
                <a:cs typeface="Aharoni" panose="02010803020104030203" pitchFamily="2" charset="-79"/>
              </a:rPr>
              <a:t>OpenStack</a:t>
            </a:r>
            <a:endParaRPr lang="zh-CN" altLang="en-US" b="1" i="1" dirty="0" err="1" smtClean="0">
              <a:solidFill>
                <a:schemeClr val="bg1"/>
              </a:solidFill>
              <a:latin typeface="Aharoni" panose="02010803020104030203" pitchFamily="2" charset="-79"/>
              <a:ea typeface="+mn-ea"/>
              <a:cs typeface="Aharoni" panose="02010803020104030203" pitchFamily="2" charset="-79"/>
            </a:endParaRPr>
          </a:p>
        </p:txBody>
      </p:sp>
    </p:spTree>
    <p:extLst>
      <p:ext uri="{BB962C8B-B14F-4D97-AF65-F5344CB8AC3E}">
        <p14:creationId xmlns:p14="http://schemas.microsoft.com/office/powerpoint/2010/main" val="1015541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为用户提供多种配置选择</a:t>
            </a:r>
            <a:endParaRPr lang="zh-CN" altLang="en-US" dirty="0"/>
          </a:p>
        </p:txBody>
      </p:sp>
      <p:sp>
        <p:nvSpPr>
          <p:cNvPr id="3" name="TextBox 20"/>
          <p:cNvSpPr txBox="1"/>
          <p:nvPr/>
        </p:nvSpPr>
        <p:spPr>
          <a:xfrm>
            <a:off x="2592249" y="2008260"/>
            <a:ext cx="3546929" cy="1298817"/>
          </a:xfrm>
          <a:prstGeom prst="rect">
            <a:avLst/>
          </a:prstGeom>
          <a:noFill/>
        </p:spPr>
        <p:txBody>
          <a:bodyPr wrap="square" rtlCol="0">
            <a:spAutoFit/>
          </a:bodyPr>
          <a:lstStyle/>
          <a:p>
            <a:pPr defTabSz="914400">
              <a:lnSpc>
                <a:spcPct val="70000"/>
              </a:lnSpc>
            </a:pPr>
            <a:r>
              <a:rPr lang="en-US" sz="2400" dirty="0" smtClean="0">
                <a:solidFill>
                  <a:prstClr val="white"/>
                </a:solidFill>
                <a:latin typeface="微软雅黑" panose="020B0503020204020204" pitchFamily="34" charset="-122"/>
                <a:ea typeface="微软雅黑" panose="020B0503020204020204" pitchFamily="34" charset="-122"/>
                <a:cs typeface="Calibri"/>
              </a:rPr>
              <a:t>“Our System was up and     </a:t>
            </a:r>
          </a:p>
          <a:p>
            <a:pPr defTabSz="914400">
              <a:lnSpc>
                <a:spcPct val="70000"/>
              </a:lnSpc>
            </a:pPr>
            <a:r>
              <a:rPr lang="en-US" sz="2400" dirty="0">
                <a:solidFill>
                  <a:prstClr val="white"/>
                </a:solidFill>
                <a:latin typeface="微软雅黑" panose="020B0503020204020204" pitchFamily="34" charset="-122"/>
                <a:ea typeface="微软雅黑" panose="020B0503020204020204" pitchFamily="34" charset="-122"/>
                <a:cs typeface="Calibri"/>
              </a:rPr>
              <a:t> </a:t>
            </a:r>
            <a:r>
              <a:rPr lang="en-US" sz="2400" dirty="0" smtClean="0">
                <a:solidFill>
                  <a:prstClr val="white"/>
                </a:solidFill>
                <a:latin typeface="微软雅黑" panose="020B0503020204020204" pitchFamily="34" charset="-122"/>
                <a:ea typeface="微软雅黑" panose="020B0503020204020204" pitchFamily="34" charset="-122"/>
                <a:cs typeface="Calibri"/>
              </a:rPr>
              <a:t> running in 30 minutes!”</a:t>
            </a:r>
          </a:p>
          <a:p>
            <a:pPr defTabSz="914400">
              <a:lnSpc>
                <a:spcPct val="80000"/>
              </a:lnSpc>
            </a:pPr>
            <a:r>
              <a:rPr lang="en-US" sz="1400" dirty="0" smtClean="0">
                <a:solidFill>
                  <a:prstClr val="white"/>
                </a:solidFill>
                <a:latin typeface="微软雅黑" panose="020B0503020204020204" pitchFamily="34" charset="-122"/>
                <a:ea typeface="微软雅黑" panose="020B0503020204020204" pitchFamily="34" charset="-122"/>
                <a:cs typeface="Calibri"/>
              </a:rPr>
              <a:t>–Ken Farley, Gunner IT</a:t>
            </a:r>
          </a:p>
        </p:txBody>
      </p:sp>
      <p:sp>
        <p:nvSpPr>
          <p:cNvPr id="4" name="TextBox 21"/>
          <p:cNvSpPr txBox="1"/>
          <p:nvPr/>
        </p:nvSpPr>
        <p:spPr>
          <a:xfrm>
            <a:off x="3107242" y="3505073"/>
            <a:ext cx="3224481" cy="461665"/>
          </a:xfrm>
          <a:prstGeom prst="rect">
            <a:avLst/>
          </a:prstGeom>
          <a:noFill/>
        </p:spPr>
        <p:txBody>
          <a:bodyPr wrap="square" rtlCol="0">
            <a:spAutoFit/>
          </a:bodyPr>
          <a:lstStyle/>
          <a:p>
            <a:pPr defTabSz="914400">
              <a:lnSpc>
                <a:spcPct val="80000"/>
              </a:lnSpc>
            </a:pPr>
            <a:r>
              <a:rPr lang="en-US" sz="1500" dirty="0" smtClean="0">
                <a:solidFill>
                  <a:prstClr val="white"/>
                </a:solidFill>
                <a:latin typeface="微软雅黑" panose="020B0503020204020204" pitchFamily="34" charset="-122"/>
                <a:ea typeface="微软雅黑" panose="020B0503020204020204" pitchFamily="34" charset="-122"/>
                <a:cs typeface="Calibri"/>
              </a:rPr>
              <a:t>Download Customer Success Story</a:t>
            </a:r>
          </a:p>
        </p:txBody>
      </p:sp>
      <p:sp>
        <p:nvSpPr>
          <p:cNvPr id="5" name="TextBox 24"/>
          <p:cNvSpPr txBox="1"/>
          <p:nvPr/>
        </p:nvSpPr>
        <p:spPr>
          <a:xfrm>
            <a:off x="253745" y="2036061"/>
            <a:ext cx="1457391" cy="2154436"/>
          </a:xfrm>
          <a:prstGeom prst="rect">
            <a:avLst/>
          </a:prstGeom>
          <a:noFill/>
        </p:spPr>
        <p:txBody>
          <a:bodyPr wrap="square" rtlCol="0">
            <a:spAutoFit/>
          </a:bodyPr>
          <a:lstStyle/>
          <a:p>
            <a:pPr marL="285750" indent="-285750" defTabSz="914400">
              <a:buFont typeface="Arial"/>
              <a:buChar char="•"/>
            </a:pPr>
            <a:endParaRPr lang="en-US" sz="1400" dirty="0" smtClean="0">
              <a:solidFill>
                <a:srgbClr val="FF0000"/>
              </a:solidFill>
              <a:latin typeface="微软雅黑" panose="020B0503020204020204" pitchFamily="34" charset="-122"/>
              <a:ea typeface="微软雅黑" panose="020B0503020204020204" pitchFamily="34" charset="-122"/>
              <a:cs typeface="Gotham Rounded Book"/>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低成本</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平衡资源，适用于分支机构、分公司或办事机构</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能节省</a:t>
            </a:r>
            <a:r>
              <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80%</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以上的电力及空间</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r>
              <a:rPr lang="zh-CN" altLang="en-US" sz="1200" dirty="0">
                <a:solidFill>
                  <a:srgbClr val="595959"/>
                </a:solidFill>
                <a:latin typeface="微软雅黑" panose="020B0503020204020204" pitchFamily="34" charset="-122"/>
                <a:ea typeface="微软雅黑" panose="020B0503020204020204" pitchFamily="34" charset="-122"/>
                <a:cs typeface="Gotham Rounded Book"/>
                <a:sym typeface="Calibri"/>
              </a:rPr>
              <a:t>统一</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管理界面</a:t>
            </a: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p:txBody>
      </p:sp>
      <p:sp>
        <p:nvSpPr>
          <p:cNvPr id="6" name="TextBox 26"/>
          <p:cNvSpPr txBox="1"/>
          <p:nvPr/>
        </p:nvSpPr>
        <p:spPr>
          <a:xfrm>
            <a:off x="391515" y="1095655"/>
            <a:ext cx="1271502" cy="584775"/>
          </a:xfrm>
          <a:prstGeom prst="rect">
            <a:avLst/>
          </a:prstGeom>
          <a:noFill/>
        </p:spPr>
        <p:txBody>
          <a:bodyPr wrap="none" rtlCol="0">
            <a:spAutoFit/>
          </a:bodyPr>
          <a:lstStyle/>
          <a:p>
            <a:pPr algn="ctr" defTabSz="914400"/>
            <a:r>
              <a:rPr lang="en-US" sz="2000" dirty="0" smtClean="0">
                <a:solidFill>
                  <a:srgbClr val="B8D42F"/>
                </a:solidFill>
                <a:latin typeface="微软雅黑" panose="020B0503020204020204" pitchFamily="34" charset="-122"/>
                <a:ea typeface="微软雅黑" panose="020B0503020204020204" pitchFamily="34" charset="-122"/>
                <a:cs typeface="Gotham Rounded Medium"/>
              </a:rPr>
              <a:t>NX-1000</a:t>
            </a:r>
          </a:p>
          <a:p>
            <a:pPr algn="ctr" defTabSz="914400"/>
            <a:r>
              <a:rPr lang="en-US" sz="1200" dirty="0" smtClean="0">
                <a:solidFill>
                  <a:srgbClr val="B8D42F"/>
                </a:solidFill>
                <a:latin typeface="微软雅黑" panose="020B0503020204020204" pitchFamily="34" charset="-122"/>
                <a:ea typeface="微软雅黑" panose="020B0503020204020204" pitchFamily="34" charset="-122"/>
                <a:cs typeface="Gotham Rounded Medium"/>
              </a:rPr>
              <a:t>(</a:t>
            </a:r>
            <a:r>
              <a:rPr lang="zh-CN" altLang="en-US" sz="1200" dirty="0" smtClean="0">
                <a:solidFill>
                  <a:srgbClr val="B8D42F"/>
                </a:solidFill>
                <a:latin typeface="微软雅黑" panose="020B0503020204020204" pitchFamily="34" charset="-122"/>
                <a:ea typeface="微软雅黑" panose="020B0503020204020204" pitchFamily="34" charset="-122"/>
                <a:cs typeface="Gotham Rounded Medium"/>
              </a:rPr>
              <a:t>分支机构</a:t>
            </a:r>
            <a:r>
              <a:rPr lang="en-US" altLang="zh-CN" sz="1200" dirty="0" smtClean="0">
                <a:solidFill>
                  <a:srgbClr val="B8D42F"/>
                </a:solidFill>
                <a:latin typeface="微软雅黑" panose="020B0503020204020204" pitchFamily="34" charset="-122"/>
                <a:ea typeface="微软雅黑" panose="020B0503020204020204" pitchFamily="34" charset="-122"/>
                <a:cs typeface="Gotham Rounded Medium"/>
              </a:rPr>
              <a:t>)</a:t>
            </a:r>
            <a:endParaRPr lang="en-US" sz="1200" dirty="0">
              <a:solidFill>
                <a:srgbClr val="B8D42F"/>
              </a:solidFill>
              <a:latin typeface="微软雅黑" panose="020B0503020204020204" pitchFamily="34" charset="-122"/>
              <a:ea typeface="微软雅黑" panose="020B0503020204020204" pitchFamily="34" charset="-122"/>
              <a:cs typeface="Gotham Rounded Medium"/>
            </a:endParaRPr>
          </a:p>
        </p:txBody>
      </p:sp>
      <p:sp>
        <p:nvSpPr>
          <p:cNvPr id="7" name="TextBox 27"/>
          <p:cNvSpPr txBox="1"/>
          <p:nvPr/>
        </p:nvSpPr>
        <p:spPr>
          <a:xfrm>
            <a:off x="1927143" y="2048020"/>
            <a:ext cx="1479887" cy="2708434"/>
          </a:xfrm>
          <a:prstGeom prst="rect">
            <a:avLst/>
          </a:prstGeom>
          <a:noFill/>
        </p:spPr>
        <p:txBody>
          <a:bodyPr wrap="square" rtlCol="0">
            <a:spAutoFit/>
          </a:bodyPr>
          <a:lstStyle/>
          <a:p>
            <a:pPr marL="285750" indent="-285750" defTabSz="914400">
              <a:buFont typeface="Arial"/>
              <a:buChar char="•"/>
            </a:pPr>
            <a:endParaRPr lang="en-US" sz="1400" dirty="0" smtClean="0">
              <a:solidFill>
                <a:srgbClr val="FF0000"/>
              </a:solidFill>
              <a:latin typeface="微软雅黑" panose="020B0503020204020204" pitchFamily="34" charset="-122"/>
              <a:ea typeface="微软雅黑" panose="020B0503020204020204" pitchFamily="34" charset="-122"/>
              <a:cs typeface="Gotham Rounded Book"/>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性价比最高</a:t>
            </a:r>
            <a:endPar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indent="-171450" defTabSz="914400">
              <a:spcBef>
                <a:spcPts val="0"/>
              </a:spcBef>
              <a:spcAft>
                <a:spcPts val="0"/>
              </a:spcAft>
              <a:buClr>
                <a:srgbClr val="1C75BC"/>
              </a:buClr>
              <a:buSzPct val="100000"/>
              <a:buFont typeface="Wingdings" charset="2"/>
              <a:buChar char="§"/>
            </a:pPr>
            <a:endPar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需要高性能计算能力的应用负载</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a:solidFill>
                  <a:srgbClr val="595959"/>
                </a:solidFill>
                <a:latin typeface="微软雅黑" panose="020B0503020204020204" pitchFamily="34" charset="-122"/>
                <a:ea typeface="微软雅黑" panose="020B0503020204020204" pitchFamily="34" charset="-122"/>
                <a:cs typeface="Gotham Rounded Book"/>
              </a:rPr>
              <a:t>适合</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大工作集的更大的闪存空间</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支持高密度的虚机整合比</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支持</a:t>
            </a:r>
            <a:r>
              <a:rPr lang="en-US" sz="1200" dirty="0" smtClean="0">
                <a:solidFill>
                  <a:srgbClr val="595959"/>
                </a:solidFill>
                <a:latin typeface="微软雅黑" panose="020B0503020204020204" pitchFamily="34" charset="-122"/>
                <a:ea typeface="微软雅黑" panose="020B0503020204020204" pitchFamily="34" charset="-122"/>
                <a:cs typeface="Gotham Rounded Book"/>
              </a:rPr>
              <a:t>FIPS Level 2 </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的加密标准</a:t>
            </a: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p:txBody>
      </p:sp>
      <p:sp>
        <p:nvSpPr>
          <p:cNvPr id="8" name="TextBox 31"/>
          <p:cNvSpPr txBox="1"/>
          <p:nvPr/>
        </p:nvSpPr>
        <p:spPr>
          <a:xfrm>
            <a:off x="1917071" y="1082827"/>
            <a:ext cx="1582553" cy="584775"/>
          </a:xfrm>
          <a:prstGeom prst="rect">
            <a:avLst/>
          </a:prstGeom>
          <a:noFill/>
        </p:spPr>
        <p:txBody>
          <a:bodyPr wrap="square" rtlCol="0">
            <a:spAutoFit/>
          </a:bodyPr>
          <a:lstStyle/>
          <a:p>
            <a:pPr algn="ctr" defTabSz="914400"/>
            <a:r>
              <a:rPr lang="en-US" sz="2000" dirty="0" smtClean="0">
                <a:solidFill>
                  <a:srgbClr val="4F81BD"/>
                </a:solidFill>
                <a:latin typeface="微软雅黑" panose="020B0503020204020204" pitchFamily="34" charset="-122"/>
                <a:ea typeface="微软雅黑" panose="020B0503020204020204" pitchFamily="34" charset="-122"/>
                <a:cs typeface="Gotham Rounded Medium"/>
              </a:rPr>
              <a:t>NX-3000</a:t>
            </a:r>
          </a:p>
          <a:p>
            <a:pPr algn="ctr" defTabSz="914400"/>
            <a:r>
              <a:rPr lang="en-US" sz="1200" dirty="0" smtClean="0">
                <a:solidFill>
                  <a:srgbClr val="4F81BD"/>
                </a:solidFill>
                <a:latin typeface="微软雅黑" panose="020B0503020204020204" pitchFamily="34" charset="-122"/>
                <a:ea typeface="微软雅黑" panose="020B0503020204020204" pitchFamily="34" charset="-122"/>
                <a:cs typeface="Gotham Rounded Medium"/>
              </a:rPr>
              <a:t>(App/VDI)</a:t>
            </a:r>
            <a:endParaRPr lang="en-US" sz="1200" dirty="0">
              <a:solidFill>
                <a:srgbClr val="4F81BD"/>
              </a:solidFill>
              <a:latin typeface="微软雅黑" panose="020B0503020204020204" pitchFamily="34" charset="-122"/>
              <a:ea typeface="微软雅黑" panose="020B0503020204020204" pitchFamily="34" charset="-122"/>
              <a:cs typeface="Gotham Rounded Medium"/>
            </a:endParaRPr>
          </a:p>
        </p:txBody>
      </p:sp>
      <p:pic>
        <p:nvPicPr>
          <p:cNvPr id="9" name="Picture 33" descr="new-bez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26" y="1802306"/>
            <a:ext cx="1224204" cy="292279"/>
          </a:xfrm>
          <a:prstGeom prst="rect">
            <a:avLst/>
          </a:prstGeom>
        </p:spPr>
      </p:pic>
      <p:sp>
        <p:nvSpPr>
          <p:cNvPr id="10" name="TextBox 34"/>
          <p:cNvSpPr txBox="1"/>
          <p:nvPr/>
        </p:nvSpPr>
        <p:spPr>
          <a:xfrm>
            <a:off x="3659727" y="2059060"/>
            <a:ext cx="1591951" cy="2708434"/>
          </a:xfrm>
          <a:prstGeom prst="rect">
            <a:avLst/>
          </a:prstGeom>
          <a:noFill/>
        </p:spPr>
        <p:txBody>
          <a:bodyPr wrap="square" rtlCol="0">
            <a:spAutoFit/>
          </a:bodyPr>
          <a:lstStyle/>
          <a:p>
            <a:pPr marL="285750" indent="-285750" defTabSz="914400">
              <a:buFont typeface="Arial"/>
              <a:buChar char="•"/>
            </a:pPr>
            <a:endParaRPr lang="en-US" sz="1400" dirty="0" smtClean="0">
              <a:solidFill>
                <a:srgbClr val="FF0000"/>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适合于对数据处理有较高要求的负载</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比中端型号多</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3</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倍的存储空间和</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2</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倍的闪存空间</a:t>
            </a: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全型号</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CPU</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覆盖，满足多任务处理的要求</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a:solidFill>
                  <a:srgbClr val="595959"/>
                </a:solidFill>
                <a:latin typeface="微软雅黑" panose="020B0503020204020204" pitchFamily="34" charset="-122"/>
                <a:ea typeface="微软雅黑" panose="020B0503020204020204" pitchFamily="34" charset="-122"/>
                <a:cs typeface="Gotham Rounded Book"/>
              </a:rPr>
              <a:t>支持</a:t>
            </a:r>
            <a:r>
              <a:rPr lang="en-US" altLang="zh-CN" sz="1200" dirty="0">
                <a:solidFill>
                  <a:srgbClr val="595959"/>
                </a:solidFill>
                <a:latin typeface="微软雅黑" panose="020B0503020204020204" pitchFamily="34" charset="-122"/>
                <a:ea typeface="微软雅黑" panose="020B0503020204020204" pitchFamily="34" charset="-122"/>
                <a:cs typeface="Gotham Rounded Book"/>
              </a:rPr>
              <a:t>FIPS Level 2 </a:t>
            </a:r>
            <a:r>
              <a:rPr lang="zh-CN" altLang="en-US" sz="1200" dirty="0">
                <a:solidFill>
                  <a:srgbClr val="595959"/>
                </a:solidFill>
                <a:latin typeface="微软雅黑" panose="020B0503020204020204" pitchFamily="34" charset="-122"/>
                <a:ea typeface="微软雅黑" panose="020B0503020204020204" pitchFamily="34" charset="-122"/>
                <a:cs typeface="Gotham Rounded Book"/>
              </a:rPr>
              <a:t>的加密标准</a:t>
            </a:r>
            <a:endParaRPr lang="en-US" altLang="zh-CN" sz="1200" dirty="0">
              <a:solidFill>
                <a:srgbClr val="595959"/>
              </a:solidFill>
              <a:latin typeface="微软雅黑" panose="020B0503020204020204" pitchFamily="34" charset="-122"/>
              <a:ea typeface="微软雅黑" panose="020B0503020204020204" pitchFamily="34" charset="-122"/>
              <a:cs typeface="Gotham Rounded Book"/>
            </a:endParaRPr>
          </a:p>
        </p:txBody>
      </p:sp>
      <p:sp>
        <p:nvSpPr>
          <p:cNvPr id="11" name="TextBox 36"/>
          <p:cNvSpPr txBox="1"/>
          <p:nvPr/>
        </p:nvSpPr>
        <p:spPr>
          <a:xfrm>
            <a:off x="3710609" y="1095655"/>
            <a:ext cx="1582553" cy="584775"/>
          </a:xfrm>
          <a:prstGeom prst="rect">
            <a:avLst/>
          </a:prstGeom>
          <a:noFill/>
        </p:spPr>
        <p:txBody>
          <a:bodyPr wrap="square" rtlCol="0">
            <a:spAutoFit/>
          </a:bodyPr>
          <a:lstStyle/>
          <a:p>
            <a:pPr algn="ctr" defTabSz="914400"/>
            <a:r>
              <a:rPr lang="en-US" sz="2000" dirty="0" smtClean="0">
                <a:solidFill>
                  <a:srgbClr val="FF6600"/>
                </a:solidFill>
                <a:latin typeface="微软雅黑" panose="020B0503020204020204" pitchFamily="34" charset="-122"/>
                <a:ea typeface="微软雅黑" panose="020B0503020204020204" pitchFamily="34" charset="-122"/>
                <a:cs typeface="Gotham Rounded Medium"/>
              </a:rPr>
              <a:t>NX-6000</a:t>
            </a:r>
          </a:p>
          <a:p>
            <a:pPr algn="ctr" defTabSz="914400"/>
            <a:r>
              <a:rPr lang="en-US" sz="1200" dirty="0" smtClean="0">
                <a:solidFill>
                  <a:srgbClr val="FF6600"/>
                </a:solidFill>
                <a:latin typeface="微软雅黑" panose="020B0503020204020204" pitchFamily="34" charset="-122"/>
                <a:ea typeface="微软雅黑" panose="020B0503020204020204" pitchFamily="34" charset="-122"/>
                <a:cs typeface="Gotham Rounded Medium"/>
              </a:rPr>
              <a:t>(</a:t>
            </a:r>
            <a:r>
              <a:rPr lang="en-US" sz="1200" dirty="0" err="1" smtClean="0">
                <a:solidFill>
                  <a:srgbClr val="FF6600"/>
                </a:solidFill>
                <a:latin typeface="微软雅黑" panose="020B0503020204020204" pitchFamily="34" charset="-122"/>
                <a:ea typeface="微软雅黑" panose="020B0503020204020204" pitchFamily="34" charset="-122"/>
                <a:cs typeface="Gotham Rounded Medium"/>
              </a:rPr>
              <a:t>FileServer,DB</a:t>
            </a:r>
            <a:r>
              <a:rPr lang="en-US" sz="1200" dirty="0" smtClean="0">
                <a:solidFill>
                  <a:srgbClr val="FF6600"/>
                </a:solidFill>
                <a:latin typeface="微软雅黑" panose="020B0503020204020204" pitchFamily="34" charset="-122"/>
                <a:ea typeface="微软雅黑" panose="020B0503020204020204" pitchFamily="34" charset="-122"/>
                <a:cs typeface="Gotham Rounded Medium"/>
              </a:rPr>
              <a:t>)</a:t>
            </a:r>
            <a:endParaRPr lang="en-US" sz="1200" dirty="0">
              <a:solidFill>
                <a:srgbClr val="FF6600"/>
              </a:solidFill>
              <a:latin typeface="微软雅黑" panose="020B0503020204020204" pitchFamily="34" charset="-122"/>
              <a:ea typeface="微软雅黑" panose="020B0503020204020204" pitchFamily="34" charset="-122"/>
              <a:cs typeface="Gotham Rounded Medium"/>
            </a:endParaRPr>
          </a:p>
        </p:txBody>
      </p:sp>
      <p:sp>
        <p:nvSpPr>
          <p:cNvPr id="12" name="TextBox 22"/>
          <p:cNvSpPr txBox="1"/>
          <p:nvPr/>
        </p:nvSpPr>
        <p:spPr>
          <a:xfrm>
            <a:off x="5554663" y="2059060"/>
            <a:ext cx="1638299" cy="2708434"/>
          </a:xfrm>
          <a:prstGeom prst="rect">
            <a:avLst/>
          </a:prstGeom>
          <a:noFill/>
        </p:spPr>
        <p:txBody>
          <a:bodyPr wrap="square" rtlCol="0">
            <a:spAutoFit/>
          </a:bodyPr>
          <a:lstStyle/>
          <a:p>
            <a:pPr marL="285750" indent="-285750" defTabSz="914400">
              <a:buFont typeface="Arial"/>
              <a:buChar char="•"/>
            </a:pPr>
            <a:endParaRPr lang="en-US" sz="1400" dirty="0" smtClean="0">
              <a:solidFill>
                <a:srgbClr val="FF0000"/>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为关键应用定制，适合运行</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MS SQL</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Exchange</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a:t>
            </a:r>
            <a:r>
              <a:rPr lang="en-US" altLang="zh-CN" sz="1200" dirty="0" err="1" smtClean="0">
                <a:solidFill>
                  <a:srgbClr val="595959"/>
                </a:solidFill>
                <a:latin typeface="微软雅黑" panose="020B0503020204020204" pitchFamily="34" charset="-122"/>
                <a:ea typeface="微软雅黑" panose="020B0503020204020204" pitchFamily="34" charset="-122"/>
                <a:cs typeface="Gotham Rounded Book"/>
              </a:rPr>
              <a:t>Sharepoint</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SAP</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或</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Oracle</a:t>
            </a: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对</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CPU</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SSD</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、内存网络等资源灵活可调</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a:p>
            <a:pPr marL="171450" lvl="1"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为活动的数据集提供</a:t>
            </a:r>
            <a:r>
              <a:rPr lang="en-US" altLang="zh-CN" sz="1200" dirty="0" smtClean="0">
                <a:solidFill>
                  <a:srgbClr val="595959"/>
                </a:solidFill>
                <a:latin typeface="微软雅黑" panose="020B0503020204020204" pitchFamily="34" charset="-122"/>
                <a:ea typeface="微软雅黑" panose="020B0503020204020204" pitchFamily="34" charset="-122"/>
                <a:cs typeface="Gotham Rounded Book"/>
              </a:rPr>
              <a:t>4</a:t>
            </a: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rPr>
              <a:t>倍多的闪存空间</a:t>
            </a:r>
            <a:endParaRPr lang="en-US" sz="1200" dirty="0">
              <a:solidFill>
                <a:srgbClr val="595959"/>
              </a:solidFill>
              <a:latin typeface="微软雅黑" panose="020B0503020204020204" pitchFamily="34" charset="-122"/>
              <a:ea typeface="微软雅黑" panose="020B0503020204020204" pitchFamily="34" charset="-122"/>
              <a:cs typeface="Gotham Rounded Book"/>
            </a:endParaRPr>
          </a:p>
        </p:txBody>
      </p:sp>
      <p:sp>
        <p:nvSpPr>
          <p:cNvPr id="13" name="TextBox 40"/>
          <p:cNvSpPr txBox="1"/>
          <p:nvPr/>
        </p:nvSpPr>
        <p:spPr>
          <a:xfrm>
            <a:off x="5645517" y="1036964"/>
            <a:ext cx="1582553" cy="769441"/>
          </a:xfrm>
          <a:prstGeom prst="rect">
            <a:avLst/>
          </a:prstGeom>
          <a:noFill/>
        </p:spPr>
        <p:txBody>
          <a:bodyPr wrap="square" rtlCol="0">
            <a:spAutoFit/>
          </a:bodyPr>
          <a:lstStyle/>
          <a:p>
            <a:pPr algn="ctr" defTabSz="914400"/>
            <a:r>
              <a:rPr lang="en-US" sz="2000" dirty="0" smtClean="0">
                <a:solidFill>
                  <a:srgbClr val="000090"/>
                </a:solidFill>
                <a:latin typeface="微软雅黑" panose="020B0503020204020204" pitchFamily="34" charset="-122"/>
                <a:ea typeface="微软雅黑" panose="020B0503020204020204" pitchFamily="34" charset="-122"/>
                <a:cs typeface="Gotham Rounded Medium"/>
              </a:rPr>
              <a:t>NX-8000</a:t>
            </a:r>
          </a:p>
          <a:p>
            <a:pPr algn="ctr" defTabSz="914400"/>
            <a:r>
              <a:rPr lang="en-US" sz="1200" dirty="0" smtClean="0">
                <a:solidFill>
                  <a:srgbClr val="000090"/>
                </a:solidFill>
                <a:latin typeface="微软雅黑" panose="020B0503020204020204" pitchFamily="34" charset="-122"/>
                <a:ea typeface="微软雅黑" panose="020B0503020204020204" pitchFamily="34" charset="-122"/>
                <a:cs typeface="Gotham Rounded Medium"/>
              </a:rPr>
              <a:t>(Exchange,</a:t>
            </a:r>
          </a:p>
          <a:p>
            <a:pPr algn="ctr" defTabSz="914400"/>
            <a:r>
              <a:rPr lang="en-US" sz="1200" dirty="0" err="1" smtClean="0">
                <a:solidFill>
                  <a:srgbClr val="000090"/>
                </a:solidFill>
                <a:latin typeface="微软雅黑" panose="020B0503020204020204" pitchFamily="34" charset="-122"/>
                <a:ea typeface="微软雅黑" panose="020B0503020204020204" pitchFamily="34" charset="-122"/>
                <a:cs typeface="Gotham Rounded Medium"/>
              </a:rPr>
              <a:t>Oracle,SAP</a:t>
            </a:r>
            <a:r>
              <a:rPr lang="en-US" sz="1200" dirty="0" smtClean="0">
                <a:solidFill>
                  <a:srgbClr val="000090"/>
                </a:solidFill>
                <a:latin typeface="微软雅黑" panose="020B0503020204020204" pitchFamily="34" charset="-122"/>
                <a:ea typeface="微软雅黑" panose="020B0503020204020204" pitchFamily="34" charset="-122"/>
                <a:cs typeface="Gotham Rounded Medium"/>
              </a:rPr>
              <a:t>)</a:t>
            </a:r>
            <a:endParaRPr lang="en-US" sz="1200" dirty="0">
              <a:solidFill>
                <a:srgbClr val="000090"/>
              </a:solidFill>
              <a:latin typeface="微软雅黑" panose="020B0503020204020204" pitchFamily="34" charset="-122"/>
              <a:ea typeface="微软雅黑" panose="020B0503020204020204" pitchFamily="34" charset="-122"/>
              <a:cs typeface="Gotham Rounded Medium"/>
            </a:endParaRPr>
          </a:p>
        </p:txBody>
      </p:sp>
      <p:pic>
        <p:nvPicPr>
          <p:cNvPr id="14" name="Picture 28" descr="new-bez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873" y="1800774"/>
            <a:ext cx="1224204" cy="292279"/>
          </a:xfrm>
          <a:prstGeom prst="rect">
            <a:avLst/>
          </a:prstGeom>
        </p:spPr>
      </p:pic>
      <p:pic>
        <p:nvPicPr>
          <p:cNvPr id="15" name="Picture 38" descr="new-bez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359" y="1800774"/>
            <a:ext cx="1224204" cy="292279"/>
          </a:xfrm>
          <a:prstGeom prst="rect">
            <a:avLst/>
          </a:prstGeom>
        </p:spPr>
      </p:pic>
      <p:pic>
        <p:nvPicPr>
          <p:cNvPr id="17" name="Picture 41" descr="new-bez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82" y="1799242"/>
            <a:ext cx="1224204" cy="292279"/>
          </a:xfrm>
          <a:prstGeom prst="rect">
            <a:avLst/>
          </a:prstGeom>
        </p:spPr>
      </p:pic>
      <p:sp>
        <p:nvSpPr>
          <p:cNvPr id="20" name="TextBox 25"/>
          <p:cNvSpPr txBox="1"/>
          <p:nvPr/>
        </p:nvSpPr>
        <p:spPr>
          <a:xfrm>
            <a:off x="7402790" y="2061461"/>
            <a:ext cx="1524389" cy="1938992"/>
          </a:xfrm>
          <a:prstGeom prst="rect">
            <a:avLst/>
          </a:prstGeom>
          <a:noFill/>
        </p:spPr>
        <p:txBody>
          <a:bodyPr wrap="square" rtlCol="0">
            <a:spAutoFit/>
          </a:bodyPr>
          <a:lstStyle/>
          <a:p>
            <a:pPr defTabSz="914400">
              <a:spcBef>
                <a:spcPts val="0"/>
              </a:spcBef>
              <a:spcAft>
                <a:spcPts val="0"/>
              </a:spcAft>
              <a:buClr>
                <a:srgbClr val="1C75BC"/>
              </a:buClr>
              <a:buSzPct val="100000"/>
            </a:pP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全闪存方案</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为高端应用场景量身定制</a:t>
            </a: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a:p>
            <a:pPr defTabSz="914400">
              <a:spcBef>
                <a:spcPts val="0"/>
              </a:spcBef>
              <a:spcAft>
                <a:spcPts val="0"/>
              </a:spcAft>
              <a:buClr>
                <a:srgbClr val="1C75BC"/>
              </a:buClr>
              <a:buSzPct val="100000"/>
            </a:pPr>
            <a:endPar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r>
              <a:rPr lang="zh-CN" alt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rPr>
              <a:t>对所有数据集都提供低延时、高速访问的能力</a:t>
            </a:r>
            <a:endParaRPr lang="en-US" sz="1200" dirty="0" smtClean="0">
              <a:solidFill>
                <a:srgbClr val="595959"/>
              </a:solidFill>
              <a:latin typeface="微软雅黑" panose="020B0503020204020204" pitchFamily="34" charset="-122"/>
              <a:ea typeface="微软雅黑" panose="020B0503020204020204" pitchFamily="34" charset="-122"/>
              <a:cs typeface="Gotham Rounded Book"/>
              <a:sym typeface="Calibri"/>
            </a:endParaRPr>
          </a:p>
          <a:p>
            <a:pPr marL="171450" indent="-171450" defTabSz="914400">
              <a:spcBef>
                <a:spcPts val="0"/>
              </a:spcBef>
              <a:spcAft>
                <a:spcPts val="0"/>
              </a:spcAft>
              <a:buClr>
                <a:srgbClr val="1C75BC"/>
              </a:buClr>
              <a:buSzPct val="100000"/>
              <a:buFont typeface="Wingdings" charset="2"/>
              <a:buChar char="§"/>
            </a:pPr>
            <a:endParaRPr lang="en-US" sz="1200" dirty="0">
              <a:solidFill>
                <a:srgbClr val="595959"/>
              </a:solidFill>
              <a:latin typeface="微软雅黑" panose="020B0503020204020204" pitchFamily="34" charset="-122"/>
              <a:ea typeface="微软雅黑" panose="020B0503020204020204" pitchFamily="34" charset="-122"/>
              <a:cs typeface="Gotham Rounded Book"/>
              <a:sym typeface="Calibri"/>
            </a:endParaRPr>
          </a:p>
        </p:txBody>
      </p:sp>
      <p:cxnSp>
        <p:nvCxnSpPr>
          <p:cNvPr id="22" name="Straight Connector 29"/>
          <p:cNvCxnSpPr/>
          <p:nvPr/>
        </p:nvCxnSpPr>
        <p:spPr>
          <a:xfrm>
            <a:off x="1815275" y="1137920"/>
            <a:ext cx="0" cy="502478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3" name="Straight Connector 32"/>
          <p:cNvCxnSpPr/>
          <p:nvPr/>
        </p:nvCxnSpPr>
        <p:spPr>
          <a:xfrm>
            <a:off x="3562465" y="1177304"/>
            <a:ext cx="0" cy="502478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 name="Straight Connector 37"/>
          <p:cNvCxnSpPr/>
          <p:nvPr/>
        </p:nvCxnSpPr>
        <p:spPr>
          <a:xfrm>
            <a:off x="5465945" y="1167877"/>
            <a:ext cx="0" cy="5024782"/>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6" name="Straight Connector 30"/>
          <p:cNvCxnSpPr/>
          <p:nvPr/>
        </p:nvCxnSpPr>
        <p:spPr>
          <a:xfrm>
            <a:off x="7311628" y="1189285"/>
            <a:ext cx="0" cy="5024782"/>
          </a:xfrm>
          <a:prstGeom prst="line">
            <a:avLst/>
          </a:prstGeom>
          <a:ln/>
        </p:spPr>
        <p:style>
          <a:lnRef idx="2">
            <a:schemeClr val="accent1"/>
          </a:lnRef>
          <a:fillRef idx="0">
            <a:schemeClr val="accent1"/>
          </a:fillRef>
          <a:effectRef idx="1">
            <a:schemeClr val="accent1"/>
          </a:effectRef>
          <a:fontRef idx="minor">
            <a:schemeClr val="tx1"/>
          </a:fontRef>
        </p:style>
      </p:cxnSp>
      <p:pic>
        <p:nvPicPr>
          <p:cNvPr id="27" name="Picture 35" descr="new-bez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676" y="1786542"/>
            <a:ext cx="1224204" cy="292279"/>
          </a:xfrm>
          <a:prstGeom prst="rect">
            <a:avLst/>
          </a:prstGeom>
        </p:spPr>
      </p:pic>
      <p:sp>
        <p:nvSpPr>
          <p:cNvPr id="28" name="TextBox 45"/>
          <p:cNvSpPr txBox="1"/>
          <p:nvPr/>
        </p:nvSpPr>
        <p:spPr>
          <a:xfrm>
            <a:off x="7409501" y="1067741"/>
            <a:ext cx="1582553" cy="584775"/>
          </a:xfrm>
          <a:prstGeom prst="rect">
            <a:avLst/>
          </a:prstGeom>
          <a:noFill/>
        </p:spPr>
        <p:txBody>
          <a:bodyPr wrap="square" rtlCol="0">
            <a:spAutoFit/>
          </a:bodyPr>
          <a:lstStyle/>
          <a:p>
            <a:pPr algn="ctr" defTabSz="914400"/>
            <a:r>
              <a:rPr lang="en-US" sz="2000" dirty="0" smtClean="0">
                <a:solidFill>
                  <a:srgbClr val="FFC000">
                    <a:lumMod val="75000"/>
                  </a:srgbClr>
                </a:solidFill>
                <a:latin typeface="微软雅黑" panose="020B0503020204020204" pitchFamily="34" charset="-122"/>
                <a:ea typeface="微软雅黑" panose="020B0503020204020204" pitchFamily="34" charset="-122"/>
                <a:cs typeface="Gotham Rounded Medium"/>
              </a:rPr>
              <a:t>NX-9000</a:t>
            </a:r>
          </a:p>
          <a:p>
            <a:pPr algn="ctr" defTabSz="914400"/>
            <a:r>
              <a:rPr lang="en-US" sz="1200" dirty="0" smtClean="0">
                <a:solidFill>
                  <a:srgbClr val="FFC000">
                    <a:lumMod val="75000"/>
                  </a:srgbClr>
                </a:solidFill>
                <a:latin typeface="微软雅黑" panose="020B0503020204020204" pitchFamily="34" charset="-122"/>
                <a:ea typeface="微软雅黑" panose="020B0503020204020204" pitchFamily="34" charset="-122"/>
                <a:cs typeface="Gotham Rounded Medium"/>
              </a:rPr>
              <a:t>(</a:t>
            </a:r>
            <a:r>
              <a:rPr lang="zh-CN" altLang="en-US" sz="1200" dirty="0" smtClean="0">
                <a:solidFill>
                  <a:srgbClr val="FFC000">
                    <a:lumMod val="75000"/>
                  </a:srgbClr>
                </a:solidFill>
                <a:latin typeface="微软雅黑" panose="020B0503020204020204" pitchFamily="34" charset="-122"/>
                <a:ea typeface="微软雅黑" panose="020B0503020204020204" pitchFamily="34" charset="-122"/>
                <a:cs typeface="Gotham Rounded Medium"/>
              </a:rPr>
              <a:t>高</a:t>
            </a:r>
            <a:r>
              <a:rPr lang="en-US" altLang="zh-CN" sz="1200" dirty="0" smtClean="0">
                <a:solidFill>
                  <a:srgbClr val="FFC000">
                    <a:lumMod val="75000"/>
                  </a:srgbClr>
                </a:solidFill>
                <a:latin typeface="微软雅黑" panose="020B0503020204020204" pitchFamily="34" charset="-122"/>
                <a:ea typeface="微软雅黑" panose="020B0503020204020204" pitchFamily="34" charset="-122"/>
                <a:cs typeface="Gotham Rounded Medium"/>
              </a:rPr>
              <a:t>IOPS</a:t>
            </a:r>
            <a:r>
              <a:rPr lang="zh-CN" altLang="en-US" sz="1200" dirty="0" smtClean="0">
                <a:solidFill>
                  <a:srgbClr val="FFC000">
                    <a:lumMod val="75000"/>
                  </a:srgbClr>
                </a:solidFill>
                <a:latin typeface="微软雅黑" panose="020B0503020204020204" pitchFamily="34" charset="-122"/>
                <a:ea typeface="微软雅黑" panose="020B0503020204020204" pitchFamily="34" charset="-122"/>
                <a:cs typeface="Gotham Rounded Medium"/>
              </a:rPr>
              <a:t>、高性能</a:t>
            </a:r>
            <a:r>
              <a:rPr lang="en-US" sz="1200" dirty="0" smtClean="0">
                <a:solidFill>
                  <a:srgbClr val="FFC000">
                    <a:lumMod val="75000"/>
                  </a:srgbClr>
                </a:solidFill>
                <a:latin typeface="微软雅黑" panose="020B0503020204020204" pitchFamily="34" charset="-122"/>
                <a:ea typeface="微软雅黑" panose="020B0503020204020204" pitchFamily="34" charset="-122"/>
                <a:cs typeface="Gotham Rounded Medium"/>
              </a:rPr>
              <a:t>)</a:t>
            </a:r>
            <a:endParaRPr lang="en-US" dirty="0">
              <a:solidFill>
                <a:srgbClr val="FFC000">
                  <a:lumMod val="75000"/>
                </a:srgbClr>
              </a:solidFill>
              <a:latin typeface="微软雅黑" panose="020B0503020204020204" pitchFamily="34" charset="-122"/>
              <a:ea typeface="微软雅黑" panose="020B0503020204020204" pitchFamily="34" charset="-122"/>
              <a:cs typeface="Gotham Rounded Medium"/>
            </a:endParaRPr>
          </a:p>
        </p:txBody>
      </p:sp>
      <p:sp>
        <p:nvSpPr>
          <p:cNvPr id="29" name="Text Placeholder 15"/>
          <p:cNvSpPr txBox="1">
            <a:spLocks/>
          </p:cNvSpPr>
          <p:nvPr/>
        </p:nvSpPr>
        <p:spPr>
          <a:xfrm>
            <a:off x="170525" y="5948960"/>
            <a:ext cx="8812107" cy="335618"/>
          </a:xfrm>
          <a:prstGeom prst="rect">
            <a:avLst/>
          </a:prstGeom>
          <a:solidFill>
            <a:srgbClr val="B1CC11"/>
          </a:solidFill>
        </p:spPr>
        <p:txBody>
          <a:bodyPr/>
          <a:lstStyle>
            <a:lvl1pPr marL="0" indent="0" algn="l" defTabSz="457200" rtl="0" eaLnBrk="1" latinLnBrk="0" hangingPunct="1">
              <a:spcBef>
                <a:spcPct val="20000"/>
              </a:spcBef>
              <a:buFontTx/>
              <a:buNone/>
              <a:defRPr lang="en-US" sz="1800" b="0" i="0" kern="1200">
                <a:solidFill>
                  <a:schemeClr val="tx1">
                    <a:lumMod val="75000"/>
                    <a:lumOff val="25000"/>
                  </a:schemeClr>
                </a:solidFill>
                <a:latin typeface="Gotham Rounded Book"/>
                <a:ea typeface="+mn-ea"/>
                <a:cs typeface="Gotham Rounded Book"/>
              </a:defRPr>
            </a:lvl1pPr>
            <a:lvl2pPr marL="457200" indent="0" algn="l" defTabSz="457200" rtl="0" eaLnBrk="1" latinLnBrk="0" hangingPunct="1">
              <a:spcBef>
                <a:spcPct val="20000"/>
              </a:spcBef>
              <a:buSzPct val="110000"/>
              <a:buFont typeface="Arial" pitchFamily="34" charset="0"/>
              <a:buNone/>
              <a:defRPr lang="en-US" sz="1800" b="0" i="0" kern="1200">
                <a:solidFill>
                  <a:schemeClr val="tx1">
                    <a:lumMod val="65000"/>
                    <a:lumOff val="35000"/>
                  </a:schemeClr>
                </a:solidFill>
                <a:latin typeface="Gotham Rounded Book"/>
                <a:ea typeface="+mn-ea"/>
                <a:cs typeface="Gotham Rounded Book"/>
              </a:defRPr>
            </a:lvl2pPr>
            <a:lvl3pPr marL="914400" indent="0" algn="l" defTabSz="457200" rtl="0" eaLnBrk="1" latinLnBrk="0" hangingPunct="1">
              <a:spcBef>
                <a:spcPct val="20000"/>
              </a:spcBef>
              <a:buFont typeface="Arial" pitchFamily="34" charset="0"/>
              <a:buNone/>
              <a:defRPr lang="en-US" sz="1600" b="0" i="0" kern="1200">
                <a:solidFill>
                  <a:schemeClr val="tx1">
                    <a:lumMod val="65000"/>
                    <a:lumOff val="35000"/>
                  </a:schemeClr>
                </a:solidFill>
                <a:latin typeface="Gotham Rounded Book"/>
                <a:ea typeface="+mn-ea"/>
                <a:cs typeface="Gotham Rounded Book"/>
              </a:defRPr>
            </a:lvl3pPr>
            <a:lvl4pPr marL="1371600" indent="0" algn="l" defTabSz="457200" rtl="0" eaLnBrk="1" latinLnBrk="0" hangingPunct="1">
              <a:spcBef>
                <a:spcPct val="20000"/>
              </a:spcBef>
              <a:buFont typeface="Arial"/>
              <a:buNone/>
              <a:defRPr lang="en-US" sz="1600" kern="1200">
                <a:solidFill>
                  <a:schemeClr val="tx1">
                    <a:lumMod val="65000"/>
                    <a:lumOff val="35000"/>
                  </a:schemeClr>
                </a:solidFill>
                <a:latin typeface="+mn-lt"/>
                <a:ea typeface="+mn-ea"/>
                <a:cs typeface="+mn-cs"/>
              </a:defRPr>
            </a:lvl4pPr>
            <a:lvl5pPr marL="1828800" indent="0" algn="l" defTabSz="457200" rtl="0" eaLnBrk="1" latinLnBrk="0" hangingPunct="1">
              <a:spcBef>
                <a:spcPct val="20000"/>
              </a:spcBef>
              <a:buFont typeface="Arial"/>
              <a:buNone/>
              <a:defRPr lang="en-US" sz="16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dirty="0" smtClean="0">
                <a:solidFill>
                  <a:schemeClr val="accent1"/>
                </a:solidFill>
                <a:latin typeface="微软雅黑" panose="020B0503020204020204" pitchFamily="34" charset="-122"/>
                <a:ea typeface="微软雅黑" panose="020B0503020204020204" pitchFamily="34" charset="-122"/>
              </a:rPr>
              <a:t>满足不同的性能和价格需求</a:t>
            </a:r>
            <a:endParaRPr 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3319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j-ea"/>
                <a:cs typeface="SimSun"/>
              </a:rPr>
              <a:t>超</a:t>
            </a:r>
            <a:r>
              <a:rPr lang="zh-CN" altLang="en-US" dirty="0" smtClean="0">
                <a:latin typeface="+mj-ea"/>
                <a:cs typeface="SimSun"/>
              </a:rPr>
              <a:t>融合架构的优势</a:t>
            </a:r>
            <a:endParaRPr lang="zh-CN" dirty="0">
              <a:latin typeface="+mj-ea"/>
            </a:endParaRPr>
          </a:p>
        </p:txBody>
      </p:sp>
      <p:sp>
        <p:nvSpPr>
          <p:cNvPr id="60" name="Oval 59"/>
          <p:cNvSpPr/>
          <p:nvPr/>
        </p:nvSpPr>
        <p:spPr>
          <a:xfrm>
            <a:off x="4020346" y="1724024"/>
            <a:ext cx="1226343" cy="1226343"/>
          </a:xfrm>
          <a:prstGeom prst="ellipse">
            <a:avLst/>
          </a:prstGeom>
          <a:gradFill>
            <a:gsLst>
              <a:gs pos="0">
                <a:srgbClr val="2362AD"/>
              </a:gs>
              <a:gs pos="100000">
                <a:schemeClr val="accent1"/>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sp>
      <p:sp>
        <p:nvSpPr>
          <p:cNvPr id="61" name="Oval 4"/>
          <p:cNvSpPr/>
          <p:nvPr/>
        </p:nvSpPr>
        <p:spPr>
          <a:xfrm>
            <a:off x="4133057" y="2449485"/>
            <a:ext cx="1000922" cy="270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spAutoFit/>
          </a:bodyPr>
          <a:lstStyle/>
          <a:p>
            <a:pPr lvl="0" algn="ctr" defTabSz="844550">
              <a:lnSpc>
                <a:spcPct val="90000"/>
              </a:lnSpc>
              <a:spcBef>
                <a:spcPct val="0"/>
              </a:spcBef>
              <a:spcAft>
                <a:spcPct val="35000"/>
              </a:spcAft>
            </a:pPr>
            <a:r>
              <a:rPr lang="en-US" sz="1600" kern="1200" dirty="0" smtClean="0">
                <a:latin typeface="微软雅黑" pitchFamily="34" charset="-122"/>
                <a:ea typeface="微软雅黑" pitchFamily="34" charset="-122"/>
                <a:cs typeface="SimSun"/>
              </a:rPr>
              <a:t>购买</a:t>
            </a:r>
            <a:endParaRPr lang="zh-CN" sz="1600" kern="1200" dirty="0">
              <a:latin typeface="微软雅黑" pitchFamily="34" charset="-122"/>
              <a:ea typeface="微软雅黑" pitchFamily="34" charset="-122"/>
            </a:endParaRPr>
          </a:p>
        </p:txBody>
      </p:sp>
      <p:sp>
        <p:nvSpPr>
          <p:cNvPr id="58" name="Oval 57"/>
          <p:cNvSpPr/>
          <p:nvPr/>
        </p:nvSpPr>
        <p:spPr>
          <a:xfrm>
            <a:off x="5896768" y="3115605"/>
            <a:ext cx="1226343" cy="1226343"/>
          </a:xfrm>
          <a:prstGeom prst="ellipse">
            <a:avLst/>
          </a:prstGeom>
          <a:gradFill>
            <a:gsLst>
              <a:gs pos="0">
                <a:srgbClr val="2362AD"/>
              </a:gs>
              <a:gs pos="100000">
                <a:schemeClr val="accent1"/>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sp>
      <p:sp>
        <p:nvSpPr>
          <p:cNvPr id="59" name="Oval 6"/>
          <p:cNvSpPr/>
          <p:nvPr/>
        </p:nvSpPr>
        <p:spPr>
          <a:xfrm>
            <a:off x="6009479" y="3841066"/>
            <a:ext cx="1000922" cy="270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spAutoFit/>
          </a:bodyPr>
          <a:lstStyle/>
          <a:p>
            <a:pPr lvl="0" algn="ctr" defTabSz="844550">
              <a:lnSpc>
                <a:spcPct val="90000"/>
              </a:lnSpc>
              <a:spcBef>
                <a:spcPct val="0"/>
              </a:spcBef>
              <a:spcAft>
                <a:spcPct val="35000"/>
              </a:spcAft>
            </a:pPr>
            <a:r>
              <a:rPr lang="en-US" sz="1600" kern="1200" dirty="0" smtClean="0">
                <a:latin typeface="微软雅黑" pitchFamily="34" charset="-122"/>
                <a:ea typeface="微软雅黑" pitchFamily="34" charset="-122"/>
                <a:cs typeface="SimSun"/>
              </a:rPr>
              <a:t>部署</a:t>
            </a:r>
            <a:endParaRPr lang="zh-CN" sz="1600" kern="1200" dirty="0">
              <a:latin typeface="微软雅黑" pitchFamily="34" charset="-122"/>
              <a:ea typeface="微软雅黑" pitchFamily="34" charset="-122"/>
            </a:endParaRPr>
          </a:p>
        </p:txBody>
      </p:sp>
      <p:sp>
        <p:nvSpPr>
          <p:cNvPr id="56" name="Oval 55"/>
          <p:cNvSpPr/>
          <p:nvPr/>
        </p:nvSpPr>
        <p:spPr>
          <a:xfrm>
            <a:off x="5259720" y="5350128"/>
            <a:ext cx="1226343" cy="1226343"/>
          </a:xfrm>
          <a:prstGeom prst="ellipse">
            <a:avLst/>
          </a:prstGeom>
          <a:gradFill>
            <a:gsLst>
              <a:gs pos="0">
                <a:srgbClr val="2362AD"/>
              </a:gs>
              <a:gs pos="100000">
                <a:schemeClr val="accent1"/>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sp>
      <p:sp>
        <p:nvSpPr>
          <p:cNvPr id="57" name="Oval 8"/>
          <p:cNvSpPr/>
          <p:nvPr/>
        </p:nvSpPr>
        <p:spPr>
          <a:xfrm>
            <a:off x="5372431" y="6073537"/>
            <a:ext cx="1000922" cy="274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spAutoFit/>
          </a:bodyPr>
          <a:lstStyle/>
          <a:p>
            <a:pPr lvl="0" algn="ctr" defTabSz="844550">
              <a:lnSpc>
                <a:spcPct val="90000"/>
              </a:lnSpc>
              <a:spcBef>
                <a:spcPct val="0"/>
              </a:spcBef>
              <a:spcAft>
                <a:spcPct val="35000"/>
              </a:spcAft>
            </a:pPr>
            <a:r>
              <a:rPr lang="en-US" sz="1600" kern="1200" dirty="0" smtClean="0">
                <a:latin typeface="微软雅黑" pitchFamily="34" charset="-122"/>
                <a:ea typeface="微软雅黑" pitchFamily="34" charset="-122"/>
                <a:cs typeface="SimSun"/>
              </a:rPr>
              <a:t>管理</a:t>
            </a:r>
            <a:endParaRPr lang="zh-CN" sz="1600" kern="1200" dirty="0">
              <a:latin typeface="微软雅黑" pitchFamily="34" charset="-122"/>
              <a:ea typeface="微软雅黑" pitchFamily="34" charset="-122"/>
            </a:endParaRPr>
          </a:p>
        </p:txBody>
      </p:sp>
      <p:sp>
        <p:nvSpPr>
          <p:cNvPr id="54" name="Oval 53"/>
          <p:cNvSpPr/>
          <p:nvPr/>
        </p:nvSpPr>
        <p:spPr>
          <a:xfrm>
            <a:off x="2829096" y="5350128"/>
            <a:ext cx="1226343" cy="1226343"/>
          </a:xfrm>
          <a:prstGeom prst="ellipse">
            <a:avLst/>
          </a:prstGeom>
          <a:gradFill>
            <a:gsLst>
              <a:gs pos="0">
                <a:srgbClr val="2362AD"/>
              </a:gs>
              <a:gs pos="100000">
                <a:schemeClr val="accent1"/>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sp>
      <p:sp>
        <p:nvSpPr>
          <p:cNvPr id="55" name="Oval 10"/>
          <p:cNvSpPr/>
          <p:nvPr/>
        </p:nvSpPr>
        <p:spPr>
          <a:xfrm>
            <a:off x="2941807" y="6075589"/>
            <a:ext cx="1000922" cy="270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spAutoFit/>
          </a:bodyPr>
          <a:lstStyle/>
          <a:p>
            <a:pPr lvl="0" algn="ctr" defTabSz="844550">
              <a:lnSpc>
                <a:spcPct val="90000"/>
              </a:lnSpc>
              <a:spcBef>
                <a:spcPct val="0"/>
              </a:spcBef>
              <a:spcAft>
                <a:spcPct val="35000"/>
              </a:spcAft>
            </a:pPr>
            <a:r>
              <a:rPr lang="en-US" sz="1600" kern="1200" dirty="0" smtClean="0">
                <a:latin typeface="微软雅黑" pitchFamily="34" charset="-122"/>
                <a:ea typeface="微软雅黑" pitchFamily="34" charset="-122"/>
                <a:cs typeface="SimSun"/>
              </a:rPr>
              <a:t>扩展</a:t>
            </a:r>
            <a:endParaRPr lang="zh-CN" sz="1600" kern="1200" dirty="0">
              <a:latin typeface="微软雅黑" pitchFamily="34" charset="-122"/>
              <a:ea typeface="微软雅黑" pitchFamily="34" charset="-122"/>
            </a:endParaRPr>
          </a:p>
        </p:txBody>
      </p:sp>
      <p:sp>
        <p:nvSpPr>
          <p:cNvPr id="52" name="Oval 51"/>
          <p:cNvSpPr/>
          <p:nvPr/>
        </p:nvSpPr>
        <p:spPr>
          <a:xfrm>
            <a:off x="2153548" y="3115605"/>
            <a:ext cx="1226343" cy="1226343"/>
          </a:xfrm>
          <a:prstGeom prst="ellipse">
            <a:avLst/>
          </a:prstGeom>
          <a:gradFill>
            <a:gsLst>
              <a:gs pos="0">
                <a:srgbClr val="2362AD"/>
              </a:gs>
              <a:gs pos="100000">
                <a:schemeClr val="accent1"/>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sp>
      <p:sp>
        <p:nvSpPr>
          <p:cNvPr id="53" name="Oval 12"/>
          <p:cNvSpPr/>
          <p:nvPr/>
        </p:nvSpPr>
        <p:spPr>
          <a:xfrm>
            <a:off x="2266259" y="3841066"/>
            <a:ext cx="1000922" cy="2703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spAutoFit/>
          </a:bodyPr>
          <a:lstStyle/>
          <a:p>
            <a:pPr lvl="0" algn="ctr" defTabSz="844550">
              <a:lnSpc>
                <a:spcPct val="90000"/>
              </a:lnSpc>
              <a:spcBef>
                <a:spcPct val="0"/>
              </a:spcBef>
              <a:spcAft>
                <a:spcPct val="35000"/>
              </a:spcAft>
            </a:pPr>
            <a:r>
              <a:rPr lang="zh-CN" altLang="en-US" sz="1600" dirty="0">
                <a:latin typeface="微软雅黑" pitchFamily="34" charset="-122"/>
                <a:ea typeface="微软雅黑" pitchFamily="34" charset="-122"/>
              </a:rPr>
              <a:t>标准</a:t>
            </a:r>
            <a:endParaRPr lang="zh-CN" sz="1600" kern="1200" dirty="0">
              <a:latin typeface="微软雅黑" pitchFamily="34" charset="-122"/>
              <a:ea typeface="微软雅黑" pitchFamily="34" charset="-122"/>
            </a:endParaRPr>
          </a:p>
        </p:txBody>
      </p:sp>
      <p:pic>
        <p:nvPicPr>
          <p:cNvPr id="4" name="Picture 2" descr="\\psf\Home\Graphic Tank\Nutanix Icons v2-03.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353814" y="1922868"/>
            <a:ext cx="589471" cy="40440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32" name="Group 1031"/>
          <p:cNvGrpSpPr/>
          <p:nvPr/>
        </p:nvGrpSpPr>
        <p:grpSpPr>
          <a:xfrm>
            <a:off x="6231591" y="3291761"/>
            <a:ext cx="543187" cy="526154"/>
            <a:chOff x="-2722563" y="3879850"/>
            <a:chExt cx="2733675" cy="2647951"/>
          </a:xfrm>
          <a:solidFill>
            <a:schemeClr val="bg1"/>
          </a:solidFill>
        </p:grpSpPr>
        <p:sp>
          <p:nvSpPr>
            <p:cNvPr id="1027" name="Freeform 9"/>
            <p:cNvSpPr>
              <a:spLocks/>
            </p:cNvSpPr>
            <p:nvPr/>
          </p:nvSpPr>
          <p:spPr bwMode="auto">
            <a:xfrm>
              <a:off x="-1208088" y="4127500"/>
              <a:ext cx="1219200" cy="1217613"/>
            </a:xfrm>
            <a:custGeom>
              <a:avLst/>
              <a:gdLst>
                <a:gd name="T0" fmla="*/ 102 w 108"/>
                <a:gd name="T1" fmla="*/ 12 h 108"/>
                <a:gd name="T2" fmla="*/ 97 w 108"/>
                <a:gd name="T3" fmla="*/ 8 h 108"/>
                <a:gd name="T4" fmla="*/ 76 w 108"/>
                <a:gd name="T5" fmla="*/ 2 h 108"/>
                <a:gd name="T6" fmla="*/ 51 w 108"/>
                <a:gd name="T7" fmla="*/ 8 h 108"/>
                <a:gd name="T8" fmla="*/ 45 w 108"/>
                <a:gd name="T9" fmla="*/ 13 h 108"/>
                <a:gd name="T10" fmla="*/ 10 w 108"/>
                <a:gd name="T11" fmla="*/ 49 h 108"/>
                <a:gd name="T12" fmla="*/ 9 w 108"/>
                <a:gd name="T13" fmla="*/ 51 h 108"/>
                <a:gd name="T14" fmla="*/ 27 w 108"/>
                <a:gd name="T15" fmla="*/ 69 h 108"/>
                <a:gd name="T16" fmla="*/ 25 w 108"/>
                <a:gd name="T17" fmla="*/ 71 h 108"/>
                <a:gd name="T18" fmla="*/ 25 w 108"/>
                <a:gd name="T19" fmla="*/ 71 h 108"/>
                <a:gd name="T20" fmla="*/ 0 w 108"/>
                <a:gd name="T21" fmla="*/ 98 h 108"/>
                <a:gd name="T22" fmla="*/ 10 w 108"/>
                <a:gd name="T23" fmla="*/ 108 h 108"/>
                <a:gd name="T24" fmla="*/ 39 w 108"/>
                <a:gd name="T25" fmla="*/ 82 h 108"/>
                <a:gd name="T26" fmla="*/ 39 w 108"/>
                <a:gd name="T27" fmla="*/ 83 h 108"/>
                <a:gd name="T28" fmla="*/ 40 w 108"/>
                <a:gd name="T29" fmla="*/ 82 h 108"/>
                <a:gd name="T30" fmla="*/ 46 w 108"/>
                <a:gd name="T31" fmla="*/ 88 h 108"/>
                <a:gd name="T32" fmla="*/ 46 w 108"/>
                <a:gd name="T33" fmla="*/ 88 h 108"/>
                <a:gd name="T34" fmla="*/ 46 w 108"/>
                <a:gd name="T35" fmla="*/ 88 h 108"/>
                <a:gd name="T36" fmla="*/ 59 w 108"/>
                <a:gd name="T37" fmla="*/ 100 h 108"/>
                <a:gd name="T38" fmla="*/ 64 w 108"/>
                <a:gd name="T39" fmla="*/ 95 h 108"/>
                <a:gd name="T40" fmla="*/ 81 w 108"/>
                <a:gd name="T41" fmla="*/ 78 h 108"/>
                <a:gd name="T42" fmla="*/ 97 w 108"/>
                <a:gd name="T43" fmla="*/ 63 h 108"/>
                <a:gd name="T44" fmla="*/ 106 w 108"/>
                <a:gd name="T45" fmla="*/ 46 h 108"/>
                <a:gd name="T46" fmla="*/ 102 w 108"/>
                <a:gd name="T47"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108">
                  <a:moveTo>
                    <a:pt x="102" y="12"/>
                  </a:moveTo>
                  <a:cubicBezTo>
                    <a:pt x="101" y="10"/>
                    <a:pt x="100" y="8"/>
                    <a:pt x="97" y="8"/>
                  </a:cubicBezTo>
                  <a:cubicBezTo>
                    <a:pt x="90" y="6"/>
                    <a:pt x="83" y="4"/>
                    <a:pt x="76" y="2"/>
                  </a:cubicBezTo>
                  <a:cubicBezTo>
                    <a:pt x="67" y="0"/>
                    <a:pt x="59" y="3"/>
                    <a:pt x="51" y="8"/>
                  </a:cubicBezTo>
                  <a:cubicBezTo>
                    <a:pt x="49" y="10"/>
                    <a:pt x="47" y="12"/>
                    <a:pt x="45" y="13"/>
                  </a:cubicBezTo>
                  <a:cubicBezTo>
                    <a:pt x="33" y="25"/>
                    <a:pt x="22" y="37"/>
                    <a:pt x="10" y="49"/>
                  </a:cubicBezTo>
                  <a:cubicBezTo>
                    <a:pt x="10" y="50"/>
                    <a:pt x="9" y="50"/>
                    <a:pt x="9" y="51"/>
                  </a:cubicBezTo>
                  <a:cubicBezTo>
                    <a:pt x="15" y="57"/>
                    <a:pt x="21" y="64"/>
                    <a:pt x="27" y="69"/>
                  </a:cubicBezTo>
                  <a:cubicBezTo>
                    <a:pt x="26" y="70"/>
                    <a:pt x="26" y="70"/>
                    <a:pt x="25" y="71"/>
                  </a:cubicBezTo>
                  <a:cubicBezTo>
                    <a:pt x="25" y="71"/>
                    <a:pt x="25" y="71"/>
                    <a:pt x="25" y="71"/>
                  </a:cubicBezTo>
                  <a:cubicBezTo>
                    <a:pt x="19" y="78"/>
                    <a:pt x="10" y="87"/>
                    <a:pt x="0" y="98"/>
                  </a:cubicBezTo>
                  <a:cubicBezTo>
                    <a:pt x="4" y="101"/>
                    <a:pt x="7" y="104"/>
                    <a:pt x="10" y="108"/>
                  </a:cubicBezTo>
                  <a:cubicBezTo>
                    <a:pt x="21" y="97"/>
                    <a:pt x="31" y="89"/>
                    <a:pt x="39" y="82"/>
                  </a:cubicBezTo>
                  <a:cubicBezTo>
                    <a:pt x="39" y="83"/>
                    <a:pt x="39" y="83"/>
                    <a:pt x="39" y="83"/>
                  </a:cubicBezTo>
                  <a:cubicBezTo>
                    <a:pt x="39" y="83"/>
                    <a:pt x="40" y="82"/>
                    <a:pt x="40" y="82"/>
                  </a:cubicBezTo>
                  <a:cubicBezTo>
                    <a:pt x="42" y="84"/>
                    <a:pt x="44" y="86"/>
                    <a:pt x="46" y="88"/>
                  </a:cubicBezTo>
                  <a:cubicBezTo>
                    <a:pt x="46" y="88"/>
                    <a:pt x="46" y="88"/>
                    <a:pt x="46" y="88"/>
                  </a:cubicBezTo>
                  <a:cubicBezTo>
                    <a:pt x="46" y="88"/>
                    <a:pt x="46" y="88"/>
                    <a:pt x="46" y="88"/>
                  </a:cubicBezTo>
                  <a:cubicBezTo>
                    <a:pt x="50" y="92"/>
                    <a:pt x="54" y="96"/>
                    <a:pt x="59" y="100"/>
                  </a:cubicBezTo>
                  <a:cubicBezTo>
                    <a:pt x="61" y="98"/>
                    <a:pt x="62" y="97"/>
                    <a:pt x="64" y="95"/>
                  </a:cubicBezTo>
                  <a:cubicBezTo>
                    <a:pt x="69" y="90"/>
                    <a:pt x="75" y="84"/>
                    <a:pt x="81" y="78"/>
                  </a:cubicBezTo>
                  <a:cubicBezTo>
                    <a:pt x="86" y="73"/>
                    <a:pt x="91" y="68"/>
                    <a:pt x="97" y="63"/>
                  </a:cubicBezTo>
                  <a:cubicBezTo>
                    <a:pt x="101" y="58"/>
                    <a:pt x="105" y="53"/>
                    <a:pt x="106" y="46"/>
                  </a:cubicBezTo>
                  <a:cubicBezTo>
                    <a:pt x="108" y="35"/>
                    <a:pt x="106" y="23"/>
                    <a:pt x="10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028" name="Freeform 10"/>
            <p:cNvSpPr>
              <a:spLocks noEditPoints="1"/>
            </p:cNvSpPr>
            <p:nvPr/>
          </p:nvSpPr>
          <p:spPr bwMode="auto">
            <a:xfrm>
              <a:off x="-2382838" y="5345113"/>
              <a:ext cx="1174750" cy="1182688"/>
            </a:xfrm>
            <a:custGeom>
              <a:avLst/>
              <a:gdLst>
                <a:gd name="T0" fmla="*/ 46 w 104"/>
                <a:gd name="T1" fmla="*/ 46 h 105"/>
                <a:gd name="T2" fmla="*/ 44 w 104"/>
                <a:gd name="T3" fmla="*/ 46 h 105"/>
                <a:gd name="T4" fmla="*/ 32 w 104"/>
                <a:gd name="T5" fmla="*/ 46 h 105"/>
                <a:gd name="T6" fmla="*/ 3 w 104"/>
                <a:gd name="T7" fmla="*/ 58 h 105"/>
                <a:gd name="T8" fmla="*/ 0 w 104"/>
                <a:gd name="T9" fmla="*/ 62 h 105"/>
                <a:gd name="T10" fmla="*/ 2 w 104"/>
                <a:gd name="T11" fmla="*/ 64 h 105"/>
                <a:gd name="T12" fmla="*/ 41 w 104"/>
                <a:gd name="T13" fmla="*/ 103 h 105"/>
                <a:gd name="T14" fmla="*/ 44 w 104"/>
                <a:gd name="T15" fmla="*/ 105 h 105"/>
                <a:gd name="T16" fmla="*/ 46 w 104"/>
                <a:gd name="T17" fmla="*/ 104 h 105"/>
                <a:gd name="T18" fmla="*/ 58 w 104"/>
                <a:gd name="T19" fmla="*/ 80 h 105"/>
                <a:gd name="T20" fmla="*/ 60 w 104"/>
                <a:gd name="T21" fmla="*/ 61 h 105"/>
                <a:gd name="T22" fmla="*/ 59 w 104"/>
                <a:gd name="T23" fmla="*/ 60 h 105"/>
                <a:gd name="T24" fmla="*/ 104 w 104"/>
                <a:gd name="T25" fmla="*/ 10 h 105"/>
                <a:gd name="T26" fmla="*/ 93 w 104"/>
                <a:gd name="T27" fmla="*/ 0 h 105"/>
                <a:gd name="T28" fmla="*/ 46 w 104"/>
                <a:gd name="T29" fmla="*/ 46 h 105"/>
                <a:gd name="T30" fmla="*/ 44 w 104"/>
                <a:gd name="T31" fmla="*/ 88 h 105"/>
                <a:gd name="T32" fmla="*/ 42 w 104"/>
                <a:gd name="T33" fmla="*/ 91 h 105"/>
                <a:gd name="T34" fmla="*/ 39 w 104"/>
                <a:gd name="T35" fmla="*/ 90 h 105"/>
                <a:gd name="T36" fmla="*/ 15 w 104"/>
                <a:gd name="T37" fmla="*/ 65 h 105"/>
                <a:gd name="T38" fmla="*/ 16 w 104"/>
                <a:gd name="T39" fmla="*/ 64 h 105"/>
                <a:gd name="T40" fmla="*/ 40 w 104"/>
                <a:gd name="T41" fmla="*/ 56 h 105"/>
                <a:gd name="T42" fmla="*/ 49 w 104"/>
                <a:gd name="T43" fmla="*/ 64 h 105"/>
                <a:gd name="T44" fmla="*/ 44 w 104"/>
                <a:gd name="T45" fmla="*/ 8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46" y="46"/>
                  </a:moveTo>
                  <a:cubicBezTo>
                    <a:pt x="45" y="46"/>
                    <a:pt x="45" y="46"/>
                    <a:pt x="44" y="46"/>
                  </a:cubicBezTo>
                  <a:cubicBezTo>
                    <a:pt x="40" y="45"/>
                    <a:pt x="36" y="45"/>
                    <a:pt x="32" y="46"/>
                  </a:cubicBezTo>
                  <a:cubicBezTo>
                    <a:pt x="22" y="47"/>
                    <a:pt x="12" y="52"/>
                    <a:pt x="3" y="58"/>
                  </a:cubicBezTo>
                  <a:cubicBezTo>
                    <a:pt x="2" y="59"/>
                    <a:pt x="1" y="60"/>
                    <a:pt x="0" y="62"/>
                  </a:cubicBezTo>
                  <a:cubicBezTo>
                    <a:pt x="0" y="63"/>
                    <a:pt x="1" y="63"/>
                    <a:pt x="2" y="64"/>
                  </a:cubicBezTo>
                  <a:cubicBezTo>
                    <a:pt x="15" y="77"/>
                    <a:pt x="28" y="90"/>
                    <a:pt x="41" y="103"/>
                  </a:cubicBezTo>
                  <a:cubicBezTo>
                    <a:pt x="42" y="104"/>
                    <a:pt x="43" y="105"/>
                    <a:pt x="44" y="105"/>
                  </a:cubicBezTo>
                  <a:cubicBezTo>
                    <a:pt x="45" y="105"/>
                    <a:pt x="46" y="104"/>
                    <a:pt x="46" y="104"/>
                  </a:cubicBezTo>
                  <a:cubicBezTo>
                    <a:pt x="51" y="96"/>
                    <a:pt x="56" y="89"/>
                    <a:pt x="58" y="80"/>
                  </a:cubicBezTo>
                  <a:cubicBezTo>
                    <a:pt x="60" y="74"/>
                    <a:pt x="61" y="67"/>
                    <a:pt x="60" y="61"/>
                  </a:cubicBezTo>
                  <a:cubicBezTo>
                    <a:pt x="59" y="60"/>
                    <a:pt x="59" y="60"/>
                    <a:pt x="59" y="60"/>
                  </a:cubicBezTo>
                  <a:cubicBezTo>
                    <a:pt x="72" y="42"/>
                    <a:pt x="88" y="25"/>
                    <a:pt x="104" y="10"/>
                  </a:cubicBezTo>
                  <a:cubicBezTo>
                    <a:pt x="100" y="7"/>
                    <a:pt x="97" y="4"/>
                    <a:pt x="93" y="0"/>
                  </a:cubicBezTo>
                  <a:cubicBezTo>
                    <a:pt x="78" y="15"/>
                    <a:pt x="62" y="32"/>
                    <a:pt x="46" y="46"/>
                  </a:cubicBezTo>
                  <a:close/>
                  <a:moveTo>
                    <a:pt x="44" y="88"/>
                  </a:moveTo>
                  <a:cubicBezTo>
                    <a:pt x="43" y="89"/>
                    <a:pt x="43" y="90"/>
                    <a:pt x="42" y="91"/>
                  </a:cubicBezTo>
                  <a:cubicBezTo>
                    <a:pt x="41" y="91"/>
                    <a:pt x="40" y="90"/>
                    <a:pt x="39" y="90"/>
                  </a:cubicBezTo>
                  <a:cubicBezTo>
                    <a:pt x="32" y="84"/>
                    <a:pt x="17" y="68"/>
                    <a:pt x="15" y="65"/>
                  </a:cubicBezTo>
                  <a:cubicBezTo>
                    <a:pt x="15" y="65"/>
                    <a:pt x="15" y="64"/>
                    <a:pt x="16" y="64"/>
                  </a:cubicBezTo>
                  <a:cubicBezTo>
                    <a:pt x="23" y="59"/>
                    <a:pt x="31" y="56"/>
                    <a:pt x="40" y="56"/>
                  </a:cubicBezTo>
                  <a:cubicBezTo>
                    <a:pt x="46" y="56"/>
                    <a:pt x="48" y="59"/>
                    <a:pt x="49" y="64"/>
                  </a:cubicBezTo>
                  <a:cubicBezTo>
                    <a:pt x="49" y="73"/>
                    <a:pt x="48" y="80"/>
                    <a:pt x="44"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029" name="Freeform 11"/>
            <p:cNvSpPr>
              <a:spLocks/>
            </p:cNvSpPr>
            <p:nvPr/>
          </p:nvSpPr>
          <p:spPr bwMode="auto">
            <a:xfrm>
              <a:off x="-1333500" y="5232400"/>
              <a:ext cx="238125" cy="223838"/>
            </a:xfrm>
            <a:custGeom>
              <a:avLst/>
              <a:gdLst>
                <a:gd name="T0" fmla="*/ 0 w 21"/>
                <a:gd name="T1" fmla="*/ 10 h 20"/>
                <a:gd name="T2" fmla="*/ 11 w 21"/>
                <a:gd name="T3" fmla="*/ 20 h 20"/>
                <a:gd name="T4" fmla="*/ 21 w 21"/>
                <a:gd name="T5" fmla="*/ 10 h 20"/>
                <a:gd name="T6" fmla="*/ 11 w 21"/>
                <a:gd name="T7" fmla="*/ 0 h 20"/>
                <a:gd name="T8" fmla="*/ 0 w 21"/>
                <a:gd name="T9" fmla="*/ 10 h 20"/>
              </a:gdLst>
              <a:ahLst/>
              <a:cxnLst>
                <a:cxn ang="0">
                  <a:pos x="T0" y="T1"/>
                </a:cxn>
                <a:cxn ang="0">
                  <a:pos x="T2" y="T3"/>
                </a:cxn>
                <a:cxn ang="0">
                  <a:pos x="T4" y="T5"/>
                </a:cxn>
                <a:cxn ang="0">
                  <a:pos x="T6" y="T7"/>
                </a:cxn>
                <a:cxn ang="0">
                  <a:pos x="T8" y="T9"/>
                </a:cxn>
              </a:cxnLst>
              <a:rect l="0" t="0" r="r" b="b"/>
              <a:pathLst>
                <a:path w="21" h="20">
                  <a:moveTo>
                    <a:pt x="0" y="10"/>
                  </a:moveTo>
                  <a:cubicBezTo>
                    <a:pt x="4" y="14"/>
                    <a:pt x="7" y="17"/>
                    <a:pt x="11" y="20"/>
                  </a:cubicBezTo>
                  <a:cubicBezTo>
                    <a:pt x="14" y="16"/>
                    <a:pt x="18" y="13"/>
                    <a:pt x="21" y="10"/>
                  </a:cubicBezTo>
                  <a:cubicBezTo>
                    <a:pt x="18" y="6"/>
                    <a:pt x="15" y="3"/>
                    <a:pt x="11" y="0"/>
                  </a:cubicBezTo>
                  <a:cubicBezTo>
                    <a:pt x="8" y="3"/>
                    <a:pt x="4" y="7"/>
                    <a:pt x="0"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030" name="Freeform 12"/>
            <p:cNvSpPr>
              <a:spLocks/>
            </p:cNvSpPr>
            <p:nvPr/>
          </p:nvSpPr>
          <p:spPr bwMode="auto">
            <a:xfrm>
              <a:off x="-2722563" y="3879850"/>
              <a:ext cx="2563813" cy="2490788"/>
            </a:xfrm>
            <a:custGeom>
              <a:avLst/>
              <a:gdLst>
                <a:gd name="T0" fmla="*/ 224 w 227"/>
                <a:gd name="T1" fmla="*/ 203 h 221"/>
                <a:gd name="T2" fmla="*/ 144 w 227"/>
                <a:gd name="T3" fmla="*/ 130 h 221"/>
                <a:gd name="T4" fmla="*/ 134 w 227"/>
                <a:gd name="T5" fmla="*/ 120 h 221"/>
                <a:gd name="T6" fmla="*/ 73 w 227"/>
                <a:gd name="T7" fmla="*/ 59 h 221"/>
                <a:gd name="T8" fmla="*/ 76 w 227"/>
                <a:gd name="T9" fmla="*/ 56 h 221"/>
                <a:gd name="T10" fmla="*/ 122 w 227"/>
                <a:gd name="T11" fmla="*/ 9 h 221"/>
                <a:gd name="T12" fmla="*/ 126 w 227"/>
                <a:gd name="T13" fmla="*/ 5 h 221"/>
                <a:gd name="T14" fmla="*/ 128 w 227"/>
                <a:gd name="T15" fmla="*/ 2 h 221"/>
                <a:gd name="T16" fmla="*/ 120 w 227"/>
                <a:gd name="T17" fmla="*/ 2 h 221"/>
                <a:gd name="T18" fmla="*/ 101 w 227"/>
                <a:gd name="T19" fmla="*/ 12 h 221"/>
                <a:gd name="T20" fmla="*/ 60 w 227"/>
                <a:gd name="T21" fmla="*/ 45 h 221"/>
                <a:gd name="T22" fmla="*/ 51 w 227"/>
                <a:gd name="T23" fmla="*/ 47 h 221"/>
                <a:gd name="T24" fmla="*/ 44 w 227"/>
                <a:gd name="T25" fmla="*/ 45 h 221"/>
                <a:gd name="T26" fmla="*/ 48 w 227"/>
                <a:gd name="T27" fmla="*/ 56 h 221"/>
                <a:gd name="T28" fmla="*/ 24 w 227"/>
                <a:gd name="T29" fmla="*/ 85 h 221"/>
                <a:gd name="T30" fmla="*/ 8 w 227"/>
                <a:gd name="T31" fmla="*/ 106 h 221"/>
                <a:gd name="T32" fmla="*/ 1 w 227"/>
                <a:gd name="T33" fmla="*/ 122 h 221"/>
                <a:gd name="T34" fmla="*/ 2 w 227"/>
                <a:gd name="T35" fmla="*/ 129 h 221"/>
                <a:gd name="T36" fmla="*/ 6 w 227"/>
                <a:gd name="T37" fmla="*/ 126 h 221"/>
                <a:gd name="T38" fmla="*/ 47 w 227"/>
                <a:gd name="T39" fmla="*/ 85 h 221"/>
                <a:gd name="T40" fmla="*/ 56 w 227"/>
                <a:gd name="T41" fmla="*/ 76 h 221"/>
                <a:gd name="T42" fmla="*/ 60 w 227"/>
                <a:gd name="T43" fmla="*/ 73 h 221"/>
                <a:gd name="T44" fmla="*/ 123 w 227"/>
                <a:gd name="T45" fmla="*/ 130 h 221"/>
                <a:gd name="T46" fmla="*/ 134 w 227"/>
                <a:gd name="T47" fmla="*/ 140 h 221"/>
                <a:gd name="T48" fmla="*/ 211 w 227"/>
                <a:gd name="T49" fmla="*/ 217 h 221"/>
                <a:gd name="T50" fmla="*/ 224 w 227"/>
                <a:gd name="T51"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7" h="221">
                  <a:moveTo>
                    <a:pt x="224" y="203"/>
                  </a:moveTo>
                  <a:cubicBezTo>
                    <a:pt x="204" y="187"/>
                    <a:pt x="173" y="157"/>
                    <a:pt x="144" y="130"/>
                  </a:cubicBezTo>
                  <a:cubicBezTo>
                    <a:pt x="141" y="126"/>
                    <a:pt x="138" y="123"/>
                    <a:pt x="134" y="120"/>
                  </a:cubicBezTo>
                  <a:cubicBezTo>
                    <a:pt x="104" y="90"/>
                    <a:pt x="79" y="65"/>
                    <a:pt x="73" y="59"/>
                  </a:cubicBezTo>
                  <a:cubicBezTo>
                    <a:pt x="74" y="58"/>
                    <a:pt x="75" y="57"/>
                    <a:pt x="76" y="56"/>
                  </a:cubicBezTo>
                  <a:cubicBezTo>
                    <a:pt x="91" y="41"/>
                    <a:pt x="106" y="25"/>
                    <a:pt x="122" y="9"/>
                  </a:cubicBezTo>
                  <a:cubicBezTo>
                    <a:pt x="123" y="8"/>
                    <a:pt x="125" y="6"/>
                    <a:pt x="126" y="5"/>
                  </a:cubicBezTo>
                  <a:cubicBezTo>
                    <a:pt x="127" y="4"/>
                    <a:pt x="127" y="3"/>
                    <a:pt x="128" y="2"/>
                  </a:cubicBezTo>
                  <a:cubicBezTo>
                    <a:pt x="125" y="0"/>
                    <a:pt x="122" y="1"/>
                    <a:pt x="120" y="2"/>
                  </a:cubicBezTo>
                  <a:cubicBezTo>
                    <a:pt x="113" y="5"/>
                    <a:pt x="107" y="8"/>
                    <a:pt x="101" y="12"/>
                  </a:cubicBezTo>
                  <a:cubicBezTo>
                    <a:pt x="86" y="21"/>
                    <a:pt x="72" y="32"/>
                    <a:pt x="60" y="45"/>
                  </a:cubicBezTo>
                  <a:cubicBezTo>
                    <a:pt x="57" y="47"/>
                    <a:pt x="54" y="48"/>
                    <a:pt x="51" y="47"/>
                  </a:cubicBezTo>
                  <a:cubicBezTo>
                    <a:pt x="49" y="46"/>
                    <a:pt x="47" y="46"/>
                    <a:pt x="44" y="45"/>
                  </a:cubicBezTo>
                  <a:cubicBezTo>
                    <a:pt x="46" y="49"/>
                    <a:pt x="47" y="53"/>
                    <a:pt x="48" y="56"/>
                  </a:cubicBezTo>
                  <a:cubicBezTo>
                    <a:pt x="40" y="66"/>
                    <a:pt x="32" y="75"/>
                    <a:pt x="24" y="85"/>
                  </a:cubicBezTo>
                  <a:cubicBezTo>
                    <a:pt x="18" y="92"/>
                    <a:pt x="12" y="98"/>
                    <a:pt x="8" y="106"/>
                  </a:cubicBezTo>
                  <a:cubicBezTo>
                    <a:pt x="6" y="111"/>
                    <a:pt x="3" y="117"/>
                    <a:pt x="1" y="122"/>
                  </a:cubicBezTo>
                  <a:cubicBezTo>
                    <a:pt x="0" y="124"/>
                    <a:pt x="0" y="126"/>
                    <a:pt x="2" y="129"/>
                  </a:cubicBezTo>
                  <a:cubicBezTo>
                    <a:pt x="3" y="128"/>
                    <a:pt x="5" y="127"/>
                    <a:pt x="6" y="126"/>
                  </a:cubicBezTo>
                  <a:cubicBezTo>
                    <a:pt x="19" y="112"/>
                    <a:pt x="33" y="99"/>
                    <a:pt x="47" y="85"/>
                  </a:cubicBezTo>
                  <a:cubicBezTo>
                    <a:pt x="50" y="82"/>
                    <a:pt x="53" y="79"/>
                    <a:pt x="56" y="76"/>
                  </a:cubicBezTo>
                  <a:cubicBezTo>
                    <a:pt x="58" y="74"/>
                    <a:pt x="59" y="73"/>
                    <a:pt x="60" y="73"/>
                  </a:cubicBezTo>
                  <a:cubicBezTo>
                    <a:pt x="65" y="78"/>
                    <a:pt x="92" y="102"/>
                    <a:pt x="123" y="130"/>
                  </a:cubicBezTo>
                  <a:cubicBezTo>
                    <a:pt x="127" y="134"/>
                    <a:pt x="130" y="137"/>
                    <a:pt x="134" y="140"/>
                  </a:cubicBezTo>
                  <a:cubicBezTo>
                    <a:pt x="161" y="165"/>
                    <a:pt x="190" y="194"/>
                    <a:pt x="211" y="217"/>
                  </a:cubicBezTo>
                  <a:cubicBezTo>
                    <a:pt x="214" y="221"/>
                    <a:pt x="227" y="208"/>
                    <a:pt x="224"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grpSp>
      <p:grpSp>
        <p:nvGrpSpPr>
          <p:cNvPr id="1036" name="Group 1035"/>
          <p:cNvGrpSpPr/>
          <p:nvPr/>
        </p:nvGrpSpPr>
        <p:grpSpPr>
          <a:xfrm>
            <a:off x="5584989" y="5579502"/>
            <a:ext cx="595850" cy="399242"/>
            <a:chOff x="2868683" y="3473988"/>
            <a:chExt cx="922462" cy="618085"/>
          </a:xfrm>
          <a:solidFill>
            <a:schemeClr val="bg1"/>
          </a:solidFill>
        </p:grpSpPr>
        <p:sp>
          <p:nvSpPr>
            <p:cNvPr id="1035" name="Freeform 17"/>
            <p:cNvSpPr>
              <a:spLocks noEditPoints="1"/>
            </p:cNvSpPr>
            <p:nvPr/>
          </p:nvSpPr>
          <p:spPr bwMode="auto">
            <a:xfrm>
              <a:off x="3348717" y="3473988"/>
              <a:ext cx="442428" cy="618085"/>
            </a:xfrm>
            <a:custGeom>
              <a:avLst/>
              <a:gdLst>
                <a:gd name="T0" fmla="*/ 151 w 208"/>
                <a:gd name="T1" fmla="*/ 48 h 291"/>
                <a:gd name="T2" fmla="*/ 104 w 208"/>
                <a:gd name="T3" fmla="*/ 0 h 291"/>
                <a:gd name="T4" fmla="*/ 56 w 208"/>
                <a:gd name="T5" fmla="*/ 48 h 291"/>
                <a:gd name="T6" fmla="*/ 104 w 208"/>
                <a:gd name="T7" fmla="*/ 95 h 291"/>
                <a:gd name="T8" fmla="*/ 151 w 208"/>
                <a:gd name="T9" fmla="*/ 48 h 291"/>
                <a:gd name="T10" fmla="*/ 208 w 208"/>
                <a:gd name="T11" fmla="*/ 278 h 291"/>
                <a:gd name="T12" fmla="*/ 200 w 208"/>
                <a:gd name="T13" fmla="*/ 144 h 291"/>
                <a:gd name="T14" fmla="*/ 170 w 208"/>
                <a:gd name="T15" fmla="*/ 106 h 291"/>
                <a:gd name="T16" fmla="*/ 141 w 208"/>
                <a:gd name="T17" fmla="*/ 98 h 291"/>
                <a:gd name="T18" fmla="*/ 105 w 208"/>
                <a:gd name="T19" fmla="*/ 108 h 291"/>
                <a:gd name="T20" fmla="*/ 66 w 208"/>
                <a:gd name="T21" fmla="*/ 98 h 291"/>
                <a:gd name="T22" fmla="*/ 40 w 208"/>
                <a:gd name="T23" fmla="*/ 106 h 291"/>
                <a:gd name="T24" fmla="*/ 8 w 208"/>
                <a:gd name="T25" fmla="*/ 146 h 291"/>
                <a:gd name="T26" fmla="*/ 0 w 208"/>
                <a:gd name="T27" fmla="*/ 278 h 291"/>
                <a:gd name="T28" fmla="*/ 20 w 208"/>
                <a:gd name="T29" fmla="*/ 291 h 291"/>
                <a:gd name="T30" fmla="*/ 41 w 208"/>
                <a:gd name="T31" fmla="*/ 278 h 291"/>
                <a:gd name="T32" fmla="*/ 41 w 208"/>
                <a:gd name="T33" fmla="*/ 172 h 291"/>
                <a:gd name="T34" fmla="*/ 53 w 208"/>
                <a:gd name="T35" fmla="*/ 172 h 291"/>
                <a:gd name="T36" fmla="*/ 53 w 208"/>
                <a:gd name="T37" fmla="*/ 250 h 291"/>
                <a:gd name="T38" fmla="*/ 53 w 208"/>
                <a:gd name="T39" fmla="*/ 286 h 291"/>
                <a:gd name="T40" fmla="*/ 57 w 208"/>
                <a:gd name="T41" fmla="*/ 291 h 291"/>
                <a:gd name="T42" fmla="*/ 151 w 208"/>
                <a:gd name="T43" fmla="*/ 291 h 291"/>
                <a:gd name="T44" fmla="*/ 156 w 208"/>
                <a:gd name="T45" fmla="*/ 286 h 291"/>
                <a:gd name="T46" fmla="*/ 156 w 208"/>
                <a:gd name="T47" fmla="*/ 250 h 291"/>
                <a:gd name="T48" fmla="*/ 156 w 208"/>
                <a:gd name="T49" fmla="*/ 172 h 291"/>
                <a:gd name="T50" fmla="*/ 167 w 208"/>
                <a:gd name="T51" fmla="*/ 172 h 291"/>
                <a:gd name="T52" fmla="*/ 167 w 208"/>
                <a:gd name="T53" fmla="*/ 278 h 291"/>
                <a:gd name="T54" fmla="*/ 187 w 208"/>
                <a:gd name="T55" fmla="*/ 291 h 291"/>
                <a:gd name="T56" fmla="*/ 208 w 208"/>
                <a:gd name="T57" fmla="*/ 2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91">
                  <a:moveTo>
                    <a:pt x="151" y="48"/>
                  </a:moveTo>
                  <a:cubicBezTo>
                    <a:pt x="151" y="21"/>
                    <a:pt x="130" y="0"/>
                    <a:pt x="104" y="0"/>
                  </a:cubicBezTo>
                  <a:cubicBezTo>
                    <a:pt x="77" y="0"/>
                    <a:pt x="56" y="21"/>
                    <a:pt x="56" y="48"/>
                  </a:cubicBezTo>
                  <a:cubicBezTo>
                    <a:pt x="56" y="74"/>
                    <a:pt x="77" y="95"/>
                    <a:pt x="104" y="95"/>
                  </a:cubicBezTo>
                  <a:cubicBezTo>
                    <a:pt x="130" y="95"/>
                    <a:pt x="151" y="74"/>
                    <a:pt x="151" y="48"/>
                  </a:cubicBezTo>
                  <a:moveTo>
                    <a:pt x="208" y="278"/>
                  </a:moveTo>
                  <a:cubicBezTo>
                    <a:pt x="208" y="275"/>
                    <a:pt x="201" y="158"/>
                    <a:pt x="200" y="144"/>
                  </a:cubicBezTo>
                  <a:cubicBezTo>
                    <a:pt x="198" y="124"/>
                    <a:pt x="190" y="112"/>
                    <a:pt x="170" y="106"/>
                  </a:cubicBezTo>
                  <a:cubicBezTo>
                    <a:pt x="164" y="104"/>
                    <a:pt x="153" y="101"/>
                    <a:pt x="141" y="98"/>
                  </a:cubicBezTo>
                  <a:cubicBezTo>
                    <a:pt x="141" y="98"/>
                    <a:pt x="124" y="108"/>
                    <a:pt x="105" y="108"/>
                  </a:cubicBezTo>
                  <a:cubicBezTo>
                    <a:pt x="87" y="108"/>
                    <a:pt x="66" y="98"/>
                    <a:pt x="66" y="98"/>
                  </a:cubicBezTo>
                  <a:cubicBezTo>
                    <a:pt x="56" y="101"/>
                    <a:pt x="46" y="104"/>
                    <a:pt x="40" y="106"/>
                  </a:cubicBezTo>
                  <a:cubicBezTo>
                    <a:pt x="21" y="112"/>
                    <a:pt x="9" y="127"/>
                    <a:pt x="8" y="146"/>
                  </a:cubicBezTo>
                  <a:cubicBezTo>
                    <a:pt x="7" y="161"/>
                    <a:pt x="0" y="275"/>
                    <a:pt x="0" y="278"/>
                  </a:cubicBezTo>
                  <a:cubicBezTo>
                    <a:pt x="0" y="280"/>
                    <a:pt x="9" y="291"/>
                    <a:pt x="20" y="291"/>
                  </a:cubicBezTo>
                  <a:cubicBezTo>
                    <a:pt x="31" y="291"/>
                    <a:pt x="41" y="280"/>
                    <a:pt x="41" y="278"/>
                  </a:cubicBezTo>
                  <a:cubicBezTo>
                    <a:pt x="41" y="275"/>
                    <a:pt x="41" y="175"/>
                    <a:pt x="41" y="172"/>
                  </a:cubicBezTo>
                  <a:cubicBezTo>
                    <a:pt x="41" y="166"/>
                    <a:pt x="53" y="166"/>
                    <a:pt x="53" y="172"/>
                  </a:cubicBezTo>
                  <a:cubicBezTo>
                    <a:pt x="53" y="250"/>
                    <a:pt x="53" y="250"/>
                    <a:pt x="53" y="250"/>
                  </a:cubicBezTo>
                  <a:cubicBezTo>
                    <a:pt x="53" y="286"/>
                    <a:pt x="53" y="286"/>
                    <a:pt x="53" y="286"/>
                  </a:cubicBezTo>
                  <a:cubicBezTo>
                    <a:pt x="53" y="289"/>
                    <a:pt x="55" y="291"/>
                    <a:pt x="57" y="291"/>
                  </a:cubicBezTo>
                  <a:cubicBezTo>
                    <a:pt x="151" y="291"/>
                    <a:pt x="151" y="291"/>
                    <a:pt x="151" y="291"/>
                  </a:cubicBezTo>
                  <a:cubicBezTo>
                    <a:pt x="154" y="291"/>
                    <a:pt x="156" y="289"/>
                    <a:pt x="156" y="286"/>
                  </a:cubicBezTo>
                  <a:cubicBezTo>
                    <a:pt x="156" y="250"/>
                    <a:pt x="156" y="250"/>
                    <a:pt x="156" y="250"/>
                  </a:cubicBezTo>
                  <a:cubicBezTo>
                    <a:pt x="156" y="172"/>
                    <a:pt x="156" y="172"/>
                    <a:pt x="156" y="172"/>
                  </a:cubicBezTo>
                  <a:cubicBezTo>
                    <a:pt x="156" y="167"/>
                    <a:pt x="167" y="167"/>
                    <a:pt x="167" y="172"/>
                  </a:cubicBezTo>
                  <a:cubicBezTo>
                    <a:pt x="167" y="175"/>
                    <a:pt x="167" y="275"/>
                    <a:pt x="167" y="278"/>
                  </a:cubicBezTo>
                  <a:cubicBezTo>
                    <a:pt x="167" y="280"/>
                    <a:pt x="177" y="291"/>
                    <a:pt x="187" y="291"/>
                  </a:cubicBezTo>
                  <a:cubicBezTo>
                    <a:pt x="198" y="291"/>
                    <a:pt x="208" y="280"/>
                    <a:pt x="208" y="27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45" name="Freeform 17"/>
            <p:cNvSpPr>
              <a:spLocks noEditPoints="1"/>
            </p:cNvSpPr>
            <p:nvPr/>
          </p:nvSpPr>
          <p:spPr bwMode="auto">
            <a:xfrm>
              <a:off x="2868683" y="3473988"/>
              <a:ext cx="442428" cy="618085"/>
            </a:xfrm>
            <a:custGeom>
              <a:avLst/>
              <a:gdLst>
                <a:gd name="T0" fmla="*/ 151 w 208"/>
                <a:gd name="T1" fmla="*/ 48 h 291"/>
                <a:gd name="T2" fmla="*/ 104 w 208"/>
                <a:gd name="T3" fmla="*/ 0 h 291"/>
                <a:gd name="T4" fmla="*/ 56 w 208"/>
                <a:gd name="T5" fmla="*/ 48 h 291"/>
                <a:gd name="T6" fmla="*/ 104 w 208"/>
                <a:gd name="T7" fmla="*/ 95 h 291"/>
                <a:gd name="T8" fmla="*/ 151 w 208"/>
                <a:gd name="T9" fmla="*/ 48 h 291"/>
                <a:gd name="T10" fmla="*/ 208 w 208"/>
                <a:gd name="T11" fmla="*/ 278 h 291"/>
                <a:gd name="T12" fmla="*/ 200 w 208"/>
                <a:gd name="T13" fmla="*/ 144 h 291"/>
                <a:gd name="T14" fmla="*/ 170 w 208"/>
                <a:gd name="T15" fmla="*/ 106 h 291"/>
                <a:gd name="T16" fmla="*/ 141 w 208"/>
                <a:gd name="T17" fmla="*/ 98 h 291"/>
                <a:gd name="T18" fmla="*/ 105 w 208"/>
                <a:gd name="T19" fmla="*/ 108 h 291"/>
                <a:gd name="T20" fmla="*/ 66 w 208"/>
                <a:gd name="T21" fmla="*/ 98 h 291"/>
                <a:gd name="T22" fmla="*/ 40 w 208"/>
                <a:gd name="T23" fmla="*/ 106 h 291"/>
                <a:gd name="T24" fmla="*/ 8 w 208"/>
                <a:gd name="T25" fmla="*/ 146 h 291"/>
                <a:gd name="T26" fmla="*/ 0 w 208"/>
                <a:gd name="T27" fmla="*/ 278 h 291"/>
                <a:gd name="T28" fmla="*/ 20 w 208"/>
                <a:gd name="T29" fmla="*/ 291 h 291"/>
                <a:gd name="T30" fmla="*/ 41 w 208"/>
                <a:gd name="T31" fmla="*/ 278 h 291"/>
                <a:gd name="T32" fmla="*/ 41 w 208"/>
                <a:gd name="T33" fmla="*/ 172 h 291"/>
                <a:gd name="T34" fmla="*/ 53 w 208"/>
                <a:gd name="T35" fmla="*/ 172 h 291"/>
                <a:gd name="T36" fmla="*/ 53 w 208"/>
                <a:gd name="T37" fmla="*/ 250 h 291"/>
                <a:gd name="T38" fmla="*/ 53 w 208"/>
                <a:gd name="T39" fmla="*/ 286 h 291"/>
                <a:gd name="T40" fmla="*/ 57 w 208"/>
                <a:gd name="T41" fmla="*/ 291 h 291"/>
                <a:gd name="T42" fmla="*/ 151 w 208"/>
                <a:gd name="T43" fmla="*/ 291 h 291"/>
                <a:gd name="T44" fmla="*/ 156 w 208"/>
                <a:gd name="T45" fmla="*/ 286 h 291"/>
                <a:gd name="T46" fmla="*/ 156 w 208"/>
                <a:gd name="T47" fmla="*/ 250 h 291"/>
                <a:gd name="T48" fmla="*/ 156 w 208"/>
                <a:gd name="T49" fmla="*/ 172 h 291"/>
                <a:gd name="T50" fmla="*/ 167 w 208"/>
                <a:gd name="T51" fmla="*/ 172 h 291"/>
                <a:gd name="T52" fmla="*/ 167 w 208"/>
                <a:gd name="T53" fmla="*/ 278 h 291"/>
                <a:gd name="T54" fmla="*/ 187 w 208"/>
                <a:gd name="T55" fmla="*/ 291 h 291"/>
                <a:gd name="T56" fmla="*/ 208 w 208"/>
                <a:gd name="T57" fmla="*/ 2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91">
                  <a:moveTo>
                    <a:pt x="151" y="48"/>
                  </a:moveTo>
                  <a:cubicBezTo>
                    <a:pt x="151" y="21"/>
                    <a:pt x="130" y="0"/>
                    <a:pt x="104" y="0"/>
                  </a:cubicBezTo>
                  <a:cubicBezTo>
                    <a:pt x="77" y="0"/>
                    <a:pt x="56" y="21"/>
                    <a:pt x="56" y="48"/>
                  </a:cubicBezTo>
                  <a:cubicBezTo>
                    <a:pt x="56" y="74"/>
                    <a:pt x="77" y="95"/>
                    <a:pt x="104" y="95"/>
                  </a:cubicBezTo>
                  <a:cubicBezTo>
                    <a:pt x="130" y="95"/>
                    <a:pt x="151" y="74"/>
                    <a:pt x="151" y="48"/>
                  </a:cubicBezTo>
                  <a:moveTo>
                    <a:pt x="208" y="278"/>
                  </a:moveTo>
                  <a:cubicBezTo>
                    <a:pt x="208" y="275"/>
                    <a:pt x="201" y="158"/>
                    <a:pt x="200" y="144"/>
                  </a:cubicBezTo>
                  <a:cubicBezTo>
                    <a:pt x="198" y="124"/>
                    <a:pt x="190" y="112"/>
                    <a:pt x="170" y="106"/>
                  </a:cubicBezTo>
                  <a:cubicBezTo>
                    <a:pt x="164" y="104"/>
                    <a:pt x="153" y="101"/>
                    <a:pt x="141" y="98"/>
                  </a:cubicBezTo>
                  <a:cubicBezTo>
                    <a:pt x="141" y="98"/>
                    <a:pt x="124" y="108"/>
                    <a:pt x="105" y="108"/>
                  </a:cubicBezTo>
                  <a:cubicBezTo>
                    <a:pt x="87" y="108"/>
                    <a:pt x="66" y="98"/>
                    <a:pt x="66" y="98"/>
                  </a:cubicBezTo>
                  <a:cubicBezTo>
                    <a:pt x="56" y="101"/>
                    <a:pt x="46" y="104"/>
                    <a:pt x="40" y="106"/>
                  </a:cubicBezTo>
                  <a:cubicBezTo>
                    <a:pt x="21" y="112"/>
                    <a:pt x="9" y="127"/>
                    <a:pt x="8" y="146"/>
                  </a:cubicBezTo>
                  <a:cubicBezTo>
                    <a:pt x="7" y="161"/>
                    <a:pt x="0" y="275"/>
                    <a:pt x="0" y="278"/>
                  </a:cubicBezTo>
                  <a:cubicBezTo>
                    <a:pt x="0" y="280"/>
                    <a:pt x="9" y="291"/>
                    <a:pt x="20" y="291"/>
                  </a:cubicBezTo>
                  <a:cubicBezTo>
                    <a:pt x="31" y="291"/>
                    <a:pt x="41" y="280"/>
                    <a:pt x="41" y="278"/>
                  </a:cubicBezTo>
                  <a:cubicBezTo>
                    <a:pt x="41" y="275"/>
                    <a:pt x="41" y="175"/>
                    <a:pt x="41" y="172"/>
                  </a:cubicBezTo>
                  <a:cubicBezTo>
                    <a:pt x="41" y="166"/>
                    <a:pt x="53" y="166"/>
                    <a:pt x="53" y="172"/>
                  </a:cubicBezTo>
                  <a:cubicBezTo>
                    <a:pt x="53" y="250"/>
                    <a:pt x="53" y="250"/>
                    <a:pt x="53" y="250"/>
                  </a:cubicBezTo>
                  <a:cubicBezTo>
                    <a:pt x="53" y="286"/>
                    <a:pt x="53" y="286"/>
                    <a:pt x="53" y="286"/>
                  </a:cubicBezTo>
                  <a:cubicBezTo>
                    <a:pt x="53" y="289"/>
                    <a:pt x="55" y="291"/>
                    <a:pt x="57" y="291"/>
                  </a:cubicBezTo>
                  <a:cubicBezTo>
                    <a:pt x="151" y="291"/>
                    <a:pt x="151" y="291"/>
                    <a:pt x="151" y="291"/>
                  </a:cubicBezTo>
                  <a:cubicBezTo>
                    <a:pt x="154" y="291"/>
                    <a:pt x="156" y="289"/>
                    <a:pt x="156" y="286"/>
                  </a:cubicBezTo>
                  <a:cubicBezTo>
                    <a:pt x="156" y="250"/>
                    <a:pt x="156" y="250"/>
                    <a:pt x="156" y="250"/>
                  </a:cubicBezTo>
                  <a:cubicBezTo>
                    <a:pt x="156" y="172"/>
                    <a:pt x="156" y="172"/>
                    <a:pt x="156" y="172"/>
                  </a:cubicBezTo>
                  <a:cubicBezTo>
                    <a:pt x="156" y="167"/>
                    <a:pt x="167" y="167"/>
                    <a:pt x="167" y="172"/>
                  </a:cubicBezTo>
                  <a:cubicBezTo>
                    <a:pt x="167" y="175"/>
                    <a:pt x="167" y="275"/>
                    <a:pt x="167" y="278"/>
                  </a:cubicBezTo>
                  <a:cubicBezTo>
                    <a:pt x="167" y="280"/>
                    <a:pt x="177" y="291"/>
                    <a:pt x="187" y="291"/>
                  </a:cubicBezTo>
                  <a:cubicBezTo>
                    <a:pt x="198" y="291"/>
                    <a:pt x="208" y="280"/>
                    <a:pt x="208" y="27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grpSp>
      <p:pic>
        <p:nvPicPr>
          <p:cNvPr id="10" name="Picture 3" descr="\\psf\Home\Graphic Tank\Nutanix Icons v2-02.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217109" y="5505770"/>
            <a:ext cx="414771" cy="48166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31" name="Group 1030"/>
          <p:cNvGrpSpPr/>
          <p:nvPr/>
        </p:nvGrpSpPr>
        <p:grpSpPr>
          <a:xfrm>
            <a:off x="2511175" y="3298338"/>
            <a:ext cx="500182" cy="469445"/>
            <a:chOff x="-2936876" y="419100"/>
            <a:chExt cx="1704976" cy="1600200"/>
          </a:xfrm>
          <a:solidFill>
            <a:schemeClr val="bg1"/>
          </a:solidFill>
        </p:grpSpPr>
        <p:sp>
          <p:nvSpPr>
            <p:cNvPr id="31" name="Freeform 6"/>
            <p:cNvSpPr>
              <a:spLocks noEditPoints="1"/>
            </p:cNvSpPr>
            <p:nvPr/>
          </p:nvSpPr>
          <p:spPr bwMode="auto">
            <a:xfrm>
              <a:off x="-2936876" y="419100"/>
              <a:ext cx="1614488" cy="1600200"/>
            </a:xfrm>
            <a:custGeom>
              <a:avLst/>
              <a:gdLst>
                <a:gd name="T0" fmla="*/ 2 w 143"/>
                <a:gd name="T1" fmla="*/ 21 h 142"/>
                <a:gd name="T2" fmla="*/ 3 w 143"/>
                <a:gd name="T3" fmla="*/ 22 h 142"/>
                <a:gd name="T4" fmla="*/ 22 w 143"/>
                <a:gd name="T5" fmla="*/ 41 h 142"/>
                <a:gd name="T6" fmla="*/ 24 w 143"/>
                <a:gd name="T7" fmla="*/ 41 h 142"/>
                <a:gd name="T8" fmla="*/ 28 w 143"/>
                <a:gd name="T9" fmla="*/ 40 h 142"/>
                <a:gd name="T10" fmla="*/ 37 w 143"/>
                <a:gd name="T11" fmla="*/ 33 h 142"/>
                <a:gd name="T12" fmla="*/ 41 w 143"/>
                <a:gd name="T13" fmla="*/ 27 h 142"/>
                <a:gd name="T14" fmla="*/ 42 w 143"/>
                <a:gd name="T15" fmla="*/ 23 h 142"/>
                <a:gd name="T16" fmla="*/ 42 w 143"/>
                <a:gd name="T17" fmla="*/ 22 h 142"/>
                <a:gd name="T18" fmla="*/ 41 w 143"/>
                <a:gd name="T19" fmla="*/ 21 h 142"/>
                <a:gd name="T20" fmla="*/ 23 w 143"/>
                <a:gd name="T21" fmla="*/ 3 h 142"/>
                <a:gd name="T22" fmla="*/ 22 w 143"/>
                <a:gd name="T23" fmla="*/ 2 h 142"/>
                <a:gd name="T24" fmla="*/ 23 w 143"/>
                <a:gd name="T25" fmla="*/ 1 h 142"/>
                <a:gd name="T26" fmla="*/ 31 w 143"/>
                <a:gd name="T27" fmla="*/ 0 h 142"/>
                <a:gd name="T28" fmla="*/ 40 w 143"/>
                <a:gd name="T29" fmla="*/ 1 h 142"/>
                <a:gd name="T30" fmla="*/ 49 w 143"/>
                <a:gd name="T31" fmla="*/ 5 h 142"/>
                <a:gd name="T32" fmla="*/ 55 w 143"/>
                <a:gd name="T33" fmla="*/ 9 h 142"/>
                <a:gd name="T34" fmla="*/ 64 w 143"/>
                <a:gd name="T35" fmla="*/ 25 h 142"/>
                <a:gd name="T36" fmla="*/ 64 w 143"/>
                <a:gd name="T37" fmla="*/ 34 h 142"/>
                <a:gd name="T38" fmla="*/ 64 w 143"/>
                <a:gd name="T39" fmla="*/ 39 h 142"/>
                <a:gd name="T40" fmla="*/ 69 w 143"/>
                <a:gd name="T41" fmla="*/ 47 h 142"/>
                <a:gd name="T42" fmla="*/ 115 w 143"/>
                <a:gd name="T43" fmla="*/ 93 h 142"/>
                <a:gd name="T44" fmla="*/ 138 w 143"/>
                <a:gd name="T45" fmla="*/ 116 h 142"/>
                <a:gd name="T46" fmla="*/ 142 w 143"/>
                <a:gd name="T47" fmla="*/ 124 h 142"/>
                <a:gd name="T48" fmla="*/ 139 w 143"/>
                <a:gd name="T49" fmla="*/ 136 h 142"/>
                <a:gd name="T50" fmla="*/ 131 w 143"/>
                <a:gd name="T51" fmla="*/ 141 h 142"/>
                <a:gd name="T52" fmla="*/ 120 w 143"/>
                <a:gd name="T53" fmla="*/ 140 h 142"/>
                <a:gd name="T54" fmla="*/ 117 w 143"/>
                <a:gd name="T55" fmla="*/ 137 h 142"/>
                <a:gd name="T56" fmla="*/ 48 w 143"/>
                <a:gd name="T57" fmla="*/ 68 h 142"/>
                <a:gd name="T58" fmla="*/ 42 w 143"/>
                <a:gd name="T59" fmla="*/ 64 h 142"/>
                <a:gd name="T60" fmla="*/ 34 w 143"/>
                <a:gd name="T61" fmla="*/ 63 h 142"/>
                <a:gd name="T62" fmla="*/ 29 w 143"/>
                <a:gd name="T63" fmla="*/ 63 h 142"/>
                <a:gd name="T64" fmla="*/ 20 w 143"/>
                <a:gd name="T65" fmla="*/ 61 h 142"/>
                <a:gd name="T66" fmla="*/ 11 w 143"/>
                <a:gd name="T67" fmla="*/ 55 h 142"/>
                <a:gd name="T68" fmla="*/ 4 w 143"/>
                <a:gd name="T69" fmla="*/ 46 h 142"/>
                <a:gd name="T70" fmla="*/ 1 w 143"/>
                <a:gd name="T71" fmla="*/ 36 h 142"/>
                <a:gd name="T72" fmla="*/ 2 w 143"/>
                <a:gd name="T73" fmla="*/ 22 h 142"/>
                <a:gd name="T74" fmla="*/ 2 w 143"/>
                <a:gd name="T75" fmla="*/ 21 h 142"/>
                <a:gd name="T76" fmla="*/ 127 w 143"/>
                <a:gd name="T77" fmla="*/ 120 h 142"/>
                <a:gd name="T78" fmla="*/ 121 w 143"/>
                <a:gd name="T79" fmla="*/ 126 h 142"/>
                <a:gd name="T80" fmla="*/ 127 w 143"/>
                <a:gd name="T81" fmla="*/ 132 h 142"/>
                <a:gd name="T82" fmla="*/ 133 w 143"/>
                <a:gd name="T83" fmla="*/ 126 h 142"/>
                <a:gd name="T84" fmla="*/ 127 w 143"/>
                <a:gd name="T85"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142">
                  <a:moveTo>
                    <a:pt x="2" y="21"/>
                  </a:moveTo>
                  <a:cubicBezTo>
                    <a:pt x="3" y="22"/>
                    <a:pt x="3" y="22"/>
                    <a:pt x="3" y="22"/>
                  </a:cubicBezTo>
                  <a:cubicBezTo>
                    <a:pt x="9" y="28"/>
                    <a:pt x="16" y="34"/>
                    <a:pt x="22" y="41"/>
                  </a:cubicBezTo>
                  <a:cubicBezTo>
                    <a:pt x="22" y="41"/>
                    <a:pt x="23" y="41"/>
                    <a:pt x="24" y="41"/>
                  </a:cubicBezTo>
                  <a:cubicBezTo>
                    <a:pt x="25" y="41"/>
                    <a:pt x="27" y="41"/>
                    <a:pt x="28" y="40"/>
                  </a:cubicBezTo>
                  <a:cubicBezTo>
                    <a:pt x="31" y="38"/>
                    <a:pt x="34" y="36"/>
                    <a:pt x="37" y="33"/>
                  </a:cubicBezTo>
                  <a:cubicBezTo>
                    <a:pt x="39" y="31"/>
                    <a:pt x="40" y="29"/>
                    <a:pt x="41" y="27"/>
                  </a:cubicBezTo>
                  <a:cubicBezTo>
                    <a:pt x="42" y="26"/>
                    <a:pt x="42" y="24"/>
                    <a:pt x="42" y="23"/>
                  </a:cubicBezTo>
                  <a:cubicBezTo>
                    <a:pt x="42" y="22"/>
                    <a:pt x="42" y="22"/>
                    <a:pt x="42" y="22"/>
                  </a:cubicBezTo>
                  <a:cubicBezTo>
                    <a:pt x="42" y="21"/>
                    <a:pt x="42" y="21"/>
                    <a:pt x="41" y="21"/>
                  </a:cubicBezTo>
                  <a:cubicBezTo>
                    <a:pt x="35" y="15"/>
                    <a:pt x="29" y="9"/>
                    <a:pt x="23" y="3"/>
                  </a:cubicBezTo>
                  <a:cubicBezTo>
                    <a:pt x="23" y="2"/>
                    <a:pt x="22" y="2"/>
                    <a:pt x="22" y="2"/>
                  </a:cubicBezTo>
                  <a:cubicBezTo>
                    <a:pt x="22" y="2"/>
                    <a:pt x="22" y="1"/>
                    <a:pt x="23" y="1"/>
                  </a:cubicBezTo>
                  <a:cubicBezTo>
                    <a:pt x="25" y="1"/>
                    <a:pt x="28" y="0"/>
                    <a:pt x="31" y="0"/>
                  </a:cubicBezTo>
                  <a:cubicBezTo>
                    <a:pt x="34" y="0"/>
                    <a:pt x="37" y="0"/>
                    <a:pt x="40" y="1"/>
                  </a:cubicBezTo>
                  <a:cubicBezTo>
                    <a:pt x="43" y="2"/>
                    <a:pt x="46" y="3"/>
                    <a:pt x="49" y="5"/>
                  </a:cubicBezTo>
                  <a:cubicBezTo>
                    <a:pt x="51" y="6"/>
                    <a:pt x="53" y="8"/>
                    <a:pt x="55" y="9"/>
                  </a:cubicBezTo>
                  <a:cubicBezTo>
                    <a:pt x="59" y="14"/>
                    <a:pt x="62" y="19"/>
                    <a:pt x="64" y="25"/>
                  </a:cubicBezTo>
                  <a:cubicBezTo>
                    <a:pt x="64" y="28"/>
                    <a:pt x="64" y="31"/>
                    <a:pt x="64" y="34"/>
                  </a:cubicBezTo>
                  <a:cubicBezTo>
                    <a:pt x="64" y="36"/>
                    <a:pt x="64" y="37"/>
                    <a:pt x="64" y="39"/>
                  </a:cubicBezTo>
                  <a:cubicBezTo>
                    <a:pt x="65" y="42"/>
                    <a:pt x="67" y="44"/>
                    <a:pt x="69" y="47"/>
                  </a:cubicBezTo>
                  <a:cubicBezTo>
                    <a:pt x="84" y="62"/>
                    <a:pt x="99" y="77"/>
                    <a:pt x="115" y="93"/>
                  </a:cubicBezTo>
                  <a:cubicBezTo>
                    <a:pt x="123" y="100"/>
                    <a:pt x="130" y="108"/>
                    <a:pt x="138" y="116"/>
                  </a:cubicBezTo>
                  <a:cubicBezTo>
                    <a:pt x="140" y="118"/>
                    <a:pt x="142" y="121"/>
                    <a:pt x="142" y="124"/>
                  </a:cubicBezTo>
                  <a:cubicBezTo>
                    <a:pt x="143" y="128"/>
                    <a:pt x="142" y="132"/>
                    <a:pt x="139" y="136"/>
                  </a:cubicBezTo>
                  <a:cubicBezTo>
                    <a:pt x="137" y="139"/>
                    <a:pt x="134" y="141"/>
                    <a:pt x="131" y="141"/>
                  </a:cubicBezTo>
                  <a:cubicBezTo>
                    <a:pt x="127" y="142"/>
                    <a:pt x="123" y="142"/>
                    <a:pt x="120" y="140"/>
                  </a:cubicBezTo>
                  <a:cubicBezTo>
                    <a:pt x="119" y="139"/>
                    <a:pt x="118" y="138"/>
                    <a:pt x="117" y="137"/>
                  </a:cubicBezTo>
                  <a:cubicBezTo>
                    <a:pt x="94" y="114"/>
                    <a:pt x="71" y="91"/>
                    <a:pt x="48" y="68"/>
                  </a:cubicBezTo>
                  <a:cubicBezTo>
                    <a:pt x="46" y="67"/>
                    <a:pt x="44" y="65"/>
                    <a:pt x="42" y="64"/>
                  </a:cubicBezTo>
                  <a:cubicBezTo>
                    <a:pt x="39" y="63"/>
                    <a:pt x="37" y="63"/>
                    <a:pt x="34" y="63"/>
                  </a:cubicBezTo>
                  <a:cubicBezTo>
                    <a:pt x="32" y="64"/>
                    <a:pt x="30" y="63"/>
                    <a:pt x="29" y="63"/>
                  </a:cubicBezTo>
                  <a:cubicBezTo>
                    <a:pt x="26" y="63"/>
                    <a:pt x="23" y="62"/>
                    <a:pt x="20" y="61"/>
                  </a:cubicBezTo>
                  <a:cubicBezTo>
                    <a:pt x="16" y="59"/>
                    <a:pt x="13" y="57"/>
                    <a:pt x="11" y="55"/>
                  </a:cubicBezTo>
                  <a:cubicBezTo>
                    <a:pt x="8" y="52"/>
                    <a:pt x="6" y="49"/>
                    <a:pt x="4" y="46"/>
                  </a:cubicBezTo>
                  <a:cubicBezTo>
                    <a:pt x="2" y="43"/>
                    <a:pt x="1" y="39"/>
                    <a:pt x="1" y="36"/>
                  </a:cubicBezTo>
                  <a:cubicBezTo>
                    <a:pt x="0" y="31"/>
                    <a:pt x="1" y="27"/>
                    <a:pt x="2" y="22"/>
                  </a:cubicBezTo>
                  <a:cubicBezTo>
                    <a:pt x="2" y="22"/>
                    <a:pt x="2" y="22"/>
                    <a:pt x="2" y="21"/>
                  </a:cubicBezTo>
                  <a:close/>
                  <a:moveTo>
                    <a:pt x="127" y="120"/>
                  </a:moveTo>
                  <a:cubicBezTo>
                    <a:pt x="123" y="120"/>
                    <a:pt x="121" y="122"/>
                    <a:pt x="121" y="126"/>
                  </a:cubicBezTo>
                  <a:cubicBezTo>
                    <a:pt x="121" y="129"/>
                    <a:pt x="123" y="132"/>
                    <a:pt x="127" y="132"/>
                  </a:cubicBezTo>
                  <a:cubicBezTo>
                    <a:pt x="131" y="132"/>
                    <a:pt x="133" y="129"/>
                    <a:pt x="133" y="126"/>
                  </a:cubicBezTo>
                  <a:cubicBezTo>
                    <a:pt x="133" y="122"/>
                    <a:pt x="130" y="120"/>
                    <a:pt x="127" y="1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024" name="Freeform 7"/>
            <p:cNvSpPr>
              <a:spLocks/>
            </p:cNvSpPr>
            <p:nvPr/>
          </p:nvSpPr>
          <p:spPr bwMode="auto">
            <a:xfrm>
              <a:off x="-2011363" y="452438"/>
              <a:ext cx="779463" cy="777875"/>
            </a:xfrm>
            <a:custGeom>
              <a:avLst/>
              <a:gdLst>
                <a:gd name="T0" fmla="*/ 7 w 69"/>
                <a:gd name="T1" fmla="*/ 49 h 69"/>
                <a:gd name="T2" fmla="*/ 0 w 69"/>
                <a:gd name="T3" fmla="*/ 43 h 69"/>
                <a:gd name="T4" fmla="*/ 0 w 69"/>
                <a:gd name="T5" fmla="*/ 43 h 69"/>
                <a:gd name="T6" fmla="*/ 0 w 69"/>
                <a:gd name="T7" fmla="*/ 43 h 69"/>
                <a:gd name="T8" fmla="*/ 42 w 69"/>
                <a:gd name="T9" fmla="*/ 1 h 69"/>
                <a:gd name="T10" fmla="*/ 43 w 69"/>
                <a:gd name="T11" fmla="*/ 0 h 69"/>
                <a:gd name="T12" fmla="*/ 43 w 69"/>
                <a:gd name="T13" fmla="*/ 0 h 69"/>
                <a:gd name="T14" fmla="*/ 43 w 69"/>
                <a:gd name="T15" fmla="*/ 0 h 69"/>
                <a:gd name="T16" fmla="*/ 69 w 69"/>
                <a:gd name="T17" fmla="*/ 26 h 69"/>
                <a:gd name="T18" fmla="*/ 26 w 69"/>
                <a:gd name="T19" fmla="*/ 69 h 69"/>
                <a:gd name="T20" fmla="*/ 20 w 69"/>
                <a:gd name="T21" fmla="*/ 63 h 69"/>
                <a:gd name="T22" fmla="*/ 21 w 69"/>
                <a:gd name="T23" fmla="*/ 62 h 69"/>
                <a:gd name="T24" fmla="*/ 55 w 69"/>
                <a:gd name="T25" fmla="*/ 28 h 69"/>
                <a:gd name="T26" fmla="*/ 55 w 69"/>
                <a:gd name="T27" fmla="*/ 27 h 69"/>
                <a:gd name="T28" fmla="*/ 55 w 69"/>
                <a:gd name="T29" fmla="*/ 24 h 69"/>
                <a:gd name="T30" fmla="*/ 52 w 69"/>
                <a:gd name="T31" fmla="*/ 24 h 69"/>
                <a:gd name="T32" fmla="*/ 51 w 69"/>
                <a:gd name="T33" fmla="*/ 25 h 69"/>
                <a:gd name="T34" fmla="*/ 35 w 69"/>
                <a:gd name="T35" fmla="*/ 40 h 69"/>
                <a:gd name="T36" fmla="*/ 17 w 69"/>
                <a:gd name="T37" fmla="*/ 58 h 69"/>
                <a:gd name="T38" fmla="*/ 16 w 69"/>
                <a:gd name="T39" fmla="*/ 59 h 69"/>
                <a:gd name="T40" fmla="*/ 10 w 69"/>
                <a:gd name="T41" fmla="*/ 53 h 69"/>
                <a:gd name="T42" fmla="*/ 11 w 69"/>
                <a:gd name="T43" fmla="*/ 52 h 69"/>
                <a:gd name="T44" fmla="*/ 45 w 69"/>
                <a:gd name="T45" fmla="*/ 18 h 69"/>
                <a:gd name="T46" fmla="*/ 46 w 69"/>
                <a:gd name="T47" fmla="*/ 17 h 69"/>
                <a:gd name="T48" fmla="*/ 45 w 69"/>
                <a:gd name="T49" fmla="*/ 14 h 69"/>
                <a:gd name="T50" fmla="*/ 42 w 69"/>
                <a:gd name="T51" fmla="*/ 14 h 69"/>
                <a:gd name="T52" fmla="*/ 41 w 69"/>
                <a:gd name="T53" fmla="*/ 15 h 69"/>
                <a:gd name="T54" fmla="*/ 8 w 69"/>
                <a:gd name="T55" fmla="*/ 48 h 69"/>
                <a:gd name="T56" fmla="*/ 7 w 69"/>
                <a:gd name="T57"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 h="69">
                  <a:moveTo>
                    <a:pt x="7" y="49"/>
                  </a:moveTo>
                  <a:cubicBezTo>
                    <a:pt x="5" y="47"/>
                    <a:pt x="3" y="45"/>
                    <a:pt x="0" y="43"/>
                  </a:cubicBezTo>
                  <a:cubicBezTo>
                    <a:pt x="0" y="43"/>
                    <a:pt x="0" y="43"/>
                    <a:pt x="0" y="43"/>
                  </a:cubicBezTo>
                  <a:cubicBezTo>
                    <a:pt x="0" y="43"/>
                    <a:pt x="0" y="43"/>
                    <a:pt x="0" y="43"/>
                  </a:cubicBezTo>
                  <a:cubicBezTo>
                    <a:pt x="14" y="29"/>
                    <a:pt x="28" y="15"/>
                    <a:pt x="42" y="1"/>
                  </a:cubicBezTo>
                  <a:cubicBezTo>
                    <a:pt x="43" y="1"/>
                    <a:pt x="43" y="1"/>
                    <a:pt x="43" y="0"/>
                  </a:cubicBezTo>
                  <a:cubicBezTo>
                    <a:pt x="43" y="0"/>
                    <a:pt x="43" y="0"/>
                    <a:pt x="43" y="0"/>
                  </a:cubicBezTo>
                  <a:cubicBezTo>
                    <a:pt x="43" y="0"/>
                    <a:pt x="43" y="0"/>
                    <a:pt x="43" y="0"/>
                  </a:cubicBezTo>
                  <a:cubicBezTo>
                    <a:pt x="52" y="9"/>
                    <a:pt x="60" y="18"/>
                    <a:pt x="69" y="26"/>
                  </a:cubicBezTo>
                  <a:cubicBezTo>
                    <a:pt x="69" y="27"/>
                    <a:pt x="27" y="68"/>
                    <a:pt x="26" y="69"/>
                  </a:cubicBezTo>
                  <a:cubicBezTo>
                    <a:pt x="26" y="69"/>
                    <a:pt x="21" y="64"/>
                    <a:pt x="20" y="63"/>
                  </a:cubicBezTo>
                  <a:cubicBezTo>
                    <a:pt x="20" y="62"/>
                    <a:pt x="21" y="62"/>
                    <a:pt x="21" y="62"/>
                  </a:cubicBezTo>
                  <a:cubicBezTo>
                    <a:pt x="32" y="50"/>
                    <a:pt x="43" y="39"/>
                    <a:pt x="55" y="28"/>
                  </a:cubicBezTo>
                  <a:cubicBezTo>
                    <a:pt x="55" y="28"/>
                    <a:pt x="55" y="28"/>
                    <a:pt x="55" y="27"/>
                  </a:cubicBezTo>
                  <a:cubicBezTo>
                    <a:pt x="56" y="26"/>
                    <a:pt x="56" y="25"/>
                    <a:pt x="55" y="24"/>
                  </a:cubicBezTo>
                  <a:cubicBezTo>
                    <a:pt x="54" y="23"/>
                    <a:pt x="52" y="23"/>
                    <a:pt x="52" y="24"/>
                  </a:cubicBezTo>
                  <a:cubicBezTo>
                    <a:pt x="51" y="24"/>
                    <a:pt x="51" y="24"/>
                    <a:pt x="51" y="25"/>
                  </a:cubicBezTo>
                  <a:cubicBezTo>
                    <a:pt x="46" y="30"/>
                    <a:pt x="40" y="35"/>
                    <a:pt x="35" y="40"/>
                  </a:cubicBezTo>
                  <a:cubicBezTo>
                    <a:pt x="29" y="46"/>
                    <a:pt x="23" y="52"/>
                    <a:pt x="17" y="58"/>
                  </a:cubicBezTo>
                  <a:cubicBezTo>
                    <a:pt x="17" y="58"/>
                    <a:pt x="17" y="59"/>
                    <a:pt x="16" y="59"/>
                  </a:cubicBezTo>
                  <a:cubicBezTo>
                    <a:pt x="16" y="58"/>
                    <a:pt x="11" y="54"/>
                    <a:pt x="10" y="53"/>
                  </a:cubicBezTo>
                  <a:cubicBezTo>
                    <a:pt x="11" y="53"/>
                    <a:pt x="11" y="52"/>
                    <a:pt x="11" y="52"/>
                  </a:cubicBezTo>
                  <a:cubicBezTo>
                    <a:pt x="22" y="41"/>
                    <a:pt x="34" y="30"/>
                    <a:pt x="45" y="18"/>
                  </a:cubicBezTo>
                  <a:cubicBezTo>
                    <a:pt x="45" y="18"/>
                    <a:pt x="46" y="18"/>
                    <a:pt x="46" y="17"/>
                  </a:cubicBezTo>
                  <a:cubicBezTo>
                    <a:pt x="47" y="16"/>
                    <a:pt x="46" y="15"/>
                    <a:pt x="45" y="14"/>
                  </a:cubicBezTo>
                  <a:cubicBezTo>
                    <a:pt x="45" y="13"/>
                    <a:pt x="43" y="13"/>
                    <a:pt x="42" y="14"/>
                  </a:cubicBezTo>
                  <a:cubicBezTo>
                    <a:pt x="42" y="14"/>
                    <a:pt x="42" y="14"/>
                    <a:pt x="41" y="15"/>
                  </a:cubicBezTo>
                  <a:cubicBezTo>
                    <a:pt x="30" y="26"/>
                    <a:pt x="19" y="37"/>
                    <a:pt x="8" y="48"/>
                  </a:cubicBezTo>
                  <a:cubicBezTo>
                    <a:pt x="7" y="49"/>
                    <a:pt x="7" y="49"/>
                    <a:pt x="7"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025" name="Freeform 8"/>
            <p:cNvSpPr>
              <a:spLocks/>
            </p:cNvSpPr>
            <p:nvPr/>
          </p:nvSpPr>
          <p:spPr bwMode="auto">
            <a:xfrm>
              <a:off x="-2801938" y="1343025"/>
              <a:ext cx="688975" cy="665163"/>
            </a:xfrm>
            <a:custGeom>
              <a:avLst/>
              <a:gdLst>
                <a:gd name="T0" fmla="*/ 54 w 61"/>
                <a:gd name="T1" fmla="*/ 19 h 59"/>
                <a:gd name="T2" fmla="*/ 61 w 61"/>
                <a:gd name="T3" fmla="*/ 26 h 59"/>
                <a:gd name="T4" fmla="*/ 60 w 61"/>
                <a:gd name="T5" fmla="*/ 26 h 59"/>
                <a:gd name="T6" fmla="*/ 34 w 61"/>
                <a:gd name="T7" fmla="*/ 53 h 59"/>
                <a:gd name="T8" fmla="*/ 32 w 61"/>
                <a:gd name="T9" fmla="*/ 54 h 59"/>
                <a:gd name="T10" fmla="*/ 20 w 61"/>
                <a:gd name="T11" fmla="*/ 56 h 59"/>
                <a:gd name="T12" fmla="*/ 6 w 61"/>
                <a:gd name="T13" fmla="*/ 58 h 59"/>
                <a:gd name="T14" fmla="*/ 2 w 61"/>
                <a:gd name="T15" fmla="*/ 59 h 59"/>
                <a:gd name="T16" fmla="*/ 0 w 61"/>
                <a:gd name="T17" fmla="*/ 59 h 59"/>
                <a:gd name="T18" fmla="*/ 1 w 61"/>
                <a:gd name="T19" fmla="*/ 56 h 59"/>
                <a:gd name="T20" fmla="*/ 3 w 61"/>
                <a:gd name="T21" fmla="*/ 46 h 59"/>
                <a:gd name="T22" fmla="*/ 5 w 61"/>
                <a:gd name="T23" fmla="*/ 39 h 59"/>
                <a:gd name="T24" fmla="*/ 7 w 61"/>
                <a:gd name="T25" fmla="*/ 29 h 59"/>
                <a:gd name="T26" fmla="*/ 8 w 61"/>
                <a:gd name="T27" fmla="*/ 26 h 59"/>
                <a:gd name="T28" fmla="*/ 34 w 61"/>
                <a:gd name="T29" fmla="*/ 1 h 59"/>
                <a:gd name="T30" fmla="*/ 35 w 61"/>
                <a:gd name="T31" fmla="*/ 0 h 59"/>
                <a:gd name="T32" fmla="*/ 41 w 61"/>
                <a:gd name="T33" fmla="*/ 6 h 59"/>
                <a:gd name="T34" fmla="*/ 40 w 61"/>
                <a:gd name="T35" fmla="*/ 7 h 59"/>
                <a:gd name="T36" fmla="*/ 36 w 61"/>
                <a:gd name="T37" fmla="*/ 11 h 59"/>
                <a:gd name="T38" fmla="*/ 24 w 61"/>
                <a:gd name="T39" fmla="*/ 23 h 59"/>
                <a:gd name="T40" fmla="*/ 17 w 61"/>
                <a:gd name="T41" fmla="*/ 30 h 59"/>
                <a:gd name="T42" fmla="*/ 16 w 61"/>
                <a:gd name="T43" fmla="*/ 31 h 59"/>
                <a:gd name="T44" fmla="*/ 16 w 61"/>
                <a:gd name="T45" fmla="*/ 35 h 59"/>
                <a:gd name="T46" fmla="*/ 20 w 61"/>
                <a:gd name="T47" fmla="*/ 35 h 59"/>
                <a:gd name="T48" fmla="*/ 30 w 61"/>
                <a:gd name="T49" fmla="*/ 24 h 59"/>
                <a:gd name="T50" fmla="*/ 44 w 61"/>
                <a:gd name="T51" fmla="*/ 11 h 59"/>
                <a:gd name="T52" fmla="*/ 45 w 61"/>
                <a:gd name="T53" fmla="*/ 10 h 59"/>
                <a:gd name="T54" fmla="*/ 51 w 61"/>
                <a:gd name="T55" fmla="*/ 16 h 59"/>
                <a:gd name="T56" fmla="*/ 50 w 61"/>
                <a:gd name="T57" fmla="*/ 16 h 59"/>
                <a:gd name="T58" fmla="*/ 26 w 61"/>
                <a:gd name="T59" fmla="*/ 40 h 59"/>
                <a:gd name="T60" fmla="*/ 25 w 61"/>
                <a:gd name="T61" fmla="*/ 42 h 59"/>
                <a:gd name="T62" fmla="*/ 26 w 61"/>
                <a:gd name="T63" fmla="*/ 45 h 59"/>
                <a:gd name="T64" fmla="*/ 29 w 61"/>
                <a:gd name="T65" fmla="*/ 45 h 59"/>
                <a:gd name="T66" fmla="*/ 30 w 61"/>
                <a:gd name="T67" fmla="*/ 44 h 59"/>
                <a:gd name="T68" fmla="*/ 53 w 61"/>
                <a:gd name="T69" fmla="*/ 20 h 59"/>
                <a:gd name="T70" fmla="*/ 54 w 61"/>
                <a:gd name="T71"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59">
                  <a:moveTo>
                    <a:pt x="54" y="19"/>
                  </a:moveTo>
                  <a:cubicBezTo>
                    <a:pt x="57" y="21"/>
                    <a:pt x="59" y="23"/>
                    <a:pt x="61" y="26"/>
                  </a:cubicBezTo>
                  <a:cubicBezTo>
                    <a:pt x="61" y="26"/>
                    <a:pt x="60" y="26"/>
                    <a:pt x="60" y="26"/>
                  </a:cubicBezTo>
                  <a:cubicBezTo>
                    <a:pt x="51" y="35"/>
                    <a:pt x="43" y="44"/>
                    <a:pt x="34" y="53"/>
                  </a:cubicBezTo>
                  <a:cubicBezTo>
                    <a:pt x="33" y="53"/>
                    <a:pt x="33" y="53"/>
                    <a:pt x="32" y="54"/>
                  </a:cubicBezTo>
                  <a:cubicBezTo>
                    <a:pt x="28" y="54"/>
                    <a:pt x="24" y="55"/>
                    <a:pt x="20" y="56"/>
                  </a:cubicBezTo>
                  <a:cubicBezTo>
                    <a:pt x="15" y="57"/>
                    <a:pt x="11" y="58"/>
                    <a:pt x="6" y="58"/>
                  </a:cubicBezTo>
                  <a:cubicBezTo>
                    <a:pt x="5" y="59"/>
                    <a:pt x="3" y="59"/>
                    <a:pt x="2" y="59"/>
                  </a:cubicBezTo>
                  <a:cubicBezTo>
                    <a:pt x="1" y="59"/>
                    <a:pt x="1" y="59"/>
                    <a:pt x="0" y="59"/>
                  </a:cubicBezTo>
                  <a:cubicBezTo>
                    <a:pt x="1" y="58"/>
                    <a:pt x="1" y="57"/>
                    <a:pt x="1" y="56"/>
                  </a:cubicBezTo>
                  <a:cubicBezTo>
                    <a:pt x="2" y="52"/>
                    <a:pt x="2" y="49"/>
                    <a:pt x="3" y="46"/>
                  </a:cubicBezTo>
                  <a:cubicBezTo>
                    <a:pt x="4" y="43"/>
                    <a:pt x="4" y="41"/>
                    <a:pt x="5" y="39"/>
                  </a:cubicBezTo>
                  <a:cubicBezTo>
                    <a:pt x="5" y="35"/>
                    <a:pt x="6" y="32"/>
                    <a:pt x="7" y="29"/>
                  </a:cubicBezTo>
                  <a:cubicBezTo>
                    <a:pt x="7" y="28"/>
                    <a:pt x="7" y="27"/>
                    <a:pt x="8" y="26"/>
                  </a:cubicBezTo>
                  <a:cubicBezTo>
                    <a:pt x="16" y="18"/>
                    <a:pt x="25" y="9"/>
                    <a:pt x="34" y="1"/>
                  </a:cubicBezTo>
                  <a:cubicBezTo>
                    <a:pt x="34" y="0"/>
                    <a:pt x="34" y="0"/>
                    <a:pt x="35" y="0"/>
                  </a:cubicBezTo>
                  <a:cubicBezTo>
                    <a:pt x="35" y="0"/>
                    <a:pt x="40" y="5"/>
                    <a:pt x="41" y="6"/>
                  </a:cubicBezTo>
                  <a:cubicBezTo>
                    <a:pt x="41" y="6"/>
                    <a:pt x="40" y="6"/>
                    <a:pt x="40" y="7"/>
                  </a:cubicBezTo>
                  <a:cubicBezTo>
                    <a:pt x="39" y="8"/>
                    <a:pt x="37" y="10"/>
                    <a:pt x="36" y="11"/>
                  </a:cubicBezTo>
                  <a:cubicBezTo>
                    <a:pt x="32" y="15"/>
                    <a:pt x="28" y="19"/>
                    <a:pt x="24" y="23"/>
                  </a:cubicBezTo>
                  <a:cubicBezTo>
                    <a:pt x="22" y="25"/>
                    <a:pt x="19" y="28"/>
                    <a:pt x="17" y="30"/>
                  </a:cubicBezTo>
                  <a:cubicBezTo>
                    <a:pt x="16" y="30"/>
                    <a:pt x="16" y="31"/>
                    <a:pt x="16" y="31"/>
                  </a:cubicBezTo>
                  <a:cubicBezTo>
                    <a:pt x="15" y="33"/>
                    <a:pt x="15" y="34"/>
                    <a:pt x="16" y="35"/>
                  </a:cubicBezTo>
                  <a:cubicBezTo>
                    <a:pt x="17" y="36"/>
                    <a:pt x="19" y="35"/>
                    <a:pt x="20" y="35"/>
                  </a:cubicBezTo>
                  <a:cubicBezTo>
                    <a:pt x="23" y="31"/>
                    <a:pt x="27" y="27"/>
                    <a:pt x="30" y="24"/>
                  </a:cubicBezTo>
                  <a:cubicBezTo>
                    <a:pt x="35" y="19"/>
                    <a:pt x="39" y="15"/>
                    <a:pt x="44" y="11"/>
                  </a:cubicBezTo>
                  <a:cubicBezTo>
                    <a:pt x="44" y="10"/>
                    <a:pt x="44" y="10"/>
                    <a:pt x="45" y="10"/>
                  </a:cubicBezTo>
                  <a:cubicBezTo>
                    <a:pt x="45" y="10"/>
                    <a:pt x="50" y="14"/>
                    <a:pt x="51" y="16"/>
                  </a:cubicBezTo>
                  <a:cubicBezTo>
                    <a:pt x="50" y="16"/>
                    <a:pt x="50" y="16"/>
                    <a:pt x="50" y="16"/>
                  </a:cubicBezTo>
                  <a:cubicBezTo>
                    <a:pt x="42" y="24"/>
                    <a:pt x="34" y="32"/>
                    <a:pt x="26" y="40"/>
                  </a:cubicBezTo>
                  <a:cubicBezTo>
                    <a:pt x="25" y="41"/>
                    <a:pt x="25" y="41"/>
                    <a:pt x="25" y="42"/>
                  </a:cubicBezTo>
                  <a:cubicBezTo>
                    <a:pt x="25" y="43"/>
                    <a:pt x="25" y="44"/>
                    <a:pt x="26" y="45"/>
                  </a:cubicBezTo>
                  <a:cubicBezTo>
                    <a:pt x="27" y="45"/>
                    <a:pt x="28" y="45"/>
                    <a:pt x="29" y="45"/>
                  </a:cubicBezTo>
                  <a:cubicBezTo>
                    <a:pt x="29" y="44"/>
                    <a:pt x="30" y="44"/>
                    <a:pt x="30" y="44"/>
                  </a:cubicBezTo>
                  <a:cubicBezTo>
                    <a:pt x="38" y="36"/>
                    <a:pt x="45" y="28"/>
                    <a:pt x="53" y="20"/>
                  </a:cubicBezTo>
                  <a:cubicBezTo>
                    <a:pt x="54" y="20"/>
                    <a:pt x="54" y="20"/>
                    <a:pt x="54"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grpSp>
      <p:sp>
        <p:nvSpPr>
          <p:cNvPr id="1038" name="Arc 1037"/>
          <p:cNvSpPr/>
          <p:nvPr/>
        </p:nvSpPr>
        <p:spPr>
          <a:xfrm>
            <a:off x="2632972" y="2249943"/>
            <a:ext cx="4087875" cy="4087875"/>
          </a:xfrm>
          <a:prstGeom prst="arc">
            <a:avLst>
              <a:gd name="adj1" fmla="val 13056190"/>
              <a:gd name="adj2" fmla="val 14801689"/>
            </a:avLst>
          </a:prstGeom>
          <a:ln w="57150" cap="rnd">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微软雅黑" pitchFamily="34" charset="-122"/>
              <a:ea typeface="微软雅黑" pitchFamily="34" charset="-122"/>
            </a:endParaRPr>
          </a:p>
        </p:txBody>
      </p:sp>
      <p:sp>
        <p:nvSpPr>
          <p:cNvPr id="63" name="Arc 62"/>
          <p:cNvSpPr/>
          <p:nvPr/>
        </p:nvSpPr>
        <p:spPr>
          <a:xfrm>
            <a:off x="2632972" y="2249943"/>
            <a:ext cx="4087875" cy="4087875"/>
          </a:xfrm>
          <a:prstGeom prst="arc">
            <a:avLst>
              <a:gd name="adj1" fmla="val 17456073"/>
              <a:gd name="adj2" fmla="val 19375194"/>
            </a:avLst>
          </a:prstGeom>
          <a:ln w="57150" cap="rnd">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微软雅黑" pitchFamily="34" charset="-122"/>
              <a:ea typeface="微软雅黑" pitchFamily="34" charset="-122"/>
            </a:endParaRPr>
          </a:p>
        </p:txBody>
      </p:sp>
      <p:sp>
        <p:nvSpPr>
          <p:cNvPr id="64" name="Arc 63"/>
          <p:cNvSpPr/>
          <p:nvPr/>
        </p:nvSpPr>
        <p:spPr>
          <a:xfrm>
            <a:off x="2632972" y="2249943"/>
            <a:ext cx="4087875" cy="4087875"/>
          </a:xfrm>
          <a:prstGeom prst="arc">
            <a:avLst>
              <a:gd name="adj1" fmla="val 8808560"/>
              <a:gd name="adj2" fmla="val 10581915"/>
            </a:avLst>
          </a:prstGeom>
          <a:ln w="57150" cap="rnd">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微软雅黑" pitchFamily="34" charset="-122"/>
              <a:ea typeface="微软雅黑" pitchFamily="34" charset="-122"/>
            </a:endParaRPr>
          </a:p>
        </p:txBody>
      </p:sp>
      <p:sp>
        <p:nvSpPr>
          <p:cNvPr id="65" name="Arc 64"/>
          <p:cNvSpPr/>
          <p:nvPr/>
        </p:nvSpPr>
        <p:spPr>
          <a:xfrm>
            <a:off x="2632972" y="2249943"/>
            <a:ext cx="4087875" cy="4087875"/>
          </a:xfrm>
          <a:prstGeom prst="arc">
            <a:avLst>
              <a:gd name="adj1" fmla="val 4520635"/>
              <a:gd name="adj2" fmla="val 6402337"/>
            </a:avLst>
          </a:prstGeom>
          <a:ln w="57150" cap="rnd">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微软雅黑" pitchFamily="34" charset="-122"/>
              <a:ea typeface="微软雅黑" pitchFamily="34" charset="-122"/>
            </a:endParaRPr>
          </a:p>
        </p:txBody>
      </p:sp>
      <p:sp>
        <p:nvSpPr>
          <p:cNvPr id="66" name="Arc 65"/>
          <p:cNvSpPr/>
          <p:nvPr/>
        </p:nvSpPr>
        <p:spPr>
          <a:xfrm>
            <a:off x="2632972" y="2249943"/>
            <a:ext cx="4087875" cy="4087875"/>
          </a:xfrm>
          <a:prstGeom prst="arc">
            <a:avLst>
              <a:gd name="adj1" fmla="val 361559"/>
              <a:gd name="adj2" fmla="val 2086638"/>
            </a:avLst>
          </a:prstGeom>
          <a:ln w="57150" cap="rnd">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微软雅黑" pitchFamily="34" charset="-122"/>
              <a:ea typeface="微软雅黑" pitchFamily="34" charset="-122"/>
            </a:endParaRPr>
          </a:p>
        </p:txBody>
      </p:sp>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07864" y="4015608"/>
            <a:ext cx="2514881" cy="599380"/>
          </a:xfrm>
          <a:prstGeom prst="rect">
            <a:avLst/>
          </a:prstGeom>
        </p:spPr>
      </p:pic>
      <p:sp>
        <p:nvSpPr>
          <p:cNvPr id="33" name="TextBox 23"/>
          <p:cNvSpPr txBox="1"/>
          <p:nvPr/>
        </p:nvSpPr>
        <p:spPr>
          <a:xfrm>
            <a:off x="4569783" y="1161458"/>
            <a:ext cx="2601970" cy="738664"/>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cs typeface="SimSun"/>
              </a:rPr>
              <a:t>改变采购模式，无需大规模采购，</a:t>
            </a:r>
            <a:r>
              <a:rPr lang="zh-CN" altLang="en-US" sz="1400" b="1" dirty="0" smtClean="0">
                <a:solidFill>
                  <a:srgbClr val="FF0000"/>
                </a:solidFill>
                <a:latin typeface="微软雅黑" pitchFamily="34" charset="-122"/>
                <a:ea typeface="微软雅黑" pitchFamily="34" charset="-122"/>
                <a:cs typeface="SimSun"/>
              </a:rPr>
              <a:t>按需采购</a:t>
            </a:r>
            <a:r>
              <a:rPr lang="zh-CN" altLang="en-US" sz="1400" b="1" dirty="0" smtClean="0">
                <a:solidFill>
                  <a:schemeClr val="tx1">
                    <a:lumMod val="65000"/>
                    <a:lumOff val="35000"/>
                  </a:schemeClr>
                </a:solidFill>
                <a:latin typeface="微软雅黑" pitchFamily="34" charset="-122"/>
                <a:ea typeface="微软雅黑" pitchFamily="34" charset="-122"/>
                <a:cs typeface="SimSun"/>
              </a:rPr>
              <a:t>；保护</a:t>
            </a:r>
            <a:r>
              <a:rPr lang="zh-CN" altLang="en-US" sz="1400" b="1" dirty="0">
                <a:solidFill>
                  <a:schemeClr val="tx1">
                    <a:lumMod val="65000"/>
                    <a:lumOff val="35000"/>
                  </a:schemeClr>
                </a:solidFill>
                <a:latin typeface="微软雅黑" pitchFamily="34" charset="-122"/>
                <a:ea typeface="微软雅黑" pitchFamily="34" charset="-122"/>
                <a:cs typeface="SimSun"/>
              </a:rPr>
              <a:t>已有</a:t>
            </a:r>
            <a:r>
              <a:rPr lang="zh-CN" altLang="en-US" sz="1400" b="1" dirty="0" smtClean="0">
                <a:solidFill>
                  <a:schemeClr val="tx1">
                    <a:lumMod val="65000"/>
                    <a:lumOff val="35000"/>
                  </a:schemeClr>
                </a:solidFill>
                <a:latin typeface="微软雅黑" pitchFamily="34" charset="-122"/>
                <a:ea typeface="微软雅黑" pitchFamily="34" charset="-122"/>
                <a:cs typeface="SimSun"/>
              </a:rPr>
              <a:t>投资，总体拥有成本低</a:t>
            </a:r>
            <a:endParaRPr lang="en-US" altLang="zh-CN" sz="1400" b="1" dirty="0" smtClean="0">
              <a:solidFill>
                <a:schemeClr val="tx1">
                  <a:lumMod val="65000"/>
                  <a:lumOff val="35000"/>
                </a:schemeClr>
              </a:solidFill>
              <a:latin typeface="微软雅黑" pitchFamily="34" charset="-122"/>
              <a:ea typeface="微软雅黑" pitchFamily="34" charset="-122"/>
              <a:cs typeface="SimSun"/>
            </a:endParaRPr>
          </a:p>
        </p:txBody>
      </p:sp>
      <p:sp>
        <p:nvSpPr>
          <p:cNvPr id="34" name="TextBox 23"/>
          <p:cNvSpPr txBox="1"/>
          <p:nvPr/>
        </p:nvSpPr>
        <p:spPr>
          <a:xfrm>
            <a:off x="7152056" y="3249552"/>
            <a:ext cx="1864280" cy="738664"/>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cs typeface="SimSun"/>
              </a:rPr>
              <a:t>从上机架开始</a:t>
            </a:r>
            <a:r>
              <a:rPr lang="en-US" altLang="zh-CN" sz="1400" b="1" dirty="0" smtClean="0">
                <a:solidFill>
                  <a:schemeClr val="tx1">
                    <a:lumMod val="65000"/>
                    <a:lumOff val="35000"/>
                  </a:schemeClr>
                </a:solidFill>
                <a:latin typeface="微软雅黑" pitchFamily="34" charset="-122"/>
                <a:ea typeface="微软雅黑" pitchFamily="34" charset="-122"/>
                <a:cs typeface="SimSun"/>
              </a:rPr>
              <a:t>30-60</a:t>
            </a:r>
            <a:r>
              <a:rPr lang="zh-CN" altLang="en-US" sz="1400" b="1" dirty="0" smtClean="0">
                <a:solidFill>
                  <a:schemeClr val="tx1">
                    <a:lumMod val="65000"/>
                    <a:lumOff val="35000"/>
                  </a:schemeClr>
                </a:solidFill>
                <a:latin typeface="微软雅黑" pitchFamily="34" charset="-122"/>
                <a:ea typeface="微软雅黑" pitchFamily="34" charset="-122"/>
                <a:cs typeface="SimSun"/>
              </a:rPr>
              <a:t>分钟内即可交付使用，</a:t>
            </a:r>
            <a:r>
              <a:rPr lang="zh-CN" altLang="en-US" sz="1400" b="1" dirty="0" smtClean="0">
                <a:solidFill>
                  <a:srgbClr val="FF0000"/>
                </a:solidFill>
                <a:latin typeface="微软雅黑" pitchFamily="34" charset="-122"/>
                <a:ea typeface="微软雅黑" pitchFamily="34" charset="-122"/>
                <a:cs typeface="SimSun"/>
              </a:rPr>
              <a:t>部署快速</a:t>
            </a:r>
            <a:endParaRPr lang="en-US" sz="1400" b="1" dirty="0" smtClean="0">
              <a:solidFill>
                <a:srgbClr val="FF0000"/>
              </a:solidFill>
              <a:latin typeface="微软雅黑" pitchFamily="34" charset="-122"/>
              <a:ea typeface="微软雅黑" pitchFamily="34" charset="-122"/>
              <a:cs typeface="SimSun"/>
            </a:endParaRPr>
          </a:p>
        </p:txBody>
      </p:sp>
      <p:sp>
        <p:nvSpPr>
          <p:cNvPr id="35" name="TextBox 23"/>
          <p:cNvSpPr txBox="1"/>
          <p:nvPr/>
        </p:nvSpPr>
        <p:spPr>
          <a:xfrm>
            <a:off x="6532520" y="5648363"/>
            <a:ext cx="1864280" cy="954107"/>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cs typeface="SimSun"/>
              </a:rPr>
              <a:t>单一界面，</a:t>
            </a:r>
            <a:r>
              <a:rPr lang="zh-CN" altLang="en-US" sz="1400" b="1" dirty="0" smtClean="0">
                <a:solidFill>
                  <a:srgbClr val="FF0000"/>
                </a:solidFill>
                <a:latin typeface="微软雅黑" pitchFamily="34" charset="-122"/>
                <a:ea typeface="微软雅黑" pitchFamily="34" charset="-122"/>
                <a:cs typeface="SimSun"/>
              </a:rPr>
              <a:t>统一</a:t>
            </a:r>
            <a:r>
              <a:rPr lang="zh-CN" altLang="en-US" sz="1400" b="1" dirty="0" smtClean="0">
                <a:solidFill>
                  <a:schemeClr val="tx1">
                    <a:lumMod val="65000"/>
                    <a:lumOff val="35000"/>
                  </a:schemeClr>
                </a:solidFill>
                <a:latin typeface="微软雅黑" pitchFamily="34" charset="-122"/>
                <a:ea typeface="微软雅黑" pitchFamily="34" charset="-122"/>
                <a:cs typeface="SimSun"/>
              </a:rPr>
              <a:t>管理计算、存储、虚拟化等资源，运维管理</a:t>
            </a:r>
            <a:r>
              <a:rPr lang="zh-CN" altLang="en-US" sz="1400" b="1" dirty="0" smtClean="0">
                <a:solidFill>
                  <a:srgbClr val="FF0000"/>
                </a:solidFill>
                <a:latin typeface="微软雅黑" pitchFamily="34" charset="-122"/>
                <a:ea typeface="微软雅黑" pitchFamily="34" charset="-122"/>
                <a:cs typeface="SimSun"/>
              </a:rPr>
              <a:t>简单化</a:t>
            </a:r>
            <a:endParaRPr lang="en-US" sz="1400" b="1" dirty="0" smtClean="0">
              <a:solidFill>
                <a:srgbClr val="FF0000"/>
              </a:solidFill>
              <a:latin typeface="微软雅黑" pitchFamily="34" charset="-122"/>
              <a:ea typeface="微软雅黑" pitchFamily="34" charset="-122"/>
              <a:cs typeface="SimSun"/>
            </a:endParaRPr>
          </a:p>
        </p:txBody>
      </p:sp>
      <p:sp>
        <p:nvSpPr>
          <p:cNvPr id="36" name="TextBox 23"/>
          <p:cNvSpPr txBox="1"/>
          <p:nvPr/>
        </p:nvSpPr>
        <p:spPr>
          <a:xfrm>
            <a:off x="950565" y="5540172"/>
            <a:ext cx="1864280" cy="954107"/>
          </a:xfrm>
          <a:prstGeom prst="rect">
            <a:avLst/>
          </a:prstGeom>
          <a:noFill/>
        </p:spPr>
        <p:txBody>
          <a:bodyPr wrap="square" rtlCol="0">
            <a:spAutoFit/>
          </a:bodyPr>
          <a:lstStyle/>
          <a:p>
            <a:pPr algn="ctr"/>
            <a:r>
              <a:rPr lang="zh-CN" altLang="en-US" sz="1400" b="1" dirty="0" smtClean="0">
                <a:solidFill>
                  <a:srgbClr val="FF0000"/>
                </a:solidFill>
                <a:latin typeface="微软雅黑" pitchFamily="34" charset="-122"/>
                <a:ea typeface="微软雅黑" pitchFamily="34" charset="-122"/>
                <a:cs typeface="SimSun"/>
              </a:rPr>
              <a:t>稳定的分布式</a:t>
            </a:r>
            <a:r>
              <a:rPr lang="zh-CN" altLang="en-US" sz="1400" b="1" dirty="0" smtClean="0">
                <a:solidFill>
                  <a:schemeClr val="tx1">
                    <a:lumMod val="65000"/>
                    <a:lumOff val="35000"/>
                  </a:schemeClr>
                </a:solidFill>
                <a:latin typeface="微软雅黑" pitchFamily="34" charset="-122"/>
                <a:ea typeface="微软雅黑" pitchFamily="34" charset="-122"/>
                <a:cs typeface="SimSun"/>
              </a:rPr>
              <a:t>架构，</a:t>
            </a:r>
            <a:r>
              <a:rPr lang="zh-CN" altLang="en-US" sz="1400" b="1" dirty="0" smtClean="0">
                <a:solidFill>
                  <a:srgbClr val="FF0000"/>
                </a:solidFill>
                <a:latin typeface="微软雅黑" pitchFamily="34" charset="-122"/>
                <a:ea typeface="微软雅黑" pitchFamily="34" charset="-122"/>
                <a:cs typeface="SimSun"/>
              </a:rPr>
              <a:t>线性</a:t>
            </a:r>
            <a:r>
              <a:rPr lang="zh-CN" altLang="en-US" sz="1400" b="1" dirty="0" smtClean="0">
                <a:solidFill>
                  <a:schemeClr val="tx1">
                    <a:lumMod val="65000"/>
                    <a:lumOff val="35000"/>
                  </a:schemeClr>
                </a:solidFill>
                <a:latin typeface="微软雅黑" pitchFamily="34" charset="-122"/>
                <a:ea typeface="微软雅黑" pitchFamily="34" charset="-122"/>
                <a:cs typeface="SimSun"/>
              </a:rPr>
              <a:t>扩展，无节点数限制，</a:t>
            </a:r>
            <a:r>
              <a:rPr lang="zh-CN" altLang="en-US" sz="1400" b="1" dirty="0" smtClean="0">
                <a:solidFill>
                  <a:srgbClr val="FF0000"/>
                </a:solidFill>
                <a:latin typeface="微软雅黑" pitchFamily="34" charset="-122"/>
                <a:ea typeface="微软雅黑" pitchFamily="34" charset="-122"/>
                <a:cs typeface="SimSun"/>
              </a:rPr>
              <a:t>无单点</a:t>
            </a:r>
            <a:r>
              <a:rPr lang="zh-CN" altLang="en-US" sz="1400" b="1" dirty="0" smtClean="0">
                <a:solidFill>
                  <a:schemeClr val="tx1">
                    <a:lumMod val="65000"/>
                    <a:lumOff val="35000"/>
                  </a:schemeClr>
                </a:solidFill>
                <a:latin typeface="微软雅黑" pitchFamily="34" charset="-122"/>
                <a:ea typeface="微软雅黑" pitchFamily="34" charset="-122"/>
                <a:cs typeface="SimSun"/>
              </a:rPr>
              <a:t>故障，内置容灾能力</a:t>
            </a:r>
            <a:endParaRPr lang="en-US" sz="1400" b="1" dirty="0" smtClean="0">
              <a:solidFill>
                <a:schemeClr val="tx1">
                  <a:lumMod val="65000"/>
                  <a:lumOff val="35000"/>
                </a:schemeClr>
              </a:solidFill>
              <a:latin typeface="微软雅黑" pitchFamily="34" charset="-122"/>
              <a:ea typeface="微软雅黑" pitchFamily="34" charset="-122"/>
              <a:cs typeface="SimSun"/>
            </a:endParaRPr>
          </a:p>
        </p:txBody>
      </p:sp>
      <p:sp>
        <p:nvSpPr>
          <p:cNvPr id="37" name="TextBox 23"/>
          <p:cNvSpPr txBox="1"/>
          <p:nvPr/>
        </p:nvSpPr>
        <p:spPr>
          <a:xfrm>
            <a:off x="346564" y="3372732"/>
            <a:ext cx="1864280" cy="738664"/>
          </a:xfrm>
          <a:prstGeom prst="rect">
            <a:avLst/>
          </a:prstGeom>
          <a:noFill/>
        </p:spPr>
        <p:txBody>
          <a:bodyPr wrap="square" rtlCol="0">
            <a:spAutoFit/>
          </a:bodyPr>
          <a:lstStyle/>
          <a:p>
            <a:pPr algn="ctr"/>
            <a:r>
              <a:rPr lang="zh-CN" altLang="en-US" sz="1400" b="1" dirty="0" smtClean="0">
                <a:solidFill>
                  <a:schemeClr val="tx1">
                    <a:lumMod val="75000"/>
                    <a:lumOff val="25000"/>
                  </a:schemeClr>
                </a:solidFill>
                <a:latin typeface="微软雅黑" pitchFamily="34" charset="-122"/>
                <a:ea typeface="微软雅黑" pitchFamily="34" charset="-122"/>
                <a:cs typeface="SimSun"/>
              </a:rPr>
              <a:t>计算和存储是</a:t>
            </a:r>
            <a:r>
              <a:rPr lang="zh-CN" altLang="en-US" sz="1400" b="1" dirty="0" smtClean="0">
                <a:solidFill>
                  <a:srgbClr val="FF0000"/>
                </a:solidFill>
                <a:latin typeface="微软雅黑" pitchFamily="34" charset="-122"/>
                <a:ea typeface="微软雅黑" pitchFamily="34" charset="-122"/>
                <a:cs typeface="SimSun"/>
              </a:rPr>
              <a:t>松耦合</a:t>
            </a:r>
            <a:r>
              <a:rPr lang="zh-CN" altLang="en-US" sz="1400" b="1" dirty="0" smtClean="0">
                <a:solidFill>
                  <a:schemeClr val="tx1">
                    <a:lumMod val="75000"/>
                    <a:lumOff val="25000"/>
                  </a:schemeClr>
                </a:solidFill>
                <a:latin typeface="微软雅黑" pitchFamily="34" charset="-122"/>
                <a:ea typeface="微软雅黑" pitchFamily="34" charset="-122"/>
                <a:cs typeface="SimSun"/>
              </a:rPr>
              <a:t>的架构，</a:t>
            </a:r>
            <a:r>
              <a:rPr lang="en-US" altLang="zh-CN" sz="1400" b="1" dirty="0" smtClean="0">
                <a:solidFill>
                  <a:schemeClr val="tx1">
                    <a:lumMod val="75000"/>
                    <a:lumOff val="25000"/>
                  </a:schemeClr>
                </a:solidFill>
                <a:latin typeface="微软雅黑" pitchFamily="34" charset="-122"/>
                <a:ea typeface="微软雅黑" pitchFamily="34" charset="-122"/>
                <a:cs typeface="SimSun"/>
              </a:rPr>
              <a:t>2U4N</a:t>
            </a:r>
            <a:r>
              <a:rPr lang="zh-CN" altLang="en-US" sz="1400" b="1" dirty="0" smtClean="0">
                <a:solidFill>
                  <a:schemeClr val="tx1">
                    <a:lumMod val="75000"/>
                    <a:lumOff val="25000"/>
                  </a:schemeClr>
                </a:solidFill>
                <a:latin typeface="微软雅黑" pitchFamily="34" charset="-122"/>
                <a:ea typeface="微软雅黑" pitchFamily="34" charset="-122"/>
                <a:cs typeface="SimSun"/>
              </a:rPr>
              <a:t>，绿色节能</a:t>
            </a:r>
            <a:endParaRPr lang="en-US" sz="1400" b="1" dirty="0" smtClean="0">
              <a:solidFill>
                <a:schemeClr val="tx1">
                  <a:lumMod val="75000"/>
                  <a:lumOff val="25000"/>
                </a:schemeClr>
              </a:solidFill>
              <a:latin typeface="微软雅黑" pitchFamily="34" charset="-122"/>
              <a:ea typeface="微软雅黑" pitchFamily="34" charset="-122"/>
              <a:cs typeface="SimSun"/>
            </a:endParaRPr>
          </a:p>
        </p:txBody>
      </p:sp>
      <p:sp>
        <p:nvSpPr>
          <p:cNvPr id="38" name="TextBox 23"/>
          <p:cNvSpPr txBox="1"/>
          <p:nvPr/>
        </p:nvSpPr>
        <p:spPr>
          <a:xfrm>
            <a:off x="3624808" y="3250760"/>
            <a:ext cx="1995554" cy="523220"/>
          </a:xfrm>
          <a:prstGeom prst="rect">
            <a:avLst/>
          </a:prstGeom>
          <a:noFill/>
        </p:spPr>
        <p:txBody>
          <a:bodyPr wrap="square" rtlCol="0">
            <a:spAutoFit/>
          </a:bodyPr>
          <a:lstStyle/>
          <a:p>
            <a:pPr algn="ctr"/>
            <a:r>
              <a:rPr lang="zh-CN" altLang="en-US" sz="1400" b="1" dirty="0" smtClean="0">
                <a:solidFill>
                  <a:schemeClr val="tx1">
                    <a:lumMod val="65000"/>
                    <a:lumOff val="35000"/>
                  </a:schemeClr>
                </a:solidFill>
                <a:latin typeface="微软雅黑" pitchFamily="34" charset="-122"/>
                <a:ea typeface="微软雅黑" pitchFamily="34" charset="-122"/>
                <a:cs typeface="SimSun"/>
              </a:rPr>
              <a:t>基于</a:t>
            </a:r>
            <a:r>
              <a:rPr lang="zh-CN" altLang="en-US" sz="1400" b="1" dirty="0" smtClean="0">
                <a:solidFill>
                  <a:srgbClr val="FF0000"/>
                </a:solidFill>
                <a:latin typeface="微软雅黑" pitchFamily="34" charset="-122"/>
                <a:ea typeface="微软雅黑" pitchFamily="34" charset="-122"/>
                <a:cs typeface="SimSun"/>
              </a:rPr>
              <a:t>互联网</a:t>
            </a:r>
            <a:r>
              <a:rPr lang="zh-CN" altLang="en-US" sz="1400" b="1" dirty="0" smtClean="0">
                <a:solidFill>
                  <a:schemeClr val="tx1">
                    <a:lumMod val="65000"/>
                    <a:lumOff val="35000"/>
                  </a:schemeClr>
                </a:solidFill>
                <a:latin typeface="微软雅黑" pitchFamily="34" charset="-122"/>
                <a:ea typeface="微软雅黑" pitchFamily="34" charset="-122"/>
                <a:cs typeface="SimSun"/>
              </a:rPr>
              <a:t>架构，面向</a:t>
            </a:r>
            <a:r>
              <a:rPr lang="zh-CN" altLang="en-US" sz="1400" b="1" dirty="0" smtClean="0">
                <a:solidFill>
                  <a:srgbClr val="FF0000"/>
                </a:solidFill>
                <a:latin typeface="微软雅黑" pitchFamily="34" charset="-122"/>
                <a:ea typeface="微软雅黑" pitchFamily="34" charset="-122"/>
                <a:cs typeface="SimSun"/>
              </a:rPr>
              <a:t>企业级</a:t>
            </a:r>
            <a:r>
              <a:rPr lang="zh-CN" altLang="en-US" sz="1400" b="1" dirty="0" smtClean="0">
                <a:solidFill>
                  <a:schemeClr val="tx1">
                    <a:lumMod val="65000"/>
                    <a:lumOff val="35000"/>
                  </a:schemeClr>
                </a:solidFill>
                <a:latin typeface="微软雅黑" pitchFamily="34" charset="-122"/>
                <a:ea typeface="微软雅黑" pitchFamily="34" charset="-122"/>
                <a:cs typeface="SimSun"/>
              </a:rPr>
              <a:t>用户</a:t>
            </a:r>
            <a:endParaRPr lang="en-US" sz="1400" b="1" dirty="0" smtClean="0">
              <a:solidFill>
                <a:schemeClr val="tx1">
                  <a:lumMod val="65000"/>
                  <a:lumOff val="35000"/>
                </a:schemeClr>
              </a:solidFill>
              <a:latin typeface="微软雅黑" pitchFamily="34" charset="-122"/>
              <a:ea typeface="微软雅黑" pitchFamily="34" charset="-122"/>
              <a:cs typeface="SimSun"/>
            </a:endParaRPr>
          </a:p>
        </p:txBody>
      </p:sp>
      <p:sp>
        <p:nvSpPr>
          <p:cNvPr id="40" name="矩形 39"/>
          <p:cNvSpPr/>
          <p:nvPr/>
        </p:nvSpPr>
        <p:spPr bwMode="gray">
          <a:xfrm>
            <a:off x="4162843" y="4138660"/>
            <a:ext cx="1017458" cy="293725"/>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spTree>
    <p:extLst>
      <p:ext uri="{BB962C8B-B14F-4D97-AF65-F5344CB8AC3E}">
        <p14:creationId xmlns:p14="http://schemas.microsoft.com/office/powerpoint/2010/main" val="41782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smtClean="0">
                <a:latin typeface="+mj-ea"/>
              </a:rPr>
              <a:t>超融合架构具有广泛的使用场景</a:t>
            </a:r>
            <a:endParaRPr lang="zh-CN" dirty="0">
              <a:latin typeface="+mj-ea"/>
            </a:endParaRPr>
          </a:p>
        </p:txBody>
      </p:sp>
      <p:sp>
        <p:nvSpPr>
          <p:cNvPr id="3" name="Oval 2"/>
          <p:cNvSpPr/>
          <p:nvPr/>
        </p:nvSpPr>
        <p:spPr bwMode="gray">
          <a:xfrm>
            <a:off x="1781486" y="2188801"/>
            <a:ext cx="5562514" cy="3441991"/>
          </a:xfrm>
          <a:prstGeom prst="ellipse">
            <a:avLst/>
          </a:prstGeom>
          <a:noFill/>
          <a:ln w="25400">
            <a:solidFill>
              <a:schemeClr val="accent3">
                <a:alpha val="2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itchFamily="34" charset="-122"/>
              <a:ea typeface="微软雅黑" pitchFamily="34" charset="-122"/>
              <a:cs typeface="Gotham Rounded Book"/>
            </a:endParaRPr>
          </a:p>
        </p:txBody>
      </p:sp>
      <p:sp>
        <p:nvSpPr>
          <p:cNvPr id="4" name="Oval 3"/>
          <p:cNvSpPr/>
          <p:nvPr/>
        </p:nvSpPr>
        <p:spPr bwMode="gray">
          <a:xfrm>
            <a:off x="2210400" y="2476800"/>
            <a:ext cx="4723200" cy="2854800"/>
          </a:xfrm>
          <a:prstGeom prst="ellipse">
            <a:avLst/>
          </a:prstGeom>
          <a:gradFill flip="none" rotWithShape="1">
            <a:gsLst>
              <a:gs pos="0">
                <a:schemeClr val="accent5">
                  <a:lumMod val="40000"/>
                  <a:lumOff val="60000"/>
                </a:schemeClr>
              </a:gs>
              <a:gs pos="100000">
                <a:schemeClr val="accent1">
                  <a:lumMod val="86000"/>
                  <a:alpha val="0"/>
                </a:schemeClr>
              </a:gs>
            </a:gsLst>
            <a:path path="shape">
              <a:fillToRect l="50000" t="50000" r="50000" b="50000"/>
            </a:path>
            <a:tileRect/>
          </a:gradFill>
          <a:ln w="50800">
            <a:solidFill>
              <a:schemeClr val="accent3">
                <a:alpha val="2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itchFamily="34" charset="-122"/>
              <a:ea typeface="微软雅黑" pitchFamily="34" charset="-122"/>
              <a:cs typeface="Gotham Rounded Book"/>
            </a:endParaRPr>
          </a:p>
        </p:txBody>
      </p:sp>
      <p:sp>
        <p:nvSpPr>
          <p:cNvPr id="5" name="Oval 4"/>
          <p:cNvSpPr/>
          <p:nvPr/>
        </p:nvSpPr>
        <p:spPr bwMode="gray">
          <a:xfrm>
            <a:off x="1312854" y="1836000"/>
            <a:ext cx="6518297" cy="4125600"/>
          </a:xfrm>
          <a:prstGeom prst="ellipse">
            <a:avLst/>
          </a:prstGeom>
          <a:noFill/>
          <a:ln>
            <a:solidFill>
              <a:schemeClr val="accent3">
                <a:alpha val="2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微软雅黑" pitchFamily="34" charset="-122"/>
              <a:ea typeface="微软雅黑" pitchFamily="34" charset="-122"/>
              <a:cs typeface="Gotham Rounded Book"/>
            </a:endParaRPr>
          </a:p>
        </p:txBody>
      </p:sp>
      <p:sp>
        <p:nvSpPr>
          <p:cNvPr id="7" name="TextBox 6"/>
          <p:cNvSpPr txBox="1"/>
          <p:nvPr/>
        </p:nvSpPr>
        <p:spPr>
          <a:xfrm>
            <a:off x="6752776" y="2653972"/>
            <a:ext cx="1219200" cy="338554"/>
          </a:xfrm>
          <a:prstGeom prst="rect">
            <a:avLst/>
          </a:prstGeom>
          <a:noFill/>
        </p:spPr>
        <p:txBody>
          <a:bodyPr wrap="square" rtlCol="0">
            <a:spAutoFit/>
          </a:bodyPr>
          <a:lstStyle/>
          <a:p>
            <a:pPr algn="ctr"/>
            <a:r>
              <a:rPr lang="en-US" sz="1600" dirty="0" smtClean="0">
                <a:solidFill>
                  <a:schemeClr val="tx1">
                    <a:lumMod val="65000"/>
                    <a:lumOff val="35000"/>
                  </a:schemeClr>
                </a:solidFill>
                <a:latin typeface="微软雅黑" pitchFamily="34" charset="-122"/>
                <a:ea typeface="微软雅黑" pitchFamily="34" charset="-122"/>
                <a:cs typeface="SimSun"/>
              </a:rPr>
              <a:t>VDI</a:t>
            </a:r>
            <a:endParaRPr lang="zh-CN" sz="1600" dirty="0">
              <a:solidFill>
                <a:schemeClr val="tx1">
                  <a:lumMod val="65000"/>
                  <a:lumOff val="35000"/>
                </a:schemeClr>
              </a:solidFill>
              <a:latin typeface="微软雅黑" pitchFamily="34" charset="-122"/>
              <a:ea typeface="微软雅黑" pitchFamily="34" charset="-122"/>
              <a:cs typeface="SimSun"/>
            </a:endParaRPr>
          </a:p>
        </p:txBody>
      </p:sp>
      <p:sp>
        <p:nvSpPr>
          <p:cNvPr id="8" name="TextBox 7"/>
          <p:cNvSpPr txBox="1"/>
          <p:nvPr/>
        </p:nvSpPr>
        <p:spPr>
          <a:xfrm>
            <a:off x="4058377" y="6017703"/>
            <a:ext cx="1219200" cy="338554"/>
          </a:xfrm>
          <a:prstGeom prst="rect">
            <a:avLst/>
          </a:prstGeom>
          <a:noFill/>
        </p:spPr>
        <p:txBody>
          <a:bodyPr wrap="square" rtlCol="0">
            <a:spAutoFit/>
          </a:bodyPr>
          <a:lstStyle/>
          <a:p>
            <a:pPr algn="ctr"/>
            <a:r>
              <a:rPr lang="en-US" sz="1600" dirty="0" smtClean="0">
                <a:solidFill>
                  <a:schemeClr val="tx1">
                    <a:lumMod val="65000"/>
                    <a:lumOff val="35000"/>
                  </a:schemeClr>
                </a:solidFill>
                <a:latin typeface="微软雅黑" pitchFamily="34" charset="-122"/>
                <a:ea typeface="微软雅黑" pitchFamily="34" charset="-122"/>
                <a:cs typeface="SimSun"/>
              </a:rPr>
              <a:t>分支机构</a:t>
            </a:r>
            <a:endParaRPr lang="zh-CN" sz="1600" dirty="0">
              <a:solidFill>
                <a:schemeClr val="tx1">
                  <a:lumMod val="65000"/>
                  <a:lumOff val="35000"/>
                </a:schemeClr>
              </a:solidFill>
              <a:latin typeface="微软雅黑" pitchFamily="34" charset="-122"/>
              <a:ea typeface="微软雅黑" pitchFamily="34" charset="-122"/>
              <a:cs typeface="SimSun"/>
            </a:endParaRPr>
          </a:p>
        </p:txBody>
      </p:sp>
      <p:sp>
        <p:nvSpPr>
          <p:cNvPr id="11" name="TextBox 10"/>
          <p:cNvSpPr txBox="1"/>
          <p:nvPr/>
        </p:nvSpPr>
        <p:spPr>
          <a:xfrm>
            <a:off x="5943763" y="5453264"/>
            <a:ext cx="2250833" cy="338554"/>
          </a:xfrm>
          <a:prstGeom prst="rect">
            <a:avLst/>
          </a:prstGeom>
          <a:noFill/>
        </p:spPr>
        <p:txBody>
          <a:bodyPr wrap="square" rtlCol="0">
            <a:spAutoFit/>
          </a:bodyPr>
          <a:lstStyle/>
          <a:p>
            <a:pPr algn="ctr"/>
            <a:r>
              <a:rPr lang="en-US" sz="1600" dirty="0" smtClean="0">
                <a:solidFill>
                  <a:schemeClr val="tx1">
                    <a:lumMod val="65000"/>
                    <a:lumOff val="35000"/>
                  </a:schemeClr>
                </a:solidFill>
                <a:latin typeface="微软雅黑" pitchFamily="34" charset="-122"/>
                <a:ea typeface="微软雅黑" pitchFamily="34" charset="-122"/>
                <a:cs typeface="SimSun"/>
              </a:rPr>
              <a:t>数据保护与灾难恢复</a:t>
            </a:r>
            <a:endParaRPr lang="zh-CN" sz="1600" dirty="0">
              <a:solidFill>
                <a:schemeClr val="tx1">
                  <a:lumMod val="65000"/>
                  <a:lumOff val="35000"/>
                </a:schemeClr>
              </a:solidFill>
              <a:latin typeface="微软雅黑" pitchFamily="34" charset="-122"/>
              <a:ea typeface="微软雅黑" pitchFamily="34" charset="-122"/>
              <a:cs typeface="SimSun"/>
            </a:endParaRPr>
          </a:p>
        </p:txBody>
      </p:sp>
      <p:pic>
        <p:nvPicPr>
          <p:cNvPr id="12" name="Picture 2" descr="\\psf\Home\Graphic Tank\Nutanix Icons v2-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95" y="4522521"/>
            <a:ext cx="1422371" cy="8629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psf\Home\Graphic Tank\Nutanix Icons v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615" y="5169033"/>
            <a:ext cx="1151935" cy="803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sf\Home\Graphic Tank\Nutanix Icons v2-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35" y="3014448"/>
            <a:ext cx="838867" cy="6473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sf\Home\Graphic Tank\Nutanix Icons v2-15.png"/>
          <p:cNvPicPr>
            <a:picLocks noChangeAspect="1" noChangeArrowheads="1"/>
          </p:cNvPicPr>
          <p:nvPr/>
        </p:nvPicPr>
        <p:blipFill rotWithShape="1">
          <a:blip r:embed="rId5">
            <a:extLst>
              <a:ext uri="{28A0092B-C50C-407E-A947-70E740481C1C}">
                <a14:useLocalDpi xmlns:a14="http://schemas.microsoft.com/office/drawing/2010/main" val="0"/>
              </a:ext>
            </a:extLst>
          </a:blip>
          <a:srcRect t="8642" r="50445"/>
          <a:stretch/>
        </p:blipFill>
        <p:spPr bwMode="auto">
          <a:xfrm>
            <a:off x="5708147" y="2079850"/>
            <a:ext cx="351744" cy="5004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27288" y="2560328"/>
            <a:ext cx="1649780" cy="338554"/>
          </a:xfrm>
          <a:prstGeom prst="rect">
            <a:avLst/>
          </a:prstGeom>
          <a:noFill/>
        </p:spPr>
        <p:txBody>
          <a:bodyPr wrap="square" rtlCol="0">
            <a:spAutoFit/>
          </a:bodyPr>
          <a:lstStyle/>
          <a:p>
            <a:pPr algn="ctr"/>
            <a:r>
              <a:rPr lang="en-US" sz="1600" dirty="0" smtClean="0">
                <a:solidFill>
                  <a:schemeClr val="tx1">
                    <a:lumMod val="65000"/>
                    <a:lumOff val="35000"/>
                  </a:schemeClr>
                </a:solidFill>
                <a:latin typeface="微软雅黑" pitchFamily="34" charset="-122"/>
                <a:ea typeface="微软雅黑" pitchFamily="34" charset="-122"/>
                <a:cs typeface="SimSun"/>
              </a:rPr>
              <a:t>私有云和混合云</a:t>
            </a:r>
            <a:endParaRPr lang="zh-CN" sz="1600" dirty="0">
              <a:solidFill>
                <a:schemeClr val="tx1">
                  <a:lumMod val="65000"/>
                  <a:lumOff val="35000"/>
                </a:schemeClr>
              </a:solidFill>
              <a:latin typeface="微软雅黑" pitchFamily="34" charset="-122"/>
              <a:ea typeface="微软雅黑" pitchFamily="34" charset="-122"/>
              <a:cs typeface="SimSun"/>
            </a:endParaRPr>
          </a:p>
        </p:txBody>
      </p:sp>
      <p:grpSp>
        <p:nvGrpSpPr>
          <p:cNvPr id="34" name="Group 33"/>
          <p:cNvGrpSpPr/>
          <p:nvPr/>
        </p:nvGrpSpPr>
        <p:grpSpPr>
          <a:xfrm>
            <a:off x="4786875" y="1442718"/>
            <a:ext cx="1649780" cy="1033775"/>
            <a:chOff x="5122828" y="1369842"/>
            <a:chExt cx="1649780" cy="1033774"/>
          </a:xfrm>
        </p:grpSpPr>
        <p:sp>
          <p:nvSpPr>
            <p:cNvPr id="10" name="TextBox 9"/>
            <p:cNvSpPr txBox="1"/>
            <p:nvPr/>
          </p:nvSpPr>
          <p:spPr>
            <a:xfrm>
              <a:off x="5122828" y="1369842"/>
              <a:ext cx="1649780" cy="338554"/>
            </a:xfrm>
            <a:prstGeom prst="rect">
              <a:avLst/>
            </a:prstGeom>
            <a:noFill/>
          </p:spPr>
          <p:txBody>
            <a:bodyPr wrap="square" rtlCol="0">
              <a:spAutoFit/>
            </a:bodyPr>
            <a:lstStyle/>
            <a:p>
              <a:pPr algn="ctr"/>
              <a:r>
                <a:rPr lang="zh-CN" altLang="en-US" sz="1600" dirty="0">
                  <a:solidFill>
                    <a:schemeClr val="tx1">
                      <a:lumMod val="65000"/>
                      <a:lumOff val="35000"/>
                    </a:schemeClr>
                  </a:solidFill>
                  <a:latin typeface="微软雅黑" pitchFamily="34" charset="-122"/>
                  <a:ea typeface="微软雅黑" pitchFamily="34" charset="-122"/>
                  <a:cs typeface="SimSun"/>
                </a:rPr>
                <a:t>互联网</a:t>
              </a:r>
              <a:r>
                <a:rPr lang="en-US" sz="1600" dirty="0" err="1" smtClean="0">
                  <a:solidFill>
                    <a:schemeClr val="tx1">
                      <a:lumMod val="65000"/>
                      <a:lumOff val="35000"/>
                    </a:schemeClr>
                  </a:solidFill>
                  <a:latin typeface="微软雅黑" pitchFamily="34" charset="-122"/>
                  <a:ea typeface="微软雅黑" pitchFamily="34" charset="-122"/>
                  <a:cs typeface="SimSun"/>
                </a:rPr>
                <a:t>应用</a:t>
              </a:r>
              <a:endParaRPr lang="zh-CN" sz="1600" dirty="0">
                <a:solidFill>
                  <a:schemeClr val="tx1">
                    <a:lumMod val="65000"/>
                    <a:lumOff val="35000"/>
                  </a:schemeClr>
                </a:solidFill>
                <a:latin typeface="微软雅黑" pitchFamily="34" charset="-122"/>
                <a:ea typeface="微软雅黑" pitchFamily="34" charset="-122"/>
                <a:cs typeface="SimSun"/>
              </a:endParaRPr>
            </a:p>
          </p:txBody>
        </p:sp>
        <p:pic>
          <p:nvPicPr>
            <p:cNvPr id="32" name="Picture 31"/>
            <p:cNvPicPr>
              <a:picLocks noChangeAspect="1"/>
            </p:cNvPicPr>
            <p:nvPr/>
          </p:nvPicPr>
          <p:blipFill>
            <a:blip r:embed="rId6">
              <a:duotone>
                <a:schemeClr val="accent1">
                  <a:shade val="45000"/>
                  <a:satMod val="135000"/>
                </a:schemeClr>
                <a:prstClr val="white"/>
              </a:duotone>
            </a:blip>
            <a:stretch>
              <a:fillRect/>
            </a:stretch>
          </p:blipFill>
          <p:spPr>
            <a:xfrm>
              <a:off x="5758921" y="1954618"/>
              <a:ext cx="369228" cy="278363"/>
            </a:xfrm>
            <a:prstGeom prst="rect">
              <a:avLst/>
            </a:prstGeom>
            <a:solidFill>
              <a:srgbClr val="FFFFFF"/>
            </a:solidFill>
          </p:spPr>
        </p:pic>
        <p:pic>
          <p:nvPicPr>
            <p:cNvPr id="33" name="Picture 32"/>
            <p:cNvPicPr>
              <a:picLocks noChangeAspect="1"/>
            </p:cNvPicPr>
            <p:nvPr/>
          </p:nvPicPr>
          <p:blipFill>
            <a:blip r:embed="rId6">
              <a:duotone>
                <a:schemeClr val="accent1">
                  <a:shade val="45000"/>
                  <a:satMod val="135000"/>
                </a:schemeClr>
                <a:prstClr val="white"/>
              </a:duotone>
            </a:blip>
            <a:stretch>
              <a:fillRect/>
            </a:stretch>
          </p:blipFill>
          <p:spPr>
            <a:xfrm>
              <a:off x="5516254" y="2125253"/>
              <a:ext cx="369228" cy="278363"/>
            </a:xfrm>
            <a:prstGeom prst="rect">
              <a:avLst/>
            </a:prstGeom>
            <a:solidFill>
              <a:srgbClr val="FFFFFF"/>
            </a:solidFill>
          </p:spPr>
        </p:pic>
      </p:grpSp>
      <p:sp>
        <p:nvSpPr>
          <p:cNvPr id="25" name="TextBox 24"/>
          <p:cNvSpPr txBox="1"/>
          <p:nvPr/>
        </p:nvSpPr>
        <p:spPr>
          <a:xfrm>
            <a:off x="1971557" y="5481210"/>
            <a:ext cx="1219200" cy="338554"/>
          </a:xfrm>
          <a:prstGeom prst="rect">
            <a:avLst/>
          </a:prstGeom>
          <a:noFill/>
        </p:spPr>
        <p:txBody>
          <a:bodyPr wrap="square" rtlCol="0">
            <a:spAutoFit/>
          </a:bodyPr>
          <a:lstStyle/>
          <a:p>
            <a:pPr algn="ctr"/>
            <a:r>
              <a:rPr lang="en-US" sz="1600" dirty="0" smtClean="0">
                <a:solidFill>
                  <a:schemeClr val="tx1">
                    <a:lumMod val="65000"/>
                    <a:lumOff val="35000"/>
                  </a:schemeClr>
                </a:solidFill>
                <a:latin typeface="微软雅黑" pitchFamily="34" charset="-122"/>
                <a:ea typeface="微软雅黑" pitchFamily="34" charset="-122"/>
                <a:cs typeface="SimSun"/>
              </a:rPr>
              <a:t>大数据</a:t>
            </a:r>
            <a:endParaRPr lang="zh-CN" sz="1600" dirty="0">
              <a:solidFill>
                <a:schemeClr val="tx1">
                  <a:lumMod val="65000"/>
                  <a:lumOff val="35000"/>
                </a:schemeClr>
              </a:solidFill>
              <a:latin typeface="微软雅黑" pitchFamily="34" charset="-122"/>
              <a:ea typeface="微软雅黑" pitchFamily="34" charset="-122"/>
              <a:cs typeface="SimSun"/>
            </a:endParaRPr>
          </a:p>
        </p:txBody>
      </p:sp>
      <p:pic>
        <p:nvPicPr>
          <p:cNvPr id="26" name="Picture 6" descr="\\psf\Home\Graphic Tank\Nutanix Icons v2-1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9834" y="4731503"/>
            <a:ext cx="747794" cy="7210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6012" y="3637751"/>
            <a:ext cx="537877" cy="478392"/>
          </a:xfrm>
          <a:prstGeom prst="rect">
            <a:avLst/>
          </a:prstGeom>
        </p:spPr>
      </p:pic>
      <p:pic>
        <p:nvPicPr>
          <p:cNvPr id="28" name="Picture 27"/>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46711" y="3690604"/>
            <a:ext cx="566816" cy="293725"/>
          </a:xfrm>
          <a:prstGeom prst="rect">
            <a:avLst/>
          </a:prstGeom>
        </p:spPr>
      </p:pic>
      <p:pic>
        <p:nvPicPr>
          <p:cNvPr id="35" name="Picture 34"/>
          <p:cNvPicPr>
            <a:picLocks noChangeAspect="1"/>
          </p:cNvPicPr>
          <p:nvPr/>
        </p:nvPicPr>
        <p:blipFill rotWithShape="1">
          <a:blip r:embed="rId10" cstate="print">
            <a:clrChange>
              <a:clrFrom>
                <a:srgbClr val="FFFFFC"/>
              </a:clrFrom>
              <a:clrTo>
                <a:srgbClr val="FFFFFC">
                  <a:alpha val="0"/>
                </a:srgbClr>
              </a:clrTo>
            </a:clrChange>
            <a:extLst>
              <a:ext uri="{28A0092B-C50C-407E-A947-70E740481C1C}">
                <a14:useLocalDpi xmlns:a14="http://schemas.microsoft.com/office/drawing/2010/main"/>
              </a:ext>
            </a:extLst>
          </a:blip>
          <a:srcRect/>
          <a:stretch/>
        </p:blipFill>
        <p:spPr>
          <a:xfrm>
            <a:off x="5459867" y="2620863"/>
            <a:ext cx="627756" cy="151971"/>
          </a:xfrm>
          <a:prstGeom prst="rect">
            <a:avLst/>
          </a:prstGeom>
        </p:spPr>
      </p:pic>
      <p:pic>
        <p:nvPicPr>
          <p:cNvPr id="36" name="Picture 35"/>
          <p:cNvPicPr>
            <a:picLocks noChangeAspect="1"/>
          </p:cNvPicPr>
          <p:nvPr/>
        </p:nvPicPr>
        <p:blipFill>
          <a:blip r:embed="rId11" cstate="print">
            <a:clrChange>
              <a:clrFrom>
                <a:srgbClr val="FFFCFF"/>
              </a:clrFrom>
              <a:clrTo>
                <a:srgbClr val="FFFCFF">
                  <a:alpha val="0"/>
                </a:srgbClr>
              </a:clrTo>
            </a:clrChange>
            <a:extLst>
              <a:ext uri="{28A0092B-C50C-407E-A947-70E740481C1C}">
                <a14:useLocalDpi xmlns:a14="http://schemas.microsoft.com/office/drawing/2010/main"/>
              </a:ext>
            </a:extLst>
          </a:blip>
          <a:stretch>
            <a:fillRect/>
          </a:stretch>
        </p:blipFill>
        <p:spPr>
          <a:xfrm>
            <a:off x="4799784" y="2557662"/>
            <a:ext cx="601950" cy="142153"/>
          </a:xfrm>
          <a:prstGeom prst="rect">
            <a:avLst/>
          </a:prstGeom>
        </p:spPr>
      </p:pic>
      <p:grpSp>
        <p:nvGrpSpPr>
          <p:cNvPr id="20" name="Group 19"/>
          <p:cNvGrpSpPr/>
          <p:nvPr/>
        </p:nvGrpSpPr>
        <p:grpSpPr>
          <a:xfrm>
            <a:off x="2463912" y="1466036"/>
            <a:ext cx="1698931" cy="1338955"/>
            <a:chOff x="824064" y="2711264"/>
            <a:chExt cx="1698931" cy="1338954"/>
          </a:xfrm>
        </p:grpSpPr>
        <p:sp>
          <p:nvSpPr>
            <p:cNvPr id="17" name="TextBox 16"/>
            <p:cNvSpPr txBox="1"/>
            <p:nvPr/>
          </p:nvSpPr>
          <p:spPr>
            <a:xfrm>
              <a:off x="824064" y="2711264"/>
              <a:ext cx="1649780" cy="338554"/>
            </a:xfrm>
            <a:prstGeom prst="rect">
              <a:avLst/>
            </a:prstGeom>
            <a:noFill/>
          </p:spPr>
          <p:txBody>
            <a:bodyPr wrap="square" rtlCol="0">
              <a:spAutoFit/>
            </a:bodyPr>
            <a:lstStyle/>
            <a:p>
              <a:pPr algn="ctr"/>
              <a:r>
                <a:rPr lang="en-US" sz="1600" dirty="0" smtClean="0">
                  <a:solidFill>
                    <a:schemeClr val="tx1">
                      <a:lumMod val="65000"/>
                      <a:lumOff val="35000"/>
                    </a:schemeClr>
                  </a:solidFill>
                  <a:latin typeface="微软雅黑" pitchFamily="34" charset="-122"/>
                  <a:ea typeface="微软雅黑" pitchFamily="34" charset="-122"/>
                  <a:cs typeface="SimSun"/>
                </a:rPr>
                <a:t>企业应用</a:t>
              </a:r>
              <a:endParaRPr lang="zh-CN" sz="1600" dirty="0">
                <a:solidFill>
                  <a:schemeClr val="tx1">
                    <a:lumMod val="65000"/>
                    <a:lumOff val="35000"/>
                  </a:schemeClr>
                </a:solidFill>
                <a:latin typeface="微软雅黑" pitchFamily="34" charset="-122"/>
                <a:ea typeface="微软雅黑" pitchFamily="34" charset="-122"/>
                <a:cs typeface="SimSun"/>
              </a:endParaRPr>
            </a:p>
          </p:txBody>
        </p:sp>
        <p:pic>
          <p:nvPicPr>
            <p:cNvPr id="21" name="Picture 20"/>
            <p:cNvPicPr>
              <a:picLocks noChangeAspect="1"/>
            </p:cNvPicPr>
            <p:nvPr/>
          </p:nvPicPr>
          <p:blipFill>
            <a:blip r:embed="rId12">
              <a:clrChange>
                <a:clrFrom>
                  <a:srgbClr val="FFFFFF"/>
                </a:clrFrom>
                <a:clrTo>
                  <a:srgbClr val="FFFFFF">
                    <a:alpha val="0"/>
                  </a:srgbClr>
                </a:clrTo>
              </a:clrChange>
              <a:duotone>
                <a:schemeClr val="accent2">
                  <a:shade val="45000"/>
                  <a:satMod val="135000"/>
                </a:schemeClr>
                <a:prstClr val="white"/>
              </a:duotone>
            </a:blip>
            <a:stretch>
              <a:fillRect/>
            </a:stretch>
          </p:blipFill>
          <p:spPr>
            <a:xfrm>
              <a:off x="1371355" y="3147627"/>
              <a:ext cx="842156" cy="862831"/>
            </a:xfrm>
            <a:prstGeom prst="rect">
              <a:avLst/>
            </a:prstGeom>
          </p:spPr>
        </p:pic>
        <p:pic>
          <p:nvPicPr>
            <p:cNvPr id="37" name="Picture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2784" y="3457508"/>
              <a:ext cx="397676" cy="352149"/>
            </a:xfrm>
            <a:prstGeom prst="rect">
              <a:avLst/>
            </a:prstGeom>
          </p:spPr>
        </p:pic>
        <p:pic>
          <p:nvPicPr>
            <p:cNvPr id="41" name="Picture 40"/>
            <p:cNvPicPr>
              <a:picLocks noChangeAspect="1"/>
            </p:cNvPicPr>
            <p:nvPr/>
          </p:nvPicPr>
          <p:blipFill>
            <a:blip r:embed="rId14">
              <a:clrChange>
                <a:clrFrom>
                  <a:srgbClr val="FFFFFF"/>
                </a:clrFrom>
                <a:clrTo>
                  <a:srgbClr val="FFFFFF">
                    <a:alpha val="0"/>
                  </a:srgbClr>
                </a:clrTo>
              </a:clrChange>
            </a:blip>
            <a:stretch>
              <a:fillRect/>
            </a:stretch>
          </p:blipFill>
          <p:spPr>
            <a:xfrm>
              <a:off x="1316735" y="3868746"/>
              <a:ext cx="878839" cy="181472"/>
            </a:xfrm>
            <a:prstGeom prst="rect">
              <a:avLst/>
            </a:prstGeom>
          </p:spPr>
        </p:pic>
        <p:pic>
          <p:nvPicPr>
            <p:cNvPr id="42" name="Picture 41"/>
            <p:cNvPicPr>
              <a:picLocks noChangeAspect="1"/>
            </p:cNvPicPr>
            <p:nvPr/>
          </p:nvPicPr>
          <p:blipFill>
            <a:blip r:embed="rId15">
              <a:clrChange>
                <a:clrFrom>
                  <a:srgbClr val="FFFFFF"/>
                </a:clrFrom>
                <a:clrTo>
                  <a:srgbClr val="FFFFFF">
                    <a:alpha val="0"/>
                  </a:srgbClr>
                </a:clrTo>
              </a:clrChange>
            </a:blip>
            <a:stretch>
              <a:fillRect/>
            </a:stretch>
          </p:blipFill>
          <p:spPr>
            <a:xfrm>
              <a:off x="2039575" y="3590612"/>
              <a:ext cx="483420" cy="243735"/>
            </a:xfrm>
            <a:prstGeom prst="rect">
              <a:avLst/>
            </a:prstGeom>
          </p:spPr>
        </p:pic>
      </p:grpSp>
      <p:pic>
        <p:nvPicPr>
          <p:cNvPr id="9" name="Picture 8"/>
          <p:cNvPicPr>
            <a:picLocks noChangeAspect="1"/>
          </p:cNvPicPr>
          <p:nvPr/>
        </p:nvPicPr>
        <p:blipFill>
          <a:blip r:embed="rId16">
            <a:clrChange>
              <a:clrFrom>
                <a:srgbClr val="FFFFFF"/>
              </a:clrFrom>
              <a:clrTo>
                <a:srgbClr val="FFFFFF">
                  <a:alpha val="0"/>
                </a:srgbClr>
              </a:clrTo>
            </a:clrChange>
          </a:blip>
          <a:stretch>
            <a:fillRect/>
          </a:stretch>
        </p:blipFill>
        <p:spPr>
          <a:xfrm>
            <a:off x="2445735" y="4440632"/>
            <a:ext cx="647290" cy="251659"/>
          </a:xfrm>
          <a:prstGeom prst="rect">
            <a:avLst/>
          </a:prstGeom>
        </p:spPr>
      </p:pic>
      <p:pic>
        <p:nvPicPr>
          <p:cNvPr id="15" name="Picture 14"/>
          <p:cNvPicPr>
            <a:picLocks noChangeAspect="1"/>
          </p:cNvPicPr>
          <p:nvPr/>
        </p:nvPicPr>
        <p:blipFill>
          <a:blip r:embed="rId17">
            <a:clrChange>
              <a:clrFrom>
                <a:srgbClr val="FFFFFF"/>
              </a:clrFrom>
              <a:clrTo>
                <a:srgbClr val="FFFFFF">
                  <a:alpha val="0"/>
                </a:srgbClr>
              </a:clrTo>
            </a:clrChange>
          </a:blip>
          <a:stretch>
            <a:fillRect/>
          </a:stretch>
        </p:blipFill>
        <p:spPr>
          <a:xfrm>
            <a:off x="1709188" y="4661898"/>
            <a:ext cx="561257" cy="561257"/>
          </a:xfrm>
          <a:prstGeom prst="rect">
            <a:avLst/>
          </a:prstGeom>
        </p:spPr>
      </p:pic>
      <p:grpSp>
        <p:nvGrpSpPr>
          <p:cNvPr id="19" name="Group 18"/>
          <p:cNvGrpSpPr/>
          <p:nvPr/>
        </p:nvGrpSpPr>
        <p:grpSpPr>
          <a:xfrm>
            <a:off x="877438" y="3149815"/>
            <a:ext cx="1511785" cy="1235308"/>
            <a:chOff x="2603592" y="1916915"/>
            <a:chExt cx="1511785" cy="1235308"/>
          </a:xfrm>
        </p:grpSpPr>
        <p:pic>
          <p:nvPicPr>
            <p:cNvPr id="29" name="Picture 5" descr="\\psf\Home\Graphic Tank\Nutanix Icons v2-14.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4216" y="1916915"/>
              <a:ext cx="1120047" cy="6859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19"/>
            <a:stretch>
              <a:fillRect/>
            </a:stretch>
          </p:blipFill>
          <p:spPr>
            <a:xfrm>
              <a:off x="2976920" y="2686549"/>
              <a:ext cx="964313" cy="188551"/>
            </a:xfrm>
            <a:prstGeom prst="rect">
              <a:avLst/>
            </a:prstGeom>
          </p:spPr>
        </p:pic>
        <p:pic>
          <p:nvPicPr>
            <p:cNvPr id="39" name="Picture 38" descr="windows_azure_pack.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98522" y="2844568"/>
              <a:ext cx="1016855" cy="125656"/>
            </a:xfrm>
            <a:prstGeom prst="rect">
              <a:avLst/>
            </a:prstGeom>
          </p:spPr>
        </p:pic>
        <p:pic>
          <p:nvPicPr>
            <p:cNvPr id="40" name="Picture 39"/>
            <p:cNvPicPr>
              <a:picLocks noChangeAspect="1"/>
            </p:cNvPicPr>
            <p:nvPr/>
          </p:nvPicPr>
          <p:blipFill>
            <a:blip r:embed="rId21">
              <a:clrChange>
                <a:clrFrom>
                  <a:srgbClr val="FFFFFF"/>
                </a:clrFrom>
                <a:clrTo>
                  <a:srgbClr val="FFFFFF">
                    <a:alpha val="0"/>
                  </a:srgbClr>
                </a:clrTo>
              </a:clrChange>
            </a:blip>
            <a:stretch>
              <a:fillRect/>
            </a:stretch>
          </p:blipFill>
          <p:spPr>
            <a:xfrm>
              <a:off x="3327779" y="3004787"/>
              <a:ext cx="584200" cy="147436"/>
            </a:xfrm>
            <a:prstGeom prst="rect">
              <a:avLst/>
            </a:prstGeom>
          </p:spPr>
        </p:pic>
        <p:pic>
          <p:nvPicPr>
            <p:cNvPr id="43" name="Picture 42"/>
            <p:cNvPicPr>
              <a:picLocks noChangeAspect="1"/>
            </p:cNvPicPr>
            <p:nvPr/>
          </p:nvPicPr>
          <p:blipFill>
            <a:blip r:embed="rId22"/>
            <a:stretch>
              <a:fillRect/>
            </a:stretch>
          </p:blipFill>
          <p:spPr>
            <a:xfrm>
              <a:off x="2603592" y="2979520"/>
              <a:ext cx="502358" cy="155731"/>
            </a:xfrm>
            <a:prstGeom prst="rect">
              <a:avLst/>
            </a:prstGeom>
          </p:spPr>
        </p:pic>
      </p:grpSp>
      <p:pic>
        <p:nvPicPr>
          <p:cNvPr id="45" name="Picture 44"/>
          <p:cNvPicPr>
            <a:picLocks noChangeAspect="1"/>
          </p:cNvPicPr>
          <p:nvPr/>
        </p:nvPicPr>
        <p:blipFill>
          <a:blip r:embed="rId21">
            <a:clrChange>
              <a:clrFrom>
                <a:srgbClr val="FFFFFF"/>
              </a:clrFrom>
              <a:clrTo>
                <a:srgbClr val="FFFFFF">
                  <a:alpha val="0"/>
                </a:srgbClr>
              </a:clrTo>
            </a:clrChange>
          </a:blip>
          <a:stretch>
            <a:fillRect/>
          </a:stretch>
        </p:blipFill>
        <p:spPr>
          <a:xfrm>
            <a:off x="6565614" y="4441527"/>
            <a:ext cx="584200" cy="147436"/>
          </a:xfrm>
          <a:prstGeom prst="rect">
            <a:avLst/>
          </a:prstGeom>
        </p:spPr>
      </p:pic>
      <p:pic>
        <p:nvPicPr>
          <p:cNvPr id="46" name="Picture 45"/>
          <p:cNvPicPr>
            <a:picLocks noChangeAspect="1"/>
          </p:cNvPicPr>
          <p:nvPr/>
        </p:nvPicPr>
        <p:blipFill>
          <a:blip r:embed="rId23"/>
          <a:stretch>
            <a:fillRect/>
          </a:stretch>
        </p:blipFill>
        <p:spPr>
          <a:xfrm>
            <a:off x="5506740" y="4721013"/>
            <a:ext cx="980948" cy="360835"/>
          </a:xfrm>
          <a:prstGeom prst="rect">
            <a:avLst/>
          </a:prstGeom>
        </p:spPr>
      </p:pic>
      <p:pic>
        <p:nvPicPr>
          <p:cNvPr id="16" name="Picture 15"/>
          <p:cNvPicPr>
            <a:picLocks noChangeAspect="1"/>
          </p:cNvPicPr>
          <p:nvPr/>
        </p:nvPicPr>
        <p:blipFill>
          <a:blip r:embed="rId24"/>
          <a:stretch>
            <a:fillRect/>
          </a:stretch>
        </p:blipFill>
        <p:spPr>
          <a:xfrm>
            <a:off x="5623269" y="5058368"/>
            <a:ext cx="757951" cy="344371"/>
          </a:xfrm>
          <a:prstGeom prst="rect">
            <a:avLst/>
          </a:prstGeom>
        </p:spPr>
      </p:pic>
      <p:pic>
        <p:nvPicPr>
          <p:cNvPr id="18" name="Picture 17"/>
          <p:cNvPicPr>
            <a:picLocks noChangeAspect="1"/>
          </p:cNvPicPr>
          <p:nvPr/>
        </p:nvPicPr>
        <p:blipFill>
          <a:blip r:embed="rId25">
            <a:clrChange>
              <a:clrFrom>
                <a:srgbClr val="FFFFFF"/>
              </a:clrFrom>
              <a:clrTo>
                <a:srgbClr val="FFFFFF">
                  <a:alpha val="0"/>
                </a:srgbClr>
              </a:clrTo>
            </a:clrChange>
          </a:blip>
          <a:stretch>
            <a:fillRect/>
          </a:stretch>
        </p:blipFill>
        <p:spPr>
          <a:xfrm>
            <a:off x="5783548" y="4328279"/>
            <a:ext cx="1003825" cy="726171"/>
          </a:xfrm>
          <a:prstGeom prst="rect">
            <a:avLst/>
          </a:prstGeom>
        </p:spPr>
      </p:pic>
      <p:pic>
        <p:nvPicPr>
          <p:cNvPr id="47" name="Picture 46"/>
          <p:cNvPicPr>
            <a:picLocks noChangeAspect="1"/>
          </p:cNvPicPr>
          <p:nvPr/>
        </p:nvPicPr>
        <p:blipFill>
          <a:blip r:embed="rId23"/>
          <a:stretch>
            <a:fillRect/>
          </a:stretch>
        </p:blipFill>
        <p:spPr>
          <a:xfrm>
            <a:off x="4364523" y="4811769"/>
            <a:ext cx="980948" cy="360835"/>
          </a:xfrm>
          <a:prstGeom prst="rect">
            <a:avLst/>
          </a:prstGeom>
        </p:spPr>
      </p:pic>
      <p:pic>
        <p:nvPicPr>
          <p:cNvPr id="48" name="Picture 47"/>
          <p:cNvPicPr>
            <a:picLocks noChangeAspect="1"/>
          </p:cNvPicPr>
          <p:nvPr/>
        </p:nvPicPr>
        <p:blipFill>
          <a:blip r:embed="rId21">
            <a:clrChange>
              <a:clrFrom>
                <a:srgbClr val="FFFFFF"/>
              </a:clrFrom>
              <a:clrTo>
                <a:srgbClr val="FFFFFF">
                  <a:alpha val="0"/>
                </a:srgbClr>
              </a:clrTo>
            </a:clrChange>
          </a:blip>
          <a:stretch>
            <a:fillRect/>
          </a:stretch>
        </p:blipFill>
        <p:spPr>
          <a:xfrm>
            <a:off x="4116451" y="4717217"/>
            <a:ext cx="584200" cy="147436"/>
          </a:xfrm>
          <a:prstGeom prst="rect">
            <a:avLst/>
          </a:prstGeom>
        </p:spPr>
      </p:pic>
      <p:pic>
        <p:nvPicPr>
          <p:cNvPr id="50" name="Picture 38"/>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438141" y="3567873"/>
            <a:ext cx="2514881" cy="599380"/>
          </a:xfrm>
          <a:prstGeom prst="rect">
            <a:avLst/>
          </a:prstGeom>
        </p:spPr>
      </p:pic>
      <p:sp>
        <p:nvSpPr>
          <p:cNvPr id="6" name="矩形 5"/>
          <p:cNvSpPr/>
          <p:nvPr/>
        </p:nvSpPr>
        <p:spPr bwMode="gray">
          <a:xfrm>
            <a:off x="4162843" y="3690604"/>
            <a:ext cx="1017458" cy="293725"/>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spTree>
    <p:extLst>
      <p:ext uri="{BB962C8B-B14F-4D97-AF65-F5344CB8AC3E}">
        <p14:creationId xmlns:p14="http://schemas.microsoft.com/office/powerpoint/2010/main" val="2743846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38223" y="280425"/>
            <a:ext cx="8229600" cy="495078"/>
          </a:xfrm>
        </p:spPr>
        <p:txBody>
          <a:bodyPr/>
          <a:lstStyle/>
          <a:p>
            <a:pPr algn="l"/>
            <a:r>
              <a:rPr lang="zh-CN" altLang="en-US" dirty="0">
                <a:latin typeface="+mj-ea"/>
              </a:rPr>
              <a:t>场景</a:t>
            </a:r>
            <a:r>
              <a:rPr lang="zh-CN" altLang="en-US" dirty="0" smtClean="0">
                <a:latin typeface="+mj-ea"/>
              </a:rPr>
              <a:t>一：关键业务应用</a:t>
            </a:r>
            <a:endParaRPr lang="en-US" b="1" dirty="0">
              <a:solidFill>
                <a:srgbClr val="000090"/>
              </a:solidFill>
            </a:endParaRPr>
          </a:p>
        </p:txBody>
      </p:sp>
      <p:pic>
        <p:nvPicPr>
          <p:cNvPr id="6" name="Picture 5"/>
          <p:cNvPicPr>
            <a:picLocks noChangeAspect="1"/>
          </p:cNvPicPr>
          <p:nvPr/>
        </p:nvPicPr>
        <p:blipFill>
          <a:blip r:embed="rId3"/>
          <a:stretch>
            <a:fillRect/>
          </a:stretch>
        </p:blipFill>
        <p:spPr>
          <a:xfrm>
            <a:off x="7084155" y="5161770"/>
            <a:ext cx="1184842" cy="39247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1601" y="5651445"/>
            <a:ext cx="703967" cy="222305"/>
          </a:xfrm>
          <a:prstGeom prst="rect">
            <a:avLst/>
          </a:prstGeom>
        </p:spPr>
      </p:pic>
      <p:pic>
        <p:nvPicPr>
          <p:cNvPr id="2" name="Picture 1"/>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88702" y="4813301"/>
            <a:ext cx="1381125" cy="348557"/>
          </a:xfrm>
          <a:prstGeom prst="rect">
            <a:avLst/>
          </a:prstGeom>
        </p:spPr>
      </p:pic>
      <p:sp>
        <p:nvSpPr>
          <p:cNvPr id="9" name="Rectangle 8"/>
          <p:cNvSpPr/>
          <p:nvPr/>
        </p:nvSpPr>
        <p:spPr>
          <a:xfrm>
            <a:off x="166134" y="1690338"/>
            <a:ext cx="2582910" cy="2179528"/>
          </a:xfrm>
          <a:prstGeom prst="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latin typeface="微软雅黑" panose="020B0503020204020204" pitchFamily="34" charset="-122"/>
                <a:ea typeface="微软雅黑" panose="020B0503020204020204" pitchFamily="34" charset="-122"/>
              </a:rPr>
              <a:t>事务型业务</a:t>
            </a:r>
            <a:endParaRPr lang="en-US" altLang="zh-CN" sz="1400" b="1" dirty="0" smtClean="0">
              <a:latin typeface="微软雅黑" panose="020B0503020204020204" pitchFamily="34" charset="-122"/>
              <a:ea typeface="微软雅黑" panose="020B0503020204020204" pitchFamily="34" charset="-122"/>
            </a:endParaRPr>
          </a:p>
          <a:p>
            <a:pPr algn="ctr"/>
            <a:r>
              <a:rPr lang="en-US" sz="1400" b="1" dirty="0" smtClean="0">
                <a:latin typeface="微软雅黑" panose="020B0503020204020204" pitchFamily="34" charset="-122"/>
                <a:ea typeface="微软雅黑" panose="020B0503020204020204" pitchFamily="34" charset="-122"/>
              </a:rPr>
              <a:t>(OLTP)</a:t>
            </a: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虚拟化环境中核心业务数据库的性能</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大量</a:t>
            </a:r>
            <a:r>
              <a:rPr lang="zh-CN" altLang="en-US" sz="1400" dirty="0">
                <a:latin typeface="微软雅黑" panose="020B0503020204020204" pitchFamily="34" charset="-122"/>
                <a:ea typeface="微软雅黑" panose="020B0503020204020204" pitchFamily="34" charset="-122"/>
              </a:rPr>
              <a:t>的</a:t>
            </a:r>
            <a:r>
              <a:rPr lang="zh-CN" altLang="en-US" sz="1400" dirty="0" smtClean="0">
                <a:latin typeface="微软雅黑" panose="020B0503020204020204" pitchFamily="34" charset="-122"/>
                <a:ea typeface="微软雅黑" panose="020B0503020204020204" pitchFamily="34" charset="-122"/>
              </a:rPr>
              <a:t>低延迟随机本地读写</a:t>
            </a:r>
            <a:r>
              <a:rPr lang="en-US" altLang="zh-CN" sz="1400" dirty="0" smtClean="0">
                <a:latin typeface="微软雅黑" panose="020B0503020204020204" pitchFamily="34" charset="-122"/>
                <a:ea typeface="微软雅黑" panose="020B0503020204020204" pitchFamily="34" charset="-122"/>
              </a:rPr>
              <a:t>I/O</a:t>
            </a:r>
            <a:r>
              <a:rPr lang="zh-CN" altLang="en-US" sz="1400" dirty="0" smtClean="0">
                <a:latin typeface="微软雅黑" panose="020B0503020204020204" pitchFamily="34" charset="-122"/>
                <a:ea typeface="微软雅黑" panose="020B0503020204020204" pitchFamily="34" charset="-122"/>
              </a:rPr>
              <a:t>操作</a:t>
            </a:r>
            <a:r>
              <a:rPr lang="en-US" sz="1400" dirty="0" smtClean="0">
                <a:latin typeface="微软雅黑" panose="020B0503020204020204" pitchFamily="34" charset="-122"/>
                <a:ea typeface="微软雅黑" panose="020B0503020204020204" pitchFamily="34" charset="-122"/>
              </a:rPr>
              <a:t> </a:t>
            </a:r>
          </a:p>
          <a:p>
            <a:pPr marL="285750" indent="-285750">
              <a:buFont typeface="Wingdings" panose="05000000000000000000" pitchFamily="2" charset="2"/>
              <a:buChar char="§"/>
            </a:pPr>
            <a:r>
              <a:rPr lang="en-US" sz="1400" dirty="0" smtClean="0">
                <a:latin typeface="微软雅黑" panose="020B0503020204020204" pitchFamily="34" charset="-122"/>
                <a:ea typeface="微软雅黑" panose="020B0503020204020204" pitchFamily="34" charset="-122"/>
              </a:rPr>
              <a:t>SSD</a:t>
            </a:r>
            <a:r>
              <a:rPr lang="zh-CN" altLang="en-US" sz="1400" dirty="0" smtClean="0">
                <a:latin typeface="微软雅黑" panose="020B0503020204020204" pitchFamily="34" charset="-122"/>
                <a:ea typeface="微软雅黑" panose="020B0503020204020204" pitchFamily="34" charset="-122"/>
              </a:rPr>
              <a:t>盘用于存放数据索引和关键数据库文件</a:t>
            </a: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按照使用率自动进行分层操作</a:t>
            </a: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a:p>
        </p:txBody>
      </p:sp>
      <p:sp>
        <p:nvSpPr>
          <p:cNvPr id="11" name="Rectangle 10"/>
          <p:cNvSpPr/>
          <p:nvPr/>
        </p:nvSpPr>
        <p:spPr>
          <a:xfrm>
            <a:off x="166134" y="3956222"/>
            <a:ext cx="2582910" cy="2179528"/>
          </a:xfrm>
          <a:prstGeom prst="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latin typeface="微软雅黑" panose="020B0503020204020204" pitchFamily="34" charset="-122"/>
                <a:ea typeface="微软雅黑" panose="020B0503020204020204" pitchFamily="34" charset="-122"/>
              </a:rPr>
              <a:t>分析型业务</a:t>
            </a:r>
            <a:endParaRPr lang="en-US" sz="1400" b="1" dirty="0" smtClean="0">
              <a:latin typeface="微软雅黑" panose="020B0503020204020204" pitchFamily="34" charset="-122"/>
              <a:ea typeface="微软雅黑" panose="020B0503020204020204" pitchFamily="34" charset="-122"/>
            </a:endParaRPr>
          </a:p>
          <a:p>
            <a:pPr algn="ctr"/>
            <a:r>
              <a:rPr lang="en-US" sz="1400" b="1" dirty="0" smtClean="0">
                <a:latin typeface="微软雅黑" panose="020B0503020204020204" pitchFamily="34" charset="-122"/>
                <a:ea typeface="微软雅黑" panose="020B0503020204020204" pitchFamily="34" charset="-122"/>
              </a:rPr>
              <a:t>(OLAP)</a:t>
            </a:r>
            <a:endParaRPr lang="en-US" sz="14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批量数据处理的性能</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高性能查询和报表生成，产生大量的本地读</a:t>
            </a:r>
            <a:r>
              <a:rPr lang="en-US" altLang="zh-CN" sz="1400" dirty="0" smtClean="0">
                <a:latin typeface="微软雅黑" panose="020B0503020204020204" pitchFamily="34" charset="-122"/>
                <a:ea typeface="微软雅黑" panose="020B0503020204020204" pitchFamily="34" charset="-122"/>
              </a:rPr>
              <a:t>I/O</a:t>
            </a:r>
            <a:r>
              <a:rPr lang="zh-CN" altLang="en-US" sz="1400" dirty="0" smtClean="0">
                <a:latin typeface="微软雅黑" panose="020B0503020204020204" pitchFamily="34" charset="-122"/>
                <a:ea typeface="微软雅黑" panose="020B0503020204020204" pitchFamily="34" charset="-122"/>
              </a:rPr>
              <a:t>操作</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大量的序列化读写吞吐量</a:t>
            </a: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提供可扩展的</a:t>
            </a:r>
            <a:r>
              <a:rPr lang="en-US" altLang="zh-CN" sz="1400" dirty="0" smtClean="0">
                <a:latin typeface="微软雅黑" panose="020B0503020204020204" pitchFamily="34" charset="-122"/>
                <a:ea typeface="微软雅黑" panose="020B0503020204020204" pitchFamily="34" charset="-122"/>
              </a:rPr>
              <a:t>I/0</a:t>
            </a:r>
            <a:r>
              <a:rPr lang="zh-CN" altLang="en-US" sz="1400" dirty="0" smtClean="0">
                <a:latin typeface="微软雅黑" panose="020B0503020204020204" pitchFamily="34" charset="-122"/>
                <a:ea typeface="微软雅黑" panose="020B0503020204020204" pitchFamily="34" charset="-122"/>
              </a:rPr>
              <a:t>性能和存储容量</a:t>
            </a:r>
            <a:endParaRPr 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p>
          <a:p>
            <a:pPr marL="285750" indent="-285750">
              <a:buFont typeface="Wingdings" panose="05000000000000000000" pitchFamily="2" charset="2"/>
              <a:buChar char="§"/>
            </a:pPr>
            <a:endParaRPr lang="en-US" sz="1400" dirty="0"/>
          </a:p>
        </p:txBody>
      </p:sp>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807412" y="1403849"/>
            <a:ext cx="6247721" cy="45705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28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err="1" smtClean="0">
                <a:ea typeface="黑体" panose="02010609060101010101" pitchFamily="49" charset="-122"/>
              </a:rPr>
              <a:t>Nutanix</a:t>
            </a:r>
            <a:r>
              <a:rPr lang="zh-CN" altLang="en-US" dirty="0" smtClean="0">
                <a:latin typeface="黑体" panose="02010609060101010101" pitchFamily="49" charset="-122"/>
                <a:ea typeface="黑体" panose="02010609060101010101" pitchFamily="49" charset="-122"/>
              </a:rPr>
              <a:t>是超融合基础架构市场的领导者</a:t>
            </a:r>
            <a:endParaRPr lang="en-US" b="0" i="1" dirty="0">
              <a:latin typeface="黑体" panose="02010609060101010101" pitchFamily="49" charset="-122"/>
              <a:ea typeface="黑体" panose="02010609060101010101" pitchFamily="49" charset="-122"/>
            </a:endParaRPr>
          </a:p>
        </p:txBody>
      </p:sp>
      <p:sp>
        <p:nvSpPr>
          <p:cNvPr id="54" name="Round Same Side Corner Rectangle 53"/>
          <p:cNvSpPr/>
          <p:nvPr/>
        </p:nvSpPr>
        <p:spPr bwMode="gray">
          <a:xfrm>
            <a:off x="366582" y="1210887"/>
            <a:ext cx="8402470" cy="747660"/>
          </a:xfrm>
          <a:prstGeom prst="round2SameRect">
            <a:avLst/>
          </a:prstGeom>
          <a:gradFill>
            <a:gsLst>
              <a:gs pos="0">
                <a:srgbClr val="2362AD"/>
              </a:gs>
              <a:gs pos="100000">
                <a:schemeClr val="accent1"/>
              </a:gs>
            </a:gsLst>
            <a:lin ang="5400000" scaled="0"/>
          </a:gra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bIns="27432"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Calibri"/>
              </a:rPr>
              <a:t>IDC </a:t>
            </a:r>
            <a:r>
              <a:rPr lang="zh-CN" altLang="en-US" sz="2000" dirty="0">
                <a:solidFill>
                  <a:schemeClr val="bg1"/>
                </a:solidFill>
                <a:latin typeface="微软雅黑" panose="020B0503020204020204" pitchFamily="34" charset="-122"/>
                <a:ea typeface="微软雅黑" panose="020B0503020204020204" pitchFamily="34" charset="-122"/>
                <a:cs typeface="Calibri"/>
              </a:rPr>
              <a:t>宣布</a:t>
            </a:r>
            <a:r>
              <a:rPr lang="en-US" altLang="zh-CN" sz="2000" dirty="0" err="1">
                <a:solidFill>
                  <a:schemeClr val="bg1"/>
                </a:solidFill>
                <a:latin typeface="微软雅黑" panose="020B0503020204020204" pitchFamily="34" charset="-122"/>
                <a:ea typeface="微软雅黑" panose="020B0503020204020204" pitchFamily="34" charset="-122"/>
                <a:cs typeface="Calibri"/>
              </a:rPr>
              <a:t>Nutanix</a:t>
            </a:r>
            <a:r>
              <a:rPr lang="zh-CN" altLang="en-US" sz="2000" dirty="0">
                <a:solidFill>
                  <a:schemeClr val="bg1"/>
                </a:solidFill>
                <a:latin typeface="微软雅黑" panose="020B0503020204020204" pitchFamily="34" charset="-122"/>
                <a:ea typeface="微软雅黑" panose="020B0503020204020204" pitchFamily="34" charset="-122"/>
                <a:cs typeface="Calibri"/>
              </a:rPr>
              <a:t>在超融合评估市场处于支配性的领先地位，</a:t>
            </a:r>
            <a:r>
              <a:rPr lang="en-US" altLang="zh-CN" sz="2000" dirty="0">
                <a:solidFill>
                  <a:schemeClr val="bg1"/>
                </a:solidFill>
                <a:latin typeface="微软雅黑" panose="020B0503020204020204" pitchFamily="34" charset="-122"/>
                <a:ea typeface="微软雅黑" panose="020B0503020204020204" pitchFamily="34" charset="-122"/>
                <a:cs typeface="Calibri"/>
              </a:rPr>
              <a:t/>
            </a:r>
            <a:br>
              <a:rPr lang="en-US" altLang="zh-CN" sz="2000" dirty="0">
                <a:solidFill>
                  <a:schemeClr val="bg1"/>
                </a:solidFill>
                <a:latin typeface="微软雅黑" panose="020B0503020204020204" pitchFamily="34" charset="-122"/>
                <a:ea typeface="微软雅黑" panose="020B0503020204020204" pitchFamily="34" charset="-122"/>
                <a:cs typeface="Calibri"/>
              </a:rPr>
            </a:br>
            <a:r>
              <a:rPr lang="zh-CN" altLang="en-US" sz="2800" b="1" dirty="0">
                <a:solidFill>
                  <a:srgbClr val="FF0000"/>
                </a:solidFill>
                <a:latin typeface="微软雅黑" panose="020B0503020204020204" pitchFamily="34" charset="-122"/>
                <a:ea typeface="微软雅黑" panose="020B0503020204020204" pitchFamily="34" charset="-122"/>
                <a:cs typeface="Calibri"/>
              </a:rPr>
              <a:t>市场份额高达</a:t>
            </a:r>
            <a:r>
              <a:rPr lang="en-US" altLang="zh-CN" sz="2800" b="1" dirty="0">
                <a:solidFill>
                  <a:srgbClr val="FF0000"/>
                </a:solidFill>
                <a:latin typeface="微软雅黑" panose="020B0503020204020204" pitchFamily="34" charset="-122"/>
                <a:ea typeface="微软雅黑" panose="020B0503020204020204" pitchFamily="34" charset="-122"/>
                <a:cs typeface="Calibri"/>
              </a:rPr>
              <a:t>52</a:t>
            </a:r>
            <a:r>
              <a:rPr lang="en-US" altLang="zh-CN" sz="2800" b="1" dirty="0" smtClean="0">
                <a:solidFill>
                  <a:srgbClr val="FF0000"/>
                </a:solidFill>
                <a:latin typeface="微软雅黑" panose="020B0503020204020204" pitchFamily="34" charset="-122"/>
                <a:ea typeface="微软雅黑" panose="020B0503020204020204" pitchFamily="34" charset="-122"/>
                <a:cs typeface="Calibri"/>
              </a:rPr>
              <a:t>%</a:t>
            </a:r>
            <a:endParaRPr lang="en-US" altLang="zh-CN" sz="2000" b="1" dirty="0">
              <a:solidFill>
                <a:schemeClr val="bg1"/>
              </a:solidFill>
              <a:latin typeface="微软雅黑" panose="020B0503020204020204" pitchFamily="34" charset="-122"/>
              <a:ea typeface="微软雅黑" panose="020B0503020204020204" pitchFamily="34" charset="-122"/>
              <a:cs typeface="Calibri"/>
            </a:endParaRPr>
          </a:p>
        </p:txBody>
      </p:sp>
      <p:pic>
        <p:nvPicPr>
          <p:cNvPr id="2" name="Picture 1" descr="IDC IMAGE MarketScape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82" y="2192190"/>
            <a:ext cx="3951418" cy="4149863"/>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10414000" y="3314700"/>
            <a:ext cx="184666" cy="369332"/>
          </a:xfrm>
          <a:prstGeom prst="rect">
            <a:avLst/>
          </a:prstGeom>
          <a:noFill/>
        </p:spPr>
        <p:txBody>
          <a:bodyPr wrap="none" rtlCol="0">
            <a:spAutoFit/>
          </a:bodyPr>
          <a:lstStyle/>
          <a:p>
            <a:endParaRPr lang="en-US" dirty="0" err="1" smtClean="0">
              <a:solidFill>
                <a:schemeClr val="tx1">
                  <a:lumMod val="65000"/>
                  <a:lumOff val="35000"/>
                </a:schemeClr>
              </a:solidFill>
              <a:latin typeface="+mj-lt"/>
              <a:ea typeface="+mn-ea"/>
              <a:cs typeface="Arial" pitchFamily="34" charset="0"/>
            </a:endParaRPr>
          </a:p>
        </p:txBody>
      </p:sp>
      <p:grpSp>
        <p:nvGrpSpPr>
          <p:cNvPr id="4" name="组合 3"/>
          <p:cNvGrpSpPr/>
          <p:nvPr/>
        </p:nvGrpSpPr>
        <p:grpSpPr>
          <a:xfrm>
            <a:off x="4608397" y="2227231"/>
            <a:ext cx="4029710" cy="4031873"/>
            <a:chOff x="4679652" y="2066910"/>
            <a:chExt cx="4029710" cy="4031873"/>
          </a:xfrm>
        </p:grpSpPr>
        <p:sp>
          <p:nvSpPr>
            <p:cNvPr id="24" name="TextBox 23"/>
            <p:cNvSpPr txBox="1"/>
            <p:nvPr/>
          </p:nvSpPr>
          <p:spPr>
            <a:xfrm>
              <a:off x="4679652" y="2066910"/>
              <a:ext cx="4029710" cy="4031873"/>
            </a:xfrm>
            <a:prstGeom prst="rect">
              <a:avLst/>
            </a:prstGeom>
            <a:solidFill>
              <a:srgbClr val="0B1D33"/>
            </a:solidFill>
          </p:spPr>
          <p:txBody>
            <a:bodyPr wrap="square" rtlCol="0">
              <a:spAutoFit/>
            </a:bodyPr>
            <a:lstStyle/>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a:solidFill>
                  <a:srgbClr val="FFFFFF"/>
                </a:solidFill>
              </a:endParaRPr>
            </a:p>
            <a:p>
              <a:pPr algn="ctr"/>
              <a:endParaRPr lang="en-US" sz="1600" dirty="0" smtClean="0">
                <a:solidFill>
                  <a:srgbClr val="FFFFFF"/>
                </a:solidFill>
              </a:endParaRPr>
            </a:p>
            <a:p>
              <a:pPr algn="ctr"/>
              <a:endParaRPr lang="en-US" sz="1600" dirty="0" smtClean="0">
                <a:solidFill>
                  <a:srgbClr val="FFFFFF"/>
                </a:solidFill>
              </a:endParaRPr>
            </a:p>
          </p:txBody>
        </p:sp>
        <p:sp>
          <p:nvSpPr>
            <p:cNvPr id="12" name="TextBox 8"/>
            <p:cNvSpPr txBox="1"/>
            <p:nvPr/>
          </p:nvSpPr>
          <p:spPr bwMode="auto">
            <a:xfrm>
              <a:off x="4745854" y="2077789"/>
              <a:ext cx="950930" cy="830997"/>
            </a:xfrm>
            <a:prstGeom prst="rect">
              <a:avLst/>
            </a:prstGeom>
            <a:noFill/>
          </p:spPr>
          <p:txBody>
            <a:bodyPr wrap="square">
              <a:prstTxWarp prst="textNoShape">
                <a:avLst/>
              </a:prstTxWarp>
              <a:spAutoFit/>
            </a:bodyPr>
            <a:lstStyle/>
            <a:p>
              <a:r>
                <a:rPr lang="en-US" sz="4800" b="1" i="1" dirty="0">
                  <a:solidFill>
                    <a:schemeClr val="accent2"/>
                  </a:solidFill>
                  <a:latin typeface="Times New Roman" panose="02020603050405020304" pitchFamily="18" charset="0"/>
                  <a:cs typeface="Times New Roman" panose="02020603050405020304" pitchFamily="18" charset="0"/>
                </a:rPr>
                <a:t>“</a:t>
              </a:r>
            </a:p>
          </p:txBody>
        </p:sp>
        <p:sp>
          <p:nvSpPr>
            <p:cNvPr id="13" name="TextBox 9"/>
            <p:cNvSpPr txBox="1"/>
            <p:nvPr/>
          </p:nvSpPr>
          <p:spPr bwMode="auto">
            <a:xfrm>
              <a:off x="4745854" y="3143670"/>
              <a:ext cx="950930" cy="830997"/>
            </a:xfrm>
            <a:prstGeom prst="rect">
              <a:avLst/>
            </a:prstGeom>
            <a:noFill/>
          </p:spPr>
          <p:txBody>
            <a:bodyPr wrap="square">
              <a:prstTxWarp prst="textNoShape">
                <a:avLst/>
              </a:prstTxWarp>
              <a:spAutoFit/>
            </a:bodyPr>
            <a:lstStyle/>
            <a:p>
              <a:r>
                <a:rPr lang="en-US" sz="4800" b="1" i="1" dirty="0">
                  <a:solidFill>
                    <a:schemeClr val="accent2"/>
                  </a:solidFill>
                  <a:latin typeface="Times New Roman" panose="02020603050405020304" pitchFamily="18" charset="0"/>
                  <a:cs typeface="Times New Roman" panose="02020603050405020304" pitchFamily="18" charset="0"/>
                </a:rPr>
                <a:t>“</a:t>
              </a:r>
            </a:p>
          </p:txBody>
        </p:sp>
        <p:sp>
          <p:nvSpPr>
            <p:cNvPr id="14" name="TextBox 10"/>
            <p:cNvSpPr txBox="1"/>
            <p:nvPr/>
          </p:nvSpPr>
          <p:spPr bwMode="auto">
            <a:xfrm>
              <a:off x="4745854" y="3799444"/>
              <a:ext cx="950930" cy="830997"/>
            </a:xfrm>
            <a:prstGeom prst="rect">
              <a:avLst/>
            </a:prstGeom>
            <a:noFill/>
          </p:spPr>
          <p:txBody>
            <a:bodyPr wrap="square">
              <a:prstTxWarp prst="textNoShape">
                <a:avLst/>
              </a:prstTxWarp>
              <a:spAutoFit/>
            </a:bodyPr>
            <a:lstStyle/>
            <a:p>
              <a:r>
                <a:rPr lang="en-US" sz="4800" b="1" i="1" dirty="0">
                  <a:solidFill>
                    <a:schemeClr val="accent2"/>
                  </a:solidFill>
                  <a:latin typeface="Times New Roman" panose="02020603050405020304" pitchFamily="18" charset="0"/>
                  <a:cs typeface="Times New Roman" panose="02020603050405020304" pitchFamily="18" charset="0"/>
                </a:rPr>
                <a:t>“</a:t>
              </a:r>
            </a:p>
          </p:txBody>
        </p:sp>
        <p:sp>
          <p:nvSpPr>
            <p:cNvPr id="15" name="TextBox 11"/>
            <p:cNvSpPr txBox="1"/>
            <p:nvPr/>
          </p:nvSpPr>
          <p:spPr>
            <a:xfrm>
              <a:off x="5153882" y="2258477"/>
              <a:ext cx="3473791" cy="3785652"/>
            </a:xfrm>
            <a:prstGeom prst="rect">
              <a:avLst/>
            </a:prstGeom>
            <a:noFill/>
          </p:spPr>
          <p:txBody>
            <a:bodyPr wrap="square" rtlCol="0">
              <a:spAutoFit/>
            </a:bodyPr>
            <a:lstStyle/>
            <a:p>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在新兴的超融合市场，</a:t>
              </a:r>
              <a:r>
                <a:rPr lang="en-US" sz="1600" i="1" dirty="0" smtClean="0">
                  <a:solidFill>
                    <a:schemeClr val="bg1"/>
                  </a:solidFill>
                  <a:latin typeface="微软雅黑" panose="020B0503020204020204" pitchFamily="34" charset="-122"/>
                  <a:ea typeface="微软雅黑" panose="020B0503020204020204" pitchFamily="34" charset="-122"/>
                  <a:cs typeface="Calibri"/>
                </a:rPr>
                <a:t>Nutanix</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业已成为关键一员，很早就体现出市场对该技术的需求。</a:t>
              </a:r>
              <a:r>
                <a:rPr lang="en-US" sz="1600" i="1" dirty="0" smtClean="0">
                  <a:solidFill>
                    <a:schemeClr val="bg1"/>
                  </a:solidFill>
                  <a:latin typeface="微软雅黑" panose="020B0503020204020204" pitchFamily="34" charset="-122"/>
                  <a:ea typeface="微软雅黑" panose="020B0503020204020204" pitchFamily="34" charset="-122"/>
                  <a:cs typeface="Calibri"/>
                </a:rPr>
                <a:t>”</a:t>
              </a:r>
            </a:p>
            <a:p>
              <a:endParaRPr lang="en-US" sz="1600" i="1" dirty="0" smtClean="0">
                <a:solidFill>
                  <a:schemeClr val="bg1"/>
                </a:solidFill>
                <a:latin typeface="微软雅黑" panose="020B0503020204020204" pitchFamily="34" charset="-122"/>
                <a:ea typeface="微软雅黑" panose="020B0503020204020204" pitchFamily="34" charset="-122"/>
                <a:cs typeface="Calibri"/>
              </a:endParaRPr>
            </a:p>
            <a:p>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不但深入人心，也是市场份额的翘楚。</a:t>
              </a:r>
              <a:r>
                <a:rPr lang="en-US" sz="1600" i="1" dirty="0" smtClean="0">
                  <a:solidFill>
                    <a:schemeClr val="bg1"/>
                  </a:solidFill>
                  <a:latin typeface="微软雅黑" panose="020B0503020204020204" pitchFamily="34" charset="-122"/>
                  <a:ea typeface="微软雅黑" panose="020B0503020204020204" pitchFamily="34" charset="-122"/>
                  <a:cs typeface="Calibri"/>
                </a:rPr>
                <a:t>”</a:t>
              </a:r>
            </a:p>
            <a:p>
              <a:endParaRPr lang="en-US" sz="1600" i="1" dirty="0">
                <a:solidFill>
                  <a:schemeClr val="bg1"/>
                </a:solidFill>
                <a:latin typeface="微软雅黑" panose="020B0503020204020204" pitchFamily="34" charset="-122"/>
                <a:ea typeface="微软雅黑" panose="020B0503020204020204" pitchFamily="34" charset="-122"/>
                <a:cs typeface="Calibri"/>
              </a:endParaRPr>
            </a:p>
            <a:p>
              <a:r>
                <a:rPr lang="en-US" sz="1600" i="1" dirty="0" smtClean="0">
                  <a:solidFill>
                    <a:schemeClr val="bg1"/>
                  </a:solidFill>
                  <a:latin typeface="微软雅黑" panose="020B0503020204020204" pitchFamily="34" charset="-122"/>
                  <a:ea typeface="微软雅黑" panose="020B0503020204020204" pitchFamily="34" charset="-122"/>
                  <a:cs typeface="Calibri"/>
                </a:rPr>
                <a:t>Nutanix</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系统已经实现多元发展，从虚拟桌面架构等针对性强或专业化的工作负载到</a:t>
              </a:r>
              <a:r>
                <a:rPr lang="en-US" sz="1600" i="1" dirty="0" smtClean="0">
                  <a:solidFill>
                    <a:schemeClr val="bg1"/>
                  </a:solidFill>
                  <a:latin typeface="微软雅黑" panose="020B0503020204020204" pitchFamily="34" charset="-122"/>
                  <a:ea typeface="微软雅黑" panose="020B0503020204020204" pitchFamily="34" charset="-122"/>
                  <a:cs typeface="Calibri"/>
                </a:rPr>
                <a:t>SAP</a:t>
              </a:r>
              <a:r>
                <a:rPr lang="zh-CN" altLang="zh-CN" sz="1600" i="1" dirty="0" smtClean="0">
                  <a:solidFill>
                    <a:schemeClr val="bg1"/>
                  </a:solidFill>
                  <a:latin typeface="微软雅黑" panose="020B0503020204020204" pitchFamily="34" charset="-122"/>
                  <a:ea typeface="微软雅黑" panose="020B0503020204020204" pitchFamily="34" charset="-122"/>
                  <a:cs typeface="Calibri"/>
                </a:rPr>
                <a:t>、</a:t>
              </a:r>
              <a:r>
                <a:rPr lang="en-US" altLang="zh-CN" sz="1600" i="1" dirty="0" smtClean="0">
                  <a:solidFill>
                    <a:schemeClr val="bg1"/>
                  </a:solidFill>
                  <a:latin typeface="微软雅黑" panose="020B0503020204020204" pitchFamily="34" charset="-122"/>
                  <a:ea typeface="微软雅黑" panose="020B0503020204020204" pitchFamily="34" charset="-122"/>
                  <a:cs typeface="Calibri"/>
                </a:rPr>
                <a:t>Oracle</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、微软</a:t>
              </a:r>
              <a:r>
                <a:rPr lang="en-US" sz="1600" i="1" dirty="0" smtClean="0">
                  <a:solidFill>
                    <a:schemeClr val="bg1"/>
                  </a:solidFill>
                  <a:latin typeface="微软雅黑" panose="020B0503020204020204" pitchFamily="34" charset="-122"/>
                  <a:ea typeface="微软雅黑" panose="020B0503020204020204" pitchFamily="34" charset="-122"/>
                  <a:cs typeface="Calibri"/>
                </a:rPr>
                <a:t>Exchange</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a:t>
              </a:r>
              <a:r>
                <a:rPr lang="en-US" sz="1600" i="1" dirty="0" smtClean="0">
                  <a:solidFill>
                    <a:schemeClr val="bg1"/>
                  </a:solidFill>
                  <a:latin typeface="微软雅黑" panose="020B0503020204020204" pitchFamily="34" charset="-122"/>
                  <a:ea typeface="微软雅黑" panose="020B0503020204020204" pitchFamily="34" charset="-122"/>
                  <a:cs typeface="Calibri"/>
                </a:rPr>
                <a:t>SQL</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 </a:t>
              </a:r>
              <a:r>
                <a:rPr lang="en-US" altLang="zh-CN" sz="1600" i="1" dirty="0" smtClean="0">
                  <a:solidFill>
                    <a:schemeClr val="bg1"/>
                  </a:solidFill>
                  <a:latin typeface="微软雅黑" panose="020B0503020204020204" pitchFamily="34" charset="-122"/>
                  <a:ea typeface="微软雅黑" panose="020B0503020204020204" pitchFamily="34" charset="-122"/>
                  <a:cs typeface="Calibri"/>
                </a:rPr>
                <a:t>Server</a:t>
              </a:r>
              <a:r>
                <a:rPr lang="zh-CN" altLang="zh-CN" sz="1600" i="1" dirty="0" smtClean="0">
                  <a:solidFill>
                    <a:schemeClr val="bg1"/>
                  </a:solidFill>
                  <a:latin typeface="微软雅黑" panose="020B0503020204020204" pitchFamily="34" charset="-122"/>
                  <a:ea typeface="微软雅黑" panose="020B0503020204020204" pitchFamily="34" charset="-122"/>
                  <a:cs typeface="Calibri"/>
                </a:rPr>
                <a:t>、</a:t>
              </a:r>
              <a:r>
                <a:rPr lang="en-US" sz="1600" i="1" dirty="0" smtClean="0">
                  <a:solidFill>
                    <a:schemeClr val="bg1"/>
                  </a:solidFill>
                  <a:latin typeface="微软雅黑" panose="020B0503020204020204" pitchFamily="34" charset="-122"/>
                  <a:ea typeface="微软雅黑" panose="020B0503020204020204" pitchFamily="34" charset="-122"/>
                  <a:cs typeface="Calibri"/>
                </a:rPr>
                <a:t> SharePoint</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a:t>
              </a:r>
              <a:r>
                <a:rPr lang="en-US" sz="1600" i="1" dirty="0" err="1" smtClean="0">
                  <a:solidFill>
                    <a:schemeClr val="bg1"/>
                  </a:solidFill>
                  <a:latin typeface="微软雅黑" panose="020B0503020204020204" pitchFamily="34" charset="-122"/>
                  <a:ea typeface="微软雅黑" panose="020B0503020204020204" pitchFamily="34" charset="-122"/>
                  <a:cs typeface="Calibri"/>
                </a:rPr>
                <a:t>Splunk</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和</a:t>
              </a:r>
              <a:r>
                <a:rPr lang="en-US" sz="1600" i="1" dirty="0" smtClean="0">
                  <a:solidFill>
                    <a:schemeClr val="bg1"/>
                  </a:solidFill>
                  <a:latin typeface="微软雅黑" panose="020B0503020204020204" pitchFamily="34" charset="-122"/>
                  <a:ea typeface="微软雅黑" panose="020B0503020204020204" pitchFamily="34" charset="-122"/>
                  <a:cs typeface="Calibri"/>
                </a:rPr>
                <a:t>Unified Communication</a:t>
              </a:r>
              <a:r>
                <a:rPr lang="zh-CN" altLang="en-US" sz="1600" i="1" dirty="0" smtClean="0">
                  <a:solidFill>
                    <a:schemeClr val="bg1"/>
                  </a:solidFill>
                  <a:latin typeface="微软雅黑" panose="020B0503020204020204" pitchFamily="34" charset="-122"/>
                  <a:ea typeface="微软雅黑" panose="020B0503020204020204" pitchFamily="34" charset="-122"/>
                  <a:cs typeface="Calibri"/>
                </a:rPr>
                <a:t>等核心应用和高度虚拟化的常规商务工作负载，不一而足。</a:t>
              </a:r>
              <a:r>
                <a:rPr lang="en-US" sz="1600" i="1" dirty="0" smtClean="0">
                  <a:solidFill>
                    <a:schemeClr val="bg1"/>
                  </a:solidFill>
                  <a:latin typeface="微软雅黑" panose="020B0503020204020204" pitchFamily="34" charset="-122"/>
                  <a:ea typeface="微软雅黑" panose="020B0503020204020204" pitchFamily="34" charset="-122"/>
                  <a:cs typeface="Calibri"/>
                </a:rPr>
                <a:t>” </a:t>
              </a:r>
            </a:p>
          </p:txBody>
        </p:sp>
      </p:grpSp>
    </p:spTree>
    <p:extLst>
      <p:ext uri="{BB962C8B-B14F-4D97-AF65-F5344CB8AC3E}">
        <p14:creationId xmlns:p14="http://schemas.microsoft.com/office/powerpoint/2010/main" val="90231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38223" y="280425"/>
            <a:ext cx="8229600" cy="495078"/>
          </a:xfrm>
        </p:spPr>
        <p:txBody>
          <a:bodyPr/>
          <a:lstStyle/>
          <a:p>
            <a:pPr algn="l"/>
            <a:r>
              <a:rPr lang="zh-CN" altLang="en-US" dirty="0" smtClean="0">
                <a:latin typeface="+mj-ea"/>
              </a:rPr>
              <a:t>场景</a:t>
            </a:r>
            <a:r>
              <a:rPr lang="zh-CN" altLang="en-US" dirty="0">
                <a:latin typeface="+mj-ea"/>
              </a:rPr>
              <a:t>二</a:t>
            </a:r>
            <a:r>
              <a:rPr lang="zh-CN" altLang="en-US" dirty="0" smtClean="0">
                <a:latin typeface="+mj-ea"/>
              </a:rPr>
              <a:t>：互联网业务应用</a:t>
            </a:r>
            <a:endParaRPr lang="en-US" b="1" dirty="0">
              <a:solidFill>
                <a:srgbClr val="000090"/>
              </a:solidFill>
            </a:endParaRPr>
          </a:p>
        </p:txBody>
      </p:sp>
      <p:sp>
        <p:nvSpPr>
          <p:cNvPr id="9" name="Rectangle 8"/>
          <p:cNvSpPr/>
          <p:nvPr/>
        </p:nvSpPr>
        <p:spPr>
          <a:xfrm>
            <a:off x="537921" y="1690337"/>
            <a:ext cx="2582910" cy="3946787"/>
          </a:xfrm>
          <a:prstGeom prst="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latin typeface="微软雅黑" panose="020B0503020204020204" pitchFamily="34" charset="-122"/>
                <a:ea typeface="微软雅黑" panose="020B0503020204020204" pitchFamily="34" charset="-122"/>
              </a:rPr>
              <a:t>新兴互联网业务</a:t>
            </a:r>
            <a:endParaRPr lang="en-US" altLang="zh-CN" sz="1400" b="1" dirty="0" smtClean="0">
              <a:latin typeface="微软雅黑" panose="020B0503020204020204" pitchFamily="34" charset="-122"/>
              <a:ea typeface="微软雅黑" panose="020B0503020204020204" pitchFamily="34" charset="-122"/>
            </a:endParaRPr>
          </a:p>
          <a:p>
            <a:pPr algn="ct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传统业务向互联网转型</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完全分布式或半分布式的业务架构</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随机的高</a:t>
            </a:r>
            <a:r>
              <a:rPr lang="zh-CN" altLang="en-US" sz="1400" dirty="0">
                <a:latin typeface="微软雅黑" panose="020B0503020204020204" pitchFamily="34" charset="-122"/>
                <a:ea typeface="微软雅黑" panose="020B0503020204020204" pitchFamily="34" charset="-122"/>
              </a:rPr>
              <a:t>并发</a:t>
            </a:r>
            <a:r>
              <a:rPr lang="zh-CN" altLang="en-US" sz="1400" dirty="0" smtClean="0">
                <a:latin typeface="微软雅黑" panose="020B0503020204020204" pitchFamily="34" charset="-122"/>
                <a:ea typeface="微软雅黑" panose="020B0503020204020204" pitchFamily="34" charset="-122"/>
              </a:rPr>
              <a:t>用户支撑</a:t>
            </a:r>
            <a:r>
              <a:rPr lang="en-US" sz="1400" dirty="0" smtClean="0">
                <a:latin typeface="微软雅黑" panose="020B0503020204020204" pitchFamily="34" charset="-122"/>
                <a:ea typeface="微软雅黑" panose="020B0503020204020204" pitchFamily="34" charset="-122"/>
              </a:rPr>
              <a:t> </a:t>
            </a: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大量的业务查询读</a:t>
            </a:r>
            <a:r>
              <a:rPr lang="en-US" altLang="zh-CN" sz="1400" dirty="0" smtClean="0">
                <a:latin typeface="微软雅黑" panose="020B0503020204020204" pitchFamily="34" charset="-122"/>
                <a:ea typeface="微软雅黑" panose="020B0503020204020204" pitchFamily="34" charset="-122"/>
              </a:rPr>
              <a:t>I/O</a:t>
            </a: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分布式的文件系统和数据存储方式</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线性水平扩展模式</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数据</a:t>
            </a:r>
            <a:r>
              <a:rPr lang="zh-CN" altLang="en-US" sz="1400" dirty="0" smtClean="0">
                <a:latin typeface="微软雅黑" panose="020B0503020204020204" pitchFamily="34" charset="-122"/>
                <a:ea typeface="微软雅黑" panose="020B0503020204020204" pitchFamily="34" charset="-122"/>
              </a:rPr>
              <a:t>中心运维的便捷性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远程托管机房的管理</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696" y="4040686"/>
            <a:ext cx="4803112" cy="242045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776" y="1068913"/>
            <a:ext cx="4897935" cy="2780857"/>
          </a:xfrm>
          <a:prstGeom prst="rect">
            <a:avLst/>
          </a:prstGeom>
        </p:spPr>
      </p:pic>
    </p:spTree>
    <p:extLst>
      <p:ext uri="{BB962C8B-B14F-4D97-AF65-F5344CB8AC3E}">
        <p14:creationId xmlns:p14="http://schemas.microsoft.com/office/powerpoint/2010/main" val="975812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j-ea"/>
              </a:rPr>
              <a:t>场景三：桌面虚拟化</a:t>
            </a:r>
            <a:endParaRPr lang="en-US" sz="2400" dirty="0">
              <a:latin typeface="Gotham Rounded Medium"/>
              <a:cs typeface="Gotham Rounded Medium"/>
            </a:endParaRPr>
          </a:p>
        </p:txBody>
      </p:sp>
      <p:grpSp>
        <p:nvGrpSpPr>
          <p:cNvPr id="8" name="组合 7"/>
          <p:cNvGrpSpPr/>
          <p:nvPr/>
        </p:nvGrpSpPr>
        <p:grpSpPr>
          <a:xfrm>
            <a:off x="754519" y="1751045"/>
            <a:ext cx="4439920" cy="4094168"/>
            <a:chOff x="81280" y="1479291"/>
            <a:chExt cx="4439920" cy="4094168"/>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b="963"/>
            <a:stretch/>
          </p:blipFill>
          <p:spPr>
            <a:xfrm>
              <a:off x="81280" y="1479291"/>
              <a:ext cx="4439920" cy="4094168"/>
            </a:xfrm>
            <a:prstGeom prst="rect">
              <a:avLst/>
            </a:prstGeom>
          </p:spPr>
        </p:pic>
        <p:sp>
          <p:nvSpPr>
            <p:cNvPr id="10" name="矩形 9"/>
            <p:cNvSpPr/>
            <p:nvPr/>
          </p:nvSpPr>
          <p:spPr bwMode="gray">
            <a:xfrm>
              <a:off x="1914733" y="4893328"/>
              <a:ext cx="799176" cy="212501"/>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sp>
          <p:nvSpPr>
            <p:cNvPr id="11" name="矩形 10"/>
            <p:cNvSpPr/>
            <p:nvPr/>
          </p:nvSpPr>
          <p:spPr bwMode="gray">
            <a:xfrm>
              <a:off x="1894413" y="5248069"/>
              <a:ext cx="799176" cy="212501"/>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grpSp>
      <p:sp>
        <p:nvSpPr>
          <p:cNvPr id="13" name="Rectangle 8"/>
          <p:cNvSpPr/>
          <p:nvPr/>
        </p:nvSpPr>
        <p:spPr>
          <a:xfrm>
            <a:off x="5908545" y="1824736"/>
            <a:ext cx="2582910" cy="3946787"/>
          </a:xfrm>
          <a:prstGeom prst="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latin typeface="微软雅黑" panose="020B0503020204020204" pitchFamily="34" charset="-122"/>
                <a:ea typeface="微软雅黑" panose="020B0503020204020204" pitchFamily="34" charset="-122"/>
              </a:rPr>
              <a:t>桌面虚拟化</a:t>
            </a: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虚拟</a:t>
            </a:r>
            <a:r>
              <a:rPr lang="zh-CN" altLang="en-US" sz="1400" dirty="0" smtClean="0">
                <a:latin typeface="微软雅黑" panose="020B0503020204020204" pitchFamily="34" charset="-122"/>
                <a:ea typeface="微软雅黑" panose="020B0503020204020204" pitchFamily="34" charset="-122"/>
              </a:rPr>
              <a:t>桌面的用户体验</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传统架构解决方案，</a:t>
            </a:r>
            <a:r>
              <a:rPr lang="en-US" altLang="zh-CN" sz="1400" dirty="0" smtClean="0">
                <a:latin typeface="微软雅黑" panose="020B0503020204020204" pitchFamily="34" charset="-122"/>
                <a:ea typeface="微软雅黑" panose="020B0503020204020204" pitchFamily="34" charset="-122"/>
              </a:rPr>
              <a:t>IOPS</a:t>
            </a:r>
            <a:r>
              <a:rPr lang="zh-CN" altLang="en-US" sz="1400" dirty="0" smtClean="0">
                <a:latin typeface="微软雅黑" panose="020B0503020204020204" pitchFamily="34" charset="-122"/>
                <a:ea typeface="微软雅黑" panose="020B0503020204020204" pitchFamily="34" charset="-122"/>
              </a:rPr>
              <a:t>是虚拟桌面最大的瓶颈</a:t>
            </a:r>
            <a:r>
              <a:rPr lang="en-US" sz="1400" dirty="0" smtClean="0">
                <a:latin typeface="微软雅黑" panose="020B0503020204020204" pitchFamily="34" charset="-122"/>
                <a:ea typeface="微软雅黑" panose="020B0503020204020204" pitchFamily="34" charset="-122"/>
              </a:rPr>
              <a:t> </a:t>
            </a: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存储（</a:t>
            </a:r>
            <a:r>
              <a:rPr lang="en-US" altLang="zh-CN" sz="1400" dirty="0" smtClean="0">
                <a:latin typeface="微软雅黑" panose="020B0503020204020204" pitchFamily="34" charset="-122"/>
                <a:ea typeface="微软雅黑" panose="020B0503020204020204" pitchFamily="34" charset="-122"/>
              </a:rPr>
              <a:t>IO</a:t>
            </a:r>
            <a:r>
              <a:rPr lang="zh-CN" altLang="en-US" sz="1400" dirty="0" smtClean="0">
                <a:latin typeface="微软雅黑" panose="020B0503020204020204" pitchFamily="34" charset="-122"/>
                <a:ea typeface="微软雅黑" panose="020B0503020204020204" pitchFamily="34" charset="-122"/>
              </a:rPr>
              <a:t>和容量）的横向扩展，而不是纵向扩展</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开机</a:t>
            </a:r>
            <a:r>
              <a:rPr lang="zh-CN" altLang="en-US" sz="1400" dirty="0" smtClean="0">
                <a:latin typeface="微软雅黑" panose="020B0503020204020204" pitchFamily="34" charset="-122"/>
                <a:ea typeface="微软雅黑" panose="020B0503020204020204" pitchFamily="34" charset="-122"/>
              </a:rPr>
              <a:t>风暴</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en-US" altLang="zh-CN" sz="1400" dirty="0" err="1" smtClean="0">
                <a:latin typeface="微软雅黑" panose="020B0503020204020204" pitchFamily="34" charset="-122"/>
                <a:ea typeface="微软雅黑" panose="020B0503020204020204" pitchFamily="34" charset="-122"/>
              </a:rPr>
              <a:t>vGPU</a:t>
            </a:r>
            <a:r>
              <a:rPr lang="zh-CN" altLang="en-US" sz="1400" dirty="0" smtClean="0">
                <a:latin typeface="微软雅黑" panose="020B0503020204020204" pitchFamily="34" charset="-122"/>
                <a:ea typeface="微软雅黑" panose="020B0503020204020204" pitchFamily="34" charset="-122"/>
              </a:rPr>
              <a:t>支撑图形工作环境</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可用性和可靠性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运维</a:t>
            </a:r>
            <a:r>
              <a:rPr lang="zh-CN" altLang="en-US" sz="1400" dirty="0" smtClean="0">
                <a:latin typeface="微软雅黑" panose="020B0503020204020204" pitchFamily="34" charset="-122"/>
                <a:ea typeface="微软雅黑" panose="020B0503020204020204" pitchFamily="34" charset="-122"/>
              </a:rPr>
              <a:t>管理的便捷性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成本可控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a:p>
        </p:txBody>
      </p:sp>
    </p:spTree>
    <p:extLst>
      <p:ext uri="{BB962C8B-B14F-4D97-AF65-F5344CB8AC3E}">
        <p14:creationId xmlns:p14="http://schemas.microsoft.com/office/powerpoint/2010/main" val="27981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j-ea"/>
              </a:rPr>
              <a:t>场景四：私有云和混合云</a:t>
            </a:r>
            <a:endParaRPr lang="en-US" sz="2400" dirty="0">
              <a:latin typeface="Gotham Rounded Medium"/>
              <a:cs typeface="Gotham Rounded Medium"/>
            </a:endParaRPr>
          </a:p>
        </p:txBody>
      </p:sp>
      <p:sp>
        <p:nvSpPr>
          <p:cNvPr id="13" name="Rectangle 8"/>
          <p:cNvSpPr/>
          <p:nvPr/>
        </p:nvSpPr>
        <p:spPr>
          <a:xfrm>
            <a:off x="6211039" y="1824736"/>
            <a:ext cx="2582910" cy="3946787"/>
          </a:xfrm>
          <a:prstGeom prst="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latin typeface="微软雅黑" panose="020B0503020204020204" pitchFamily="34" charset="-122"/>
                <a:ea typeface="微软雅黑" panose="020B0503020204020204" pitchFamily="34" charset="-122"/>
              </a:rPr>
              <a:t>从私有云走向混合云</a:t>
            </a: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通过虚拟化平台走向数据中心私有云</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en-US" sz="1400" dirty="0" smtClean="0">
                <a:latin typeface="微软雅黑" panose="020B0503020204020204" pitchFamily="34" charset="-122"/>
                <a:ea typeface="微软雅黑" panose="020B0503020204020204" pitchFamily="34" charset="-122"/>
              </a:rPr>
              <a:t>IAAS/PAAS/SAAS </a:t>
            </a: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资源的线性扩展</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与混合云形成资源互补</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smtClean="0">
                <a:latin typeface="微软雅黑" panose="020B0503020204020204" pitchFamily="34" charset="-122"/>
                <a:ea typeface="微软雅黑" panose="020B0503020204020204" pitchFamily="34" charset="-122"/>
              </a:rPr>
              <a:t>可用性和可靠性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基础架构</a:t>
            </a:r>
            <a:r>
              <a:rPr lang="zh-CN" altLang="en-US" sz="1400" dirty="0" smtClean="0">
                <a:latin typeface="微软雅黑" panose="020B0503020204020204" pitchFamily="34" charset="-122"/>
                <a:ea typeface="微软雅黑" panose="020B0503020204020204" pitchFamily="34" charset="-122"/>
              </a:rPr>
              <a:t>运</a:t>
            </a:r>
            <a:r>
              <a:rPr lang="zh-CN" altLang="en-US" sz="1400" dirty="0">
                <a:latin typeface="微软雅黑" panose="020B0503020204020204" pitchFamily="34" charset="-122"/>
                <a:ea typeface="微软雅黑" panose="020B0503020204020204" pitchFamily="34" charset="-122"/>
              </a:rPr>
              <a:t>维</a:t>
            </a:r>
            <a:r>
              <a:rPr lang="zh-CN" altLang="en-US" sz="1400" dirty="0" smtClean="0">
                <a:latin typeface="微软雅黑" panose="020B0503020204020204" pitchFamily="34" charset="-122"/>
                <a:ea typeface="微软雅黑" panose="020B0503020204020204" pitchFamily="34" charset="-122"/>
              </a:rPr>
              <a:t>管理的可视化和便捷性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多数据</a:t>
            </a:r>
            <a:r>
              <a:rPr lang="zh-CN" altLang="en-US" sz="1400" dirty="0" smtClean="0">
                <a:latin typeface="微软雅黑" panose="020B0503020204020204" pitchFamily="34" charset="-122"/>
                <a:ea typeface="微软雅黑" panose="020B0503020204020204" pitchFamily="34" charset="-122"/>
              </a:rPr>
              <a:t>中心统一管理</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r>
              <a:rPr lang="zh-CN" altLang="en-US" sz="1400" dirty="0">
                <a:latin typeface="微软雅黑" panose="020B0503020204020204" pitchFamily="34" charset="-122"/>
                <a:ea typeface="微软雅黑" panose="020B0503020204020204" pitchFamily="34" charset="-122"/>
              </a:rPr>
              <a:t>按需</a:t>
            </a:r>
            <a:r>
              <a:rPr lang="zh-CN" altLang="en-US" sz="1400" dirty="0" smtClean="0">
                <a:latin typeface="微软雅黑" panose="020B0503020204020204" pitchFamily="34" charset="-122"/>
                <a:ea typeface="微软雅黑" panose="020B0503020204020204" pitchFamily="34" charset="-122"/>
              </a:rPr>
              <a:t>消费，成本线性</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
            </a:pPr>
            <a:endParaRPr lang="en-US" sz="1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30" y="2893829"/>
            <a:ext cx="5715000" cy="2428875"/>
          </a:xfrm>
          <a:prstGeom prst="rect">
            <a:avLst/>
          </a:prstGeom>
        </p:spPr>
      </p:pic>
      <p:grpSp>
        <p:nvGrpSpPr>
          <p:cNvPr id="5" name="组合 4"/>
          <p:cNvGrpSpPr/>
          <p:nvPr/>
        </p:nvGrpSpPr>
        <p:grpSpPr>
          <a:xfrm>
            <a:off x="502221" y="2198758"/>
            <a:ext cx="5230095" cy="413103"/>
            <a:chOff x="377325" y="2530355"/>
            <a:chExt cx="5230095" cy="413103"/>
          </a:xfrm>
        </p:grpSpPr>
        <p:pic>
          <p:nvPicPr>
            <p:cNvPr id="9" name="Picture 69"/>
            <p:cNvPicPr>
              <a:picLocks noChangeAspect="1"/>
            </p:cNvPicPr>
            <p:nvPr/>
          </p:nvPicPr>
          <p:blipFill>
            <a:blip r:embed="rId4"/>
            <a:stretch>
              <a:fillRect/>
            </a:stretch>
          </p:blipFill>
          <p:spPr>
            <a:xfrm>
              <a:off x="377325" y="2539752"/>
              <a:ext cx="561132" cy="394309"/>
            </a:xfrm>
            <a:prstGeom prst="rect">
              <a:avLst/>
            </a:prstGeom>
          </p:spPr>
        </p:pic>
        <p:pic>
          <p:nvPicPr>
            <p:cNvPr id="12" name="Picture 70"/>
            <p:cNvPicPr>
              <a:picLocks noChangeAspect="1"/>
            </p:cNvPicPr>
            <p:nvPr/>
          </p:nvPicPr>
          <p:blipFill>
            <a:blip r:embed="rId5"/>
            <a:stretch>
              <a:fillRect/>
            </a:stretch>
          </p:blipFill>
          <p:spPr>
            <a:xfrm>
              <a:off x="1201327" y="2539752"/>
              <a:ext cx="404909" cy="403228"/>
            </a:xfrm>
            <a:prstGeom prst="rect">
              <a:avLst/>
            </a:prstGeom>
          </p:spPr>
        </p:pic>
        <p:pic>
          <p:nvPicPr>
            <p:cNvPr id="14" name="Picture 71"/>
            <p:cNvPicPr>
              <a:picLocks noChangeAspect="1"/>
            </p:cNvPicPr>
            <p:nvPr/>
          </p:nvPicPr>
          <p:blipFill>
            <a:blip r:embed="rId6"/>
            <a:stretch>
              <a:fillRect/>
            </a:stretch>
          </p:blipFill>
          <p:spPr>
            <a:xfrm>
              <a:off x="1900298" y="2539752"/>
              <a:ext cx="451127" cy="403228"/>
            </a:xfrm>
            <a:prstGeom prst="rect">
              <a:avLst/>
            </a:prstGeom>
          </p:spPr>
        </p:pic>
        <p:pic>
          <p:nvPicPr>
            <p:cNvPr id="15" name="Picture 72"/>
            <p:cNvPicPr>
              <a:picLocks noChangeAspect="1"/>
            </p:cNvPicPr>
            <p:nvPr/>
          </p:nvPicPr>
          <p:blipFill>
            <a:blip r:embed="rId7"/>
            <a:stretch>
              <a:fillRect/>
            </a:stretch>
          </p:blipFill>
          <p:spPr>
            <a:xfrm>
              <a:off x="2571889" y="2530355"/>
              <a:ext cx="875566" cy="403706"/>
            </a:xfrm>
            <a:prstGeom prst="rect">
              <a:avLst/>
            </a:prstGeom>
          </p:spPr>
        </p:pic>
        <p:pic>
          <p:nvPicPr>
            <p:cNvPr id="16" name="Picture 73"/>
            <p:cNvPicPr>
              <a:picLocks noChangeAspect="1"/>
            </p:cNvPicPr>
            <p:nvPr/>
          </p:nvPicPr>
          <p:blipFill>
            <a:blip r:embed="rId8"/>
            <a:stretch>
              <a:fillRect/>
            </a:stretch>
          </p:blipFill>
          <p:spPr>
            <a:xfrm>
              <a:off x="3644723" y="2539752"/>
              <a:ext cx="505516" cy="403706"/>
            </a:xfrm>
            <a:prstGeom prst="rect">
              <a:avLst/>
            </a:prstGeom>
          </p:spPr>
        </p:pic>
        <p:pic>
          <p:nvPicPr>
            <p:cNvPr id="17" name="Picture 74"/>
            <p:cNvPicPr>
              <a:picLocks noChangeAspect="1"/>
            </p:cNvPicPr>
            <p:nvPr/>
          </p:nvPicPr>
          <p:blipFill>
            <a:blip r:embed="rId9"/>
            <a:stretch>
              <a:fillRect/>
            </a:stretch>
          </p:blipFill>
          <p:spPr>
            <a:xfrm>
              <a:off x="4389912" y="2539752"/>
              <a:ext cx="504632" cy="403706"/>
            </a:xfrm>
            <a:prstGeom prst="rect">
              <a:avLst/>
            </a:prstGeom>
          </p:spPr>
        </p:pic>
        <p:pic>
          <p:nvPicPr>
            <p:cNvPr id="18" name="Picture 75"/>
            <p:cNvPicPr>
              <a:picLocks noChangeAspect="1"/>
            </p:cNvPicPr>
            <p:nvPr/>
          </p:nvPicPr>
          <p:blipFill>
            <a:blip r:embed="rId10"/>
            <a:stretch>
              <a:fillRect/>
            </a:stretch>
          </p:blipFill>
          <p:spPr>
            <a:xfrm>
              <a:off x="5207470" y="2531823"/>
              <a:ext cx="399950" cy="403706"/>
            </a:xfrm>
            <a:prstGeom prst="rect">
              <a:avLst/>
            </a:prstGeom>
          </p:spPr>
        </p:pic>
      </p:grpSp>
      <p:grpSp>
        <p:nvGrpSpPr>
          <p:cNvPr id="19" name="Group 169"/>
          <p:cNvGrpSpPr/>
          <p:nvPr/>
        </p:nvGrpSpPr>
        <p:grpSpPr>
          <a:xfrm>
            <a:off x="2465924" y="1718578"/>
            <a:ext cx="1006775" cy="186810"/>
            <a:chOff x="-84138" y="5622925"/>
            <a:chExt cx="4330701" cy="682626"/>
          </a:xfrm>
        </p:grpSpPr>
        <p:sp>
          <p:nvSpPr>
            <p:cNvPr id="20"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7" name="Picture 98"/>
          <p:cNvPicPr>
            <a:picLocks noChangeAspect="1"/>
          </p:cNvPicPr>
          <p:nvPr/>
        </p:nvPicPr>
        <p:blipFill>
          <a:blip r:embed="rId11"/>
          <a:stretch>
            <a:fillRect/>
          </a:stretch>
        </p:blipFill>
        <p:spPr>
          <a:xfrm>
            <a:off x="4196701" y="1628659"/>
            <a:ext cx="1447418" cy="388706"/>
          </a:xfrm>
          <a:prstGeom prst="rect">
            <a:avLst/>
          </a:prstGeom>
        </p:spPr>
      </p:pic>
      <p:pic>
        <p:nvPicPr>
          <p:cNvPr id="28" name="Picture 9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2787" y="1600097"/>
            <a:ext cx="837320" cy="305290"/>
          </a:xfrm>
          <a:prstGeom prst="rect">
            <a:avLst/>
          </a:prstGeom>
        </p:spPr>
      </p:pic>
      <p:grpSp>
        <p:nvGrpSpPr>
          <p:cNvPr id="6" name="组合 5"/>
          <p:cNvGrpSpPr/>
          <p:nvPr/>
        </p:nvGrpSpPr>
        <p:grpSpPr>
          <a:xfrm>
            <a:off x="1235600" y="5543018"/>
            <a:ext cx="1831880" cy="436598"/>
            <a:chOff x="1235600" y="5543018"/>
            <a:chExt cx="1831880" cy="436598"/>
          </a:xfrm>
        </p:grpSpPr>
        <p:pic>
          <p:nvPicPr>
            <p:cNvPr id="29" name="Picture 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5600" y="5543018"/>
              <a:ext cx="1831880" cy="436598"/>
            </a:xfrm>
            <a:prstGeom prst="rect">
              <a:avLst/>
            </a:prstGeom>
          </p:spPr>
        </p:pic>
        <p:sp>
          <p:nvSpPr>
            <p:cNvPr id="32" name="矩形 31"/>
            <p:cNvSpPr/>
            <p:nvPr/>
          </p:nvSpPr>
          <p:spPr bwMode="gray">
            <a:xfrm>
              <a:off x="1751952" y="5634970"/>
              <a:ext cx="799176" cy="212501"/>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grpSp>
      <p:grpSp>
        <p:nvGrpSpPr>
          <p:cNvPr id="33" name="组合 32"/>
          <p:cNvGrpSpPr/>
          <p:nvPr/>
        </p:nvGrpSpPr>
        <p:grpSpPr>
          <a:xfrm>
            <a:off x="3255789" y="5553224"/>
            <a:ext cx="1831880" cy="436598"/>
            <a:chOff x="1235600" y="5543018"/>
            <a:chExt cx="1831880" cy="436598"/>
          </a:xfrm>
        </p:grpSpPr>
        <p:pic>
          <p:nvPicPr>
            <p:cNvPr id="34" name="Picture 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5600" y="5543018"/>
              <a:ext cx="1831880" cy="436598"/>
            </a:xfrm>
            <a:prstGeom prst="rect">
              <a:avLst/>
            </a:prstGeom>
          </p:spPr>
        </p:pic>
        <p:sp>
          <p:nvSpPr>
            <p:cNvPr id="35" name="矩形 34"/>
            <p:cNvSpPr/>
            <p:nvPr/>
          </p:nvSpPr>
          <p:spPr bwMode="gray">
            <a:xfrm>
              <a:off x="1751952" y="5634970"/>
              <a:ext cx="799176" cy="212501"/>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grpSp>
      <p:grpSp>
        <p:nvGrpSpPr>
          <p:cNvPr id="36" name="组合 35"/>
          <p:cNvGrpSpPr/>
          <p:nvPr/>
        </p:nvGrpSpPr>
        <p:grpSpPr>
          <a:xfrm>
            <a:off x="1235600" y="5964806"/>
            <a:ext cx="1831880" cy="436598"/>
            <a:chOff x="1235600" y="5543018"/>
            <a:chExt cx="1831880" cy="436598"/>
          </a:xfrm>
        </p:grpSpPr>
        <p:pic>
          <p:nvPicPr>
            <p:cNvPr id="37" name="Picture 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5600" y="5543018"/>
              <a:ext cx="1831880" cy="436598"/>
            </a:xfrm>
            <a:prstGeom prst="rect">
              <a:avLst/>
            </a:prstGeom>
          </p:spPr>
        </p:pic>
        <p:sp>
          <p:nvSpPr>
            <p:cNvPr id="38" name="矩形 37"/>
            <p:cNvSpPr/>
            <p:nvPr/>
          </p:nvSpPr>
          <p:spPr bwMode="gray">
            <a:xfrm>
              <a:off x="1751952" y="5634970"/>
              <a:ext cx="799176" cy="212501"/>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grpSp>
      <p:grpSp>
        <p:nvGrpSpPr>
          <p:cNvPr id="39" name="组合 38"/>
          <p:cNvGrpSpPr/>
          <p:nvPr/>
        </p:nvGrpSpPr>
        <p:grpSpPr>
          <a:xfrm>
            <a:off x="3255789" y="5974853"/>
            <a:ext cx="1831880" cy="436598"/>
            <a:chOff x="1235600" y="5543018"/>
            <a:chExt cx="1831880" cy="436598"/>
          </a:xfrm>
        </p:grpSpPr>
        <p:pic>
          <p:nvPicPr>
            <p:cNvPr id="40" name="Picture 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5600" y="5543018"/>
              <a:ext cx="1831880" cy="436598"/>
            </a:xfrm>
            <a:prstGeom prst="rect">
              <a:avLst/>
            </a:prstGeom>
          </p:spPr>
        </p:pic>
        <p:sp>
          <p:nvSpPr>
            <p:cNvPr id="41" name="矩形 40"/>
            <p:cNvSpPr/>
            <p:nvPr/>
          </p:nvSpPr>
          <p:spPr bwMode="gray">
            <a:xfrm>
              <a:off x="1751952" y="5634970"/>
              <a:ext cx="799176" cy="212501"/>
            </a:xfrm>
            <a:prstGeom prst="rect">
              <a:avLst/>
            </a:prstGeom>
            <a:solidFill>
              <a:schemeClr val="tx1"/>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accent1">
                      <a:lumMod val="60000"/>
                      <a:lumOff val="40000"/>
                    </a:schemeClr>
                  </a:solidFill>
                  <a:latin typeface="微软雅黑" panose="020B0503020204020204" pitchFamily="34" charset="-122"/>
                  <a:ea typeface="微软雅黑" panose="020B0503020204020204" pitchFamily="34" charset="-122"/>
                  <a:cs typeface="Arial" pitchFamily="34" charset="0"/>
                </a:rPr>
                <a:t>超融合</a:t>
              </a:r>
            </a:p>
          </p:txBody>
        </p:sp>
      </p:grpSp>
    </p:spTree>
    <p:extLst>
      <p:ext uri="{BB962C8B-B14F-4D97-AF65-F5344CB8AC3E}">
        <p14:creationId xmlns:p14="http://schemas.microsoft.com/office/powerpoint/2010/main" val="324302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市场前景广阔，全球客户的厚爱</a:t>
            </a:r>
            <a:endParaRPr lang="en-US" dirty="0">
              <a:solidFill>
                <a:srgbClr val="0069B0"/>
              </a:solidFill>
              <a:latin typeface="黑体"/>
              <a:ea typeface="黑体"/>
              <a:cs typeface="黑体"/>
            </a:endParaRPr>
          </a:p>
        </p:txBody>
      </p:sp>
      <p:sp>
        <p:nvSpPr>
          <p:cNvPr id="11" name="Oval 10"/>
          <p:cNvSpPr/>
          <p:nvPr/>
        </p:nvSpPr>
        <p:spPr bwMode="gray">
          <a:xfrm>
            <a:off x="329690" y="1280157"/>
            <a:ext cx="8468718" cy="5335328"/>
          </a:xfrm>
          <a:prstGeom prst="ellipse">
            <a:avLst/>
          </a:prstGeom>
          <a:gradFill flip="none" rotWithShape="1">
            <a:gsLst>
              <a:gs pos="0">
                <a:schemeClr val="accent5">
                  <a:lumMod val="40000"/>
                  <a:lumOff val="60000"/>
                </a:schemeClr>
              </a:gs>
              <a:gs pos="100000">
                <a:schemeClr val="accent1">
                  <a:lumMod val="86000"/>
                  <a:alpha val="0"/>
                </a:schemeClr>
              </a:gs>
            </a:gsLst>
            <a:path path="shape">
              <a:fillToRect l="50000" t="50000" r="50000" b="50000"/>
            </a:path>
            <a:tileRect/>
          </a:gradFill>
          <a:ln w="50800">
            <a:solidFill>
              <a:schemeClr val="accent3">
                <a:alpha val="2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Calibri"/>
              <a:cs typeface="Arial" pitchFamily="34" charset="0"/>
            </a:endParaRPr>
          </a:p>
        </p:txBody>
      </p:sp>
      <p:pic>
        <p:nvPicPr>
          <p:cNvPr id="12" name="Picture 2" descr="\\psf\Home\Dropbox (Dolphin Team)\Dolphin (1)\DMM Source\DMM Client Style Guides\Nutanix\Nutanix Logos\nutanix-logo-raster-color.pn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88111" y="3771875"/>
            <a:ext cx="2767779" cy="34943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bwMode="gray">
          <a:xfrm>
            <a:off x="7561692" y="6345140"/>
            <a:ext cx="1542553" cy="405517"/>
          </a:xfrm>
          <a:prstGeom prst="rect">
            <a:avLst/>
          </a:prstGeom>
          <a:solidFill>
            <a:schemeClr val="lt1"/>
          </a:solidFill>
          <a:ln w="508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Calibri"/>
              <a:cs typeface="Arial" pitchFamily="34" charset="0"/>
            </a:endParaRPr>
          </a:p>
        </p:txBody>
      </p:sp>
      <p:cxnSp>
        <p:nvCxnSpPr>
          <p:cNvPr id="16" name="Straight Connector 15"/>
          <p:cNvCxnSpPr/>
          <p:nvPr/>
        </p:nvCxnSpPr>
        <p:spPr>
          <a:xfrm>
            <a:off x="4572000" y="1375571"/>
            <a:ext cx="0" cy="2154806"/>
          </a:xfrm>
          <a:prstGeom prst="line">
            <a:avLst/>
          </a:prstGeom>
          <a:ln>
            <a:gradFill>
              <a:gsLst>
                <a:gs pos="59000">
                  <a:schemeClr val="accent1">
                    <a:tint val="66000"/>
                    <a:satMod val="160000"/>
                    <a:lumMod val="0"/>
                    <a:lumOff val="100000"/>
                  </a:schemeClr>
                </a:gs>
                <a:gs pos="100000">
                  <a:schemeClr val="accent1">
                    <a:tint val="23500"/>
                    <a:satMod val="160000"/>
                    <a:lumMod val="0"/>
                    <a:lumOff val="100000"/>
                    <a:alpha val="0"/>
                  </a:schemeClr>
                </a:gs>
              </a:gsLst>
              <a:lin ang="5400000" scaled="0"/>
            </a:gra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5080881" y="1954345"/>
            <a:ext cx="3506528" cy="3919992"/>
            <a:chOff x="5080881" y="1971921"/>
            <a:chExt cx="3506528" cy="3919992"/>
          </a:xfrm>
        </p:grpSpPr>
        <p:cxnSp>
          <p:nvCxnSpPr>
            <p:cNvPr id="51" name="Straight Connector 50"/>
            <p:cNvCxnSpPr/>
            <p:nvPr/>
          </p:nvCxnSpPr>
          <p:spPr>
            <a:xfrm flipH="1">
              <a:off x="5963479" y="3951794"/>
              <a:ext cx="2623930" cy="0"/>
            </a:xfrm>
            <a:prstGeom prst="line">
              <a:avLst/>
            </a:prstGeom>
            <a:ln>
              <a:gradFill flip="none" rotWithShape="1">
                <a:gsLst>
                  <a:gs pos="59000">
                    <a:schemeClr val="accent1">
                      <a:tint val="66000"/>
                      <a:satMod val="160000"/>
                      <a:lumMod val="0"/>
                      <a:lumOff val="100000"/>
                    </a:schemeClr>
                  </a:gs>
                  <a:gs pos="100000">
                    <a:schemeClr val="accent1">
                      <a:tint val="23500"/>
                      <a:satMod val="160000"/>
                      <a:lumMod val="0"/>
                      <a:lumOff val="10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5080881" y="1971921"/>
              <a:ext cx="2075293" cy="1622063"/>
            </a:xfrm>
            <a:prstGeom prst="line">
              <a:avLst/>
            </a:prstGeom>
            <a:ln>
              <a:gradFill>
                <a:gsLst>
                  <a:gs pos="59000">
                    <a:schemeClr val="accent1">
                      <a:tint val="66000"/>
                      <a:satMod val="160000"/>
                      <a:lumMod val="0"/>
                      <a:lumOff val="100000"/>
                    </a:schemeClr>
                  </a:gs>
                  <a:gs pos="100000">
                    <a:schemeClr val="accent1">
                      <a:tint val="23500"/>
                      <a:satMod val="160000"/>
                      <a:lumMod val="0"/>
                      <a:lumOff val="100000"/>
                      <a:alpha val="0"/>
                    </a:schemeClr>
                  </a:gs>
                </a:gsLst>
                <a:lin ang="5400000" scaled="0"/>
              </a:gra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5080881" y="4269850"/>
              <a:ext cx="2075293" cy="1622063"/>
            </a:xfrm>
            <a:prstGeom prst="line">
              <a:avLst/>
            </a:prstGeom>
            <a:ln>
              <a:gradFill>
                <a:gsLst>
                  <a:gs pos="59000">
                    <a:schemeClr val="accent1">
                      <a:tint val="66000"/>
                      <a:satMod val="160000"/>
                      <a:lumMod val="0"/>
                      <a:lumOff val="100000"/>
                    </a:schemeClr>
                  </a:gs>
                  <a:gs pos="100000">
                    <a:schemeClr val="accent1">
                      <a:tint val="23500"/>
                      <a:satMod val="160000"/>
                      <a:lumMod val="0"/>
                      <a:lumOff val="100000"/>
                      <a:alpha val="0"/>
                    </a:schemeClr>
                  </a:gs>
                </a:gsLst>
                <a:lin ang="5400000" scaled="0"/>
              </a:gradFill>
            </a:ln>
            <a:effectLst/>
          </p:spPr>
          <p:style>
            <a:lnRef idx="2">
              <a:schemeClr val="accent1"/>
            </a:lnRef>
            <a:fillRef idx="0">
              <a:schemeClr val="accent1"/>
            </a:fillRef>
            <a:effectRef idx="1">
              <a:schemeClr val="accent1"/>
            </a:effectRef>
            <a:fontRef idx="minor">
              <a:schemeClr val="tx1"/>
            </a:fontRef>
          </p:style>
        </p:cxnSp>
      </p:grpSp>
      <p:cxnSp>
        <p:nvCxnSpPr>
          <p:cNvPr id="159" name="Straight Connector 158"/>
          <p:cNvCxnSpPr/>
          <p:nvPr/>
        </p:nvCxnSpPr>
        <p:spPr>
          <a:xfrm flipV="1">
            <a:off x="4572000" y="4333461"/>
            <a:ext cx="0" cy="2154806"/>
          </a:xfrm>
          <a:prstGeom prst="line">
            <a:avLst/>
          </a:prstGeom>
          <a:ln>
            <a:gradFill>
              <a:gsLst>
                <a:gs pos="59000">
                  <a:schemeClr val="accent1">
                    <a:tint val="66000"/>
                    <a:satMod val="160000"/>
                    <a:lumMod val="0"/>
                    <a:lumOff val="100000"/>
                  </a:schemeClr>
                </a:gs>
                <a:gs pos="100000">
                  <a:schemeClr val="accent1">
                    <a:tint val="23500"/>
                    <a:satMod val="160000"/>
                    <a:lumMod val="0"/>
                    <a:lumOff val="100000"/>
                    <a:alpha val="0"/>
                  </a:schemeClr>
                </a:gs>
              </a:gsLst>
              <a:lin ang="5400000" scaled="0"/>
            </a:gradFill>
          </a:ln>
          <a:effectLst/>
        </p:spPr>
        <p:style>
          <a:lnRef idx="2">
            <a:schemeClr val="accent1"/>
          </a:lnRef>
          <a:fillRef idx="0">
            <a:schemeClr val="accent1"/>
          </a:fillRef>
          <a:effectRef idx="1">
            <a:schemeClr val="accent1"/>
          </a:effectRef>
          <a:fontRef idx="minor">
            <a:schemeClr val="tx1"/>
          </a:fontRef>
        </p:style>
      </p:cxnSp>
      <p:grpSp>
        <p:nvGrpSpPr>
          <p:cNvPr id="161" name="Group 160"/>
          <p:cNvGrpSpPr/>
          <p:nvPr/>
        </p:nvGrpSpPr>
        <p:grpSpPr>
          <a:xfrm flipH="1">
            <a:off x="492979" y="1971921"/>
            <a:ext cx="3506528" cy="3919992"/>
            <a:chOff x="5080881" y="1971921"/>
            <a:chExt cx="3506528" cy="3919992"/>
          </a:xfrm>
        </p:grpSpPr>
        <p:cxnSp>
          <p:nvCxnSpPr>
            <p:cNvPr id="162" name="Straight Connector 161"/>
            <p:cNvCxnSpPr/>
            <p:nvPr/>
          </p:nvCxnSpPr>
          <p:spPr>
            <a:xfrm flipH="1">
              <a:off x="5963479" y="3951794"/>
              <a:ext cx="2623930" cy="0"/>
            </a:xfrm>
            <a:prstGeom prst="line">
              <a:avLst/>
            </a:prstGeom>
            <a:ln>
              <a:gradFill flip="none" rotWithShape="1">
                <a:gsLst>
                  <a:gs pos="59000">
                    <a:schemeClr val="accent1">
                      <a:tint val="66000"/>
                      <a:satMod val="160000"/>
                      <a:lumMod val="0"/>
                      <a:lumOff val="100000"/>
                    </a:schemeClr>
                  </a:gs>
                  <a:gs pos="100000">
                    <a:schemeClr val="accent1">
                      <a:tint val="23500"/>
                      <a:satMod val="160000"/>
                      <a:lumMod val="0"/>
                      <a:lumOff val="10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a:off x="5080881" y="1971921"/>
              <a:ext cx="2075293" cy="1622063"/>
            </a:xfrm>
            <a:prstGeom prst="line">
              <a:avLst/>
            </a:prstGeom>
            <a:ln>
              <a:gradFill>
                <a:gsLst>
                  <a:gs pos="59000">
                    <a:schemeClr val="accent1">
                      <a:tint val="66000"/>
                      <a:satMod val="160000"/>
                      <a:lumMod val="0"/>
                      <a:lumOff val="100000"/>
                    </a:schemeClr>
                  </a:gs>
                  <a:gs pos="100000">
                    <a:schemeClr val="accent1">
                      <a:tint val="23500"/>
                      <a:satMod val="160000"/>
                      <a:lumMod val="0"/>
                      <a:lumOff val="100000"/>
                      <a:alpha val="0"/>
                    </a:schemeClr>
                  </a:gs>
                </a:gsLst>
                <a:lin ang="5400000" scaled="0"/>
              </a:gra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5080881" y="4269850"/>
              <a:ext cx="2075293" cy="1622063"/>
            </a:xfrm>
            <a:prstGeom prst="line">
              <a:avLst/>
            </a:prstGeom>
            <a:ln>
              <a:gradFill>
                <a:gsLst>
                  <a:gs pos="59000">
                    <a:schemeClr val="accent1">
                      <a:tint val="66000"/>
                      <a:satMod val="160000"/>
                      <a:lumMod val="0"/>
                      <a:lumOff val="100000"/>
                    </a:schemeClr>
                  </a:gs>
                  <a:gs pos="100000">
                    <a:schemeClr val="accent1">
                      <a:tint val="23500"/>
                      <a:satMod val="160000"/>
                      <a:lumMod val="0"/>
                      <a:lumOff val="100000"/>
                      <a:alpha val="0"/>
                    </a:schemeClr>
                  </a:gs>
                </a:gsLst>
                <a:lin ang="5400000" scaled="0"/>
              </a:gradFill>
            </a:ln>
            <a:effectLst/>
          </p:spPr>
          <p:style>
            <a:lnRef idx="2">
              <a:schemeClr val="accent1"/>
            </a:lnRef>
            <a:fillRef idx="0">
              <a:schemeClr val="accent1"/>
            </a:fillRef>
            <a:effectRef idx="1">
              <a:schemeClr val="accent1"/>
            </a:effectRef>
            <a:fontRef idx="minor">
              <a:schemeClr val="tx1"/>
            </a:fontRef>
          </p:style>
        </p:cxnSp>
      </p:grpSp>
      <p:sp>
        <p:nvSpPr>
          <p:cNvPr id="174" name="Round Same Side Corner Rectangle 173"/>
          <p:cNvSpPr/>
          <p:nvPr/>
        </p:nvSpPr>
        <p:spPr bwMode="gray">
          <a:xfrm>
            <a:off x="7616225" y="2662761"/>
            <a:ext cx="692820"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医疗卫生</a:t>
            </a:r>
            <a:endParaRPr lang="en-US" sz="1300" b="1" dirty="0">
              <a:solidFill>
                <a:srgbClr val="0069B0"/>
              </a:solidFill>
              <a:latin typeface="Calibri"/>
            </a:endParaRPr>
          </a:p>
        </p:txBody>
      </p:sp>
      <p:sp>
        <p:nvSpPr>
          <p:cNvPr id="177" name="Round Same Side Corner Rectangle 176"/>
          <p:cNvSpPr/>
          <p:nvPr/>
        </p:nvSpPr>
        <p:spPr bwMode="gray">
          <a:xfrm>
            <a:off x="979359" y="4907983"/>
            <a:ext cx="522883"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高科技</a:t>
            </a:r>
            <a:endParaRPr lang="en-US" sz="1300" b="1" dirty="0">
              <a:solidFill>
                <a:srgbClr val="0069B0"/>
              </a:solidFill>
              <a:latin typeface="Calibri"/>
            </a:endParaRPr>
          </a:p>
        </p:txBody>
      </p:sp>
      <p:sp>
        <p:nvSpPr>
          <p:cNvPr id="178" name="Round Same Side Corner Rectangle 177"/>
          <p:cNvSpPr/>
          <p:nvPr/>
        </p:nvSpPr>
        <p:spPr bwMode="gray">
          <a:xfrm>
            <a:off x="7997446" y="4788935"/>
            <a:ext cx="359643"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零售</a:t>
            </a:r>
            <a:endParaRPr lang="en-US" sz="1300" b="1" dirty="0">
              <a:solidFill>
                <a:srgbClr val="0069B0"/>
              </a:solidFill>
              <a:latin typeface="Calibri"/>
            </a:endParaRPr>
          </a:p>
        </p:txBody>
      </p:sp>
      <p:sp>
        <p:nvSpPr>
          <p:cNvPr id="179" name="Round Same Side Corner Rectangle 178"/>
          <p:cNvSpPr/>
          <p:nvPr/>
        </p:nvSpPr>
        <p:spPr bwMode="gray">
          <a:xfrm>
            <a:off x="2842177" y="1571864"/>
            <a:ext cx="522883"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制造业</a:t>
            </a:r>
            <a:endParaRPr lang="en-US" sz="1300" b="1" dirty="0">
              <a:solidFill>
                <a:srgbClr val="0069B0"/>
              </a:solidFill>
              <a:latin typeface="Calibri"/>
            </a:endParaRPr>
          </a:p>
        </p:txBody>
      </p:sp>
      <p:sp>
        <p:nvSpPr>
          <p:cNvPr id="180" name="Round Same Side Corner Rectangle 179"/>
          <p:cNvSpPr/>
          <p:nvPr/>
        </p:nvSpPr>
        <p:spPr bwMode="gray">
          <a:xfrm>
            <a:off x="5326754" y="1438514"/>
            <a:ext cx="692820"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金融服务</a:t>
            </a:r>
            <a:endParaRPr lang="en-US" sz="1300" b="1" dirty="0">
              <a:solidFill>
                <a:srgbClr val="0069B0"/>
              </a:solidFill>
              <a:latin typeface="Calibri"/>
            </a:endParaRPr>
          </a:p>
        </p:txBody>
      </p:sp>
      <p:sp>
        <p:nvSpPr>
          <p:cNvPr id="181" name="Round Same Side Corner Rectangle 180"/>
          <p:cNvSpPr/>
          <p:nvPr/>
        </p:nvSpPr>
        <p:spPr bwMode="gray">
          <a:xfrm>
            <a:off x="3254001" y="6240436"/>
            <a:ext cx="359643"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能源</a:t>
            </a:r>
            <a:endParaRPr lang="en-US" sz="1300" b="1" dirty="0">
              <a:solidFill>
                <a:srgbClr val="0069B0"/>
              </a:solidFill>
              <a:latin typeface="Calibri"/>
            </a:endParaRPr>
          </a:p>
        </p:txBody>
      </p:sp>
      <p:sp>
        <p:nvSpPr>
          <p:cNvPr id="182" name="Round Same Side Corner Rectangle 181"/>
          <p:cNvSpPr/>
          <p:nvPr/>
        </p:nvSpPr>
        <p:spPr bwMode="gray">
          <a:xfrm>
            <a:off x="5491852" y="6170586"/>
            <a:ext cx="692820" cy="230932"/>
          </a:xfrm>
          <a:prstGeom prst="round2SameRect">
            <a:avLst>
              <a:gd name="adj1" fmla="val 10364"/>
              <a:gd name="adj2" fmla="val 0"/>
            </a:avLst>
          </a:prstGeom>
          <a:noFill/>
          <a:ln>
            <a:noFill/>
          </a:ln>
        </p:spPr>
        <p:style>
          <a:lnRef idx="2">
            <a:schemeClr val="accent1"/>
          </a:lnRef>
          <a:fillRef idx="1">
            <a:schemeClr val="lt1"/>
          </a:fillRef>
          <a:effectRef idx="0">
            <a:schemeClr val="accent1"/>
          </a:effectRef>
          <a:fontRef idx="minor">
            <a:schemeClr val="dk1"/>
          </a:fontRef>
        </p:style>
        <p:txBody>
          <a:bodyPr spcFirstLastPara="0" vert="horz" wrap="none" lIns="0" tIns="20320" rIns="0" bIns="20320" numCol="1" spcCol="1270" anchor="ctr" anchorCtr="0">
            <a:spAutoFit/>
          </a:bodyPr>
          <a:lstStyle/>
          <a:p>
            <a:pPr algn="ctr" defTabSz="711200">
              <a:lnSpc>
                <a:spcPct val="90000"/>
              </a:lnSpc>
              <a:spcAft>
                <a:spcPct val="35000"/>
              </a:spcAft>
            </a:pPr>
            <a:r>
              <a:rPr lang="zh-CN" altLang="en-US" sz="1300" b="1" dirty="0" smtClean="0">
                <a:solidFill>
                  <a:srgbClr val="0069B0"/>
                </a:solidFill>
                <a:latin typeface="Calibri"/>
              </a:rPr>
              <a:t>公众服务</a:t>
            </a:r>
            <a:endParaRPr lang="en-US" sz="1300" b="1" dirty="0">
              <a:solidFill>
                <a:srgbClr val="0069B0"/>
              </a:solidFill>
              <a:latin typeface="Calibri"/>
            </a:endParaRPr>
          </a:p>
        </p:txBody>
      </p:sp>
      <p:sp>
        <p:nvSpPr>
          <p:cNvPr id="32" name="TextBox 31"/>
          <p:cNvSpPr txBox="1"/>
          <p:nvPr/>
        </p:nvSpPr>
        <p:spPr>
          <a:xfrm>
            <a:off x="323850" y="2879336"/>
            <a:ext cx="1428750" cy="275717"/>
          </a:xfrm>
          <a:prstGeom prst="rect">
            <a:avLst/>
          </a:prstGeom>
          <a:noFill/>
        </p:spPr>
        <p:txBody>
          <a:bodyPr wrap="square" rtlCol="0">
            <a:spAutoFit/>
          </a:bodyPr>
          <a:lstStyle/>
          <a:p>
            <a:pPr algn="ctr" defTabSz="711200">
              <a:lnSpc>
                <a:spcPct val="90000"/>
              </a:lnSpc>
              <a:spcAft>
                <a:spcPct val="35000"/>
              </a:spcAft>
            </a:pPr>
            <a:r>
              <a:rPr lang="zh-CN" altLang="en-US" sz="1300" b="1" dirty="0" smtClean="0">
                <a:solidFill>
                  <a:srgbClr val="0069B0"/>
                </a:solidFill>
                <a:latin typeface="Calibri"/>
                <a:cs typeface="Calibri"/>
              </a:rPr>
              <a:t>教育</a:t>
            </a:r>
            <a:endParaRPr lang="en-US" sz="1300" b="1" dirty="0">
              <a:solidFill>
                <a:srgbClr val="0069B0"/>
              </a:solidFill>
              <a:latin typeface="Calibri"/>
              <a:cs typeface="Calibri"/>
            </a:endParaRPr>
          </a:p>
        </p:txBody>
      </p:sp>
      <p:pic>
        <p:nvPicPr>
          <p:cNvPr id="145" name="Picture 144" descr="aflac.jpg"/>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37186" y="1814229"/>
            <a:ext cx="303114" cy="102629"/>
          </a:xfrm>
          <a:prstGeom prst="rect">
            <a:avLst/>
          </a:prstGeom>
          <a:ln>
            <a:noFill/>
          </a:ln>
        </p:spPr>
      </p:pic>
      <p:pic>
        <p:nvPicPr>
          <p:cNvPr id="146" name="Picture 145" descr="banca-mediolanum.jpg"/>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56779" y="2019300"/>
            <a:ext cx="419007" cy="125944"/>
          </a:xfrm>
          <a:prstGeom prst="rect">
            <a:avLst/>
          </a:prstGeom>
          <a:ln>
            <a:noFill/>
          </a:ln>
        </p:spPr>
      </p:pic>
      <p:pic>
        <p:nvPicPr>
          <p:cNvPr id="147" name="Picture 146" descr="swedbank.jpg"/>
          <p:cNvPicPr>
            <a:picLocks noChangeAspect="1"/>
          </p:cNvPicPr>
          <p:nvPr/>
        </p:nvPicPr>
        <p:blipFill>
          <a:blip r:embed="rId5" cstate="email">
            <a:clrChange>
              <a:clrFrom>
                <a:srgbClr val="FEFFFF"/>
              </a:clrFrom>
              <a:clrTo>
                <a:srgbClr val="FEFFFF">
                  <a:alpha val="0"/>
                </a:srgbClr>
              </a:clrTo>
            </a:clrChange>
            <a:extLst>
              <a:ext uri="{28A0092B-C50C-407E-A947-70E740481C1C}">
                <a14:useLocalDpi xmlns:a14="http://schemas.microsoft.com/office/drawing/2010/main"/>
              </a:ext>
            </a:extLst>
          </a:blip>
          <a:stretch>
            <a:fillRect/>
          </a:stretch>
        </p:blipFill>
        <p:spPr>
          <a:xfrm>
            <a:off x="5065504" y="2672689"/>
            <a:ext cx="458288" cy="108611"/>
          </a:xfrm>
          <a:prstGeom prst="rect">
            <a:avLst/>
          </a:prstGeom>
          <a:ln>
            <a:noFill/>
          </a:ln>
        </p:spPr>
      </p:pic>
      <p:pic>
        <p:nvPicPr>
          <p:cNvPr id="148" name="Picture 147" descr="maybank.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18021" y="1815016"/>
            <a:ext cx="373539" cy="96334"/>
          </a:xfrm>
          <a:prstGeom prst="rect">
            <a:avLst/>
          </a:prstGeom>
          <a:ln>
            <a:noFill/>
          </a:ln>
        </p:spPr>
      </p:pic>
      <p:pic>
        <p:nvPicPr>
          <p:cNvPr id="149" name="Picture 148" descr="anz.jpg"/>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30719" y="2751499"/>
            <a:ext cx="334981" cy="120896"/>
          </a:xfrm>
          <a:prstGeom prst="rect">
            <a:avLst/>
          </a:prstGeom>
          <a:ln>
            <a:noFill/>
          </a:ln>
        </p:spPr>
      </p:pic>
      <p:pic>
        <p:nvPicPr>
          <p:cNvPr id="150" name="Picture 149" descr="deloitte.jpg"/>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55794" y="2242427"/>
            <a:ext cx="441856" cy="101722"/>
          </a:xfrm>
          <a:prstGeom prst="rect">
            <a:avLst/>
          </a:prstGeom>
          <a:ln>
            <a:noFill/>
          </a:ln>
        </p:spPr>
      </p:pic>
      <p:pic>
        <p:nvPicPr>
          <p:cNvPr id="151" name="Picture 150" descr="liberty-global.jpg"/>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02696" y="2960995"/>
            <a:ext cx="356654" cy="232857"/>
          </a:xfrm>
          <a:prstGeom prst="rect">
            <a:avLst/>
          </a:prstGeom>
          <a:ln>
            <a:noFill/>
          </a:ln>
        </p:spPr>
      </p:pic>
      <p:pic>
        <p:nvPicPr>
          <p:cNvPr id="152" name="Shape 167"/>
          <p:cNvPicPr preferRelativeResize="0"/>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84979" y="1679086"/>
            <a:ext cx="460271" cy="86214"/>
          </a:xfrm>
          <a:prstGeom prst="rect">
            <a:avLst/>
          </a:prstGeom>
        </p:spPr>
      </p:pic>
      <p:pic>
        <p:nvPicPr>
          <p:cNvPr id="153" name="Shape 188"/>
          <p:cNvPicPr preferRelativeResize="0"/>
          <p:nvPr/>
        </p:nvPicPr>
        <p:blipFill>
          <a:blip r:embed="rId11" cstate="email">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a:off x="4626251" y="1631736"/>
            <a:ext cx="377549" cy="109126"/>
          </a:xfrm>
          <a:prstGeom prst="rect">
            <a:avLst/>
          </a:prstGeom>
        </p:spPr>
      </p:pic>
      <p:pic>
        <p:nvPicPr>
          <p:cNvPr id="154" name="Picture 15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45439" y="1763973"/>
            <a:ext cx="187162" cy="187162"/>
          </a:xfrm>
          <a:prstGeom prst="rect">
            <a:avLst/>
          </a:prstGeom>
        </p:spPr>
      </p:pic>
      <p:pic>
        <p:nvPicPr>
          <p:cNvPr id="155" name="Picture 154"/>
          <p:cNvPicPr>
            <a:picLocks noChangeAspect="1"/>
          </p:cNvPicPr>
          <p:nvPr/>
        </p:nvPicPr>
        <p:blipFill>
          <a:blip r:embed="rId13" cstate="email">
            <a:clrChange>
              <a:clrFrom>
                <a:srgbClr val="FFFFFF"/>
              </a:clrFrom>
              <a:clrTo>
                <a:srgbClr val="FFFFFF">
                  <a:alpha val="0"/>
                </a:srgbClr>
              </a:clrTo>
            </a:clrChange>
            <a:biLevel thresh="75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4608204" y="1292419"/>
            <a:ext cx="463967" cy="409382"/>
          </a:xfrm>
          <a:prstGeom prst="rect">
            <a:avLst/>
          </a:prstGeom>
        </p:spPr>
      </p:pic>
      <p:pic>
        <p:nvPicPr>
          <p:cNvPr id="156" name="Picture 15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51142" y="2861542"/>
            <a:ext cx="403508" cy="129578"/>
          </a:xfrm>
          <a:prstGeom prst="rect">
            <a:avLst/>
          </a:prstGeom>
        </p:spPr>
      </p:pic>
      <p:pic>
        <p:nvPicPr>
          <p:cNvPr id="158" name="Picture 15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614977" y="3371183"/>
            <a:ext cx="458673" cy="175223"/>
          </a:xfrm>
          <a:prstGeom prst="rect">
            <a:avLst/>
          </a:prstGeom>
        </p:spPr>
      </p:pic>
      <p:pic>
        <p:nvPicPr>
          <p:cNvPr id="160" name="Picture 15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005137" y="1740016"/>
            <a:ext cx="611563" cy="234834"/>
          </a:xfrm>
          <a:prstGeom prst="rect">
            <a:avLst/>
          </a:prstGeom>
        </p:spPr>
      </p:pic>
      <p:pic>
        <p:nvPicPr>
          <p:cNvPr id="165" name="Picture 164"/>
          <p:cNvPicPr>
            <a:picLocks noChangeAspect="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51874" y="2949263"/>
            <a:ext cx="318392" cy="111437"/>
          </a:xfrm>
          <a:prstGeom prst="rect">
            <a:avLst/>
          </a:prstGeom>
        </p:spPr>
      </p:pic>
      <p:pic>
        <p:nvPicPr>
          <p:cNvPr id="166" name="Picture 165"/>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32253" y="2187773"/>
            <a:ext cx="384247" cy="210511"/>
          </a:xfrm>
          <a:prstGeom prst="rect">
            <a:avLst/>
          </a:prstGeom>
        </p:spPr>
      </p:pic>
      <p:pic>
        <p:nvPicPr>
          <p:cNvPr id="167" name="Picture 16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053637" y="2010239"/>
            <a:ext cx="422210" cy="104311"/>
          </a:xfrm>
          <a:prstGeom prst="rect">
            <a:avLst/>
          </a:prstGeom>
        </p:spPr>
      </p:pic>
      <p:pic>
        <p:nvPicPr>
          <p:cNvPr id="168" name="Picture 167"/>
          <p:cNvPicPr>
            <a:picLocks noChangeAspect="1"/>
          </p:cNvPicPr>
          <p:nvPr/>
        </p:nvPicPr>
        <p:blipFill>
          <a:blip r:embed="rId2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96867" y="2229263"/>
            <a:ext cx="637183" cy="134487"/>
          </a:xfrm>
          <a:prstGeom prst="rect">
            <a:avLst/>
          </a:prstGeom>
        </p:spPr>
      </p:pic>
      <p:pic>
        <p:nvPicPr>
          <p:cNvPr id="169" name="Picture 168"/>
          <p:cNvPicPr>
            <a:picLocks noChangeAspect="1"/>
          </p:cNvPicPr>
          <p:nvPr/>
        </p:nvPicPr>
        <p:blipFill>
          <a:blip r:embed="rId2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97090" y="1815312"/>
            <a:ext cx="506050" cy="122073"/>
          </a:xfrm>
          <a:prstGeom prst="rect">
            <a:avLst/>
          </a:prstGeom>
        </p:spPr>
      </p:pic>
      <p:pic>
        <p:nvPicPr>
          <p:cNvPr id="170" name="Picture 169"/>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72150" y="2151534"/>
            <a:ext cx="330200" cy="330200"/>
          </a:xfrm>
          <a:prstGeom prst="rect">
            <a:avLst/>
          </a:prstGeom>
        </p:spPr>
      </p:pic>
      <p:pic>
        <p:nvPicPr>
          <p:cNvPr id="171" name="Picture 170"/>
          <p:cNvPicPr>
            <a:picLocks noChangeAspect="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07950" y="3187700"/>
            <a:ext cx="583585" cy="177801"/>
          </a:xfrm>
          <a:prstGeom prst="rect">
            <a:avLst/>
          </a:prstGeom>
        </p:spPr>
      </p:pic>
      <p:pic>
        <p:nvPicPr>
          <p:cNvPr id="172" name="Picture 171"/>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33597" y="2658654"/>
            <a:ext cx="246503" cy="147902"/>
          </a:xfrm>
          <a:prstGeom prst="rect">
            <a:avLst/>
          </a:prstGeom>
        </p:spPr>
      </p:pic>
      <p:pic>
        <p:nvPicPr>
          <p:cNvPr id="173" name="Picture 172"/>
          <p:cNvPicPr>
            <a:picLocks noChangeAspect="1"/>
          </p:cNvPicPr>
          <p:nvPr/>
        </p:nvPicPr>
        <p:blipFill>
          <a:blip r:embed="rId2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86767" y="1917896"/>
            <a:ext cx="461483" cy="307095"/>
          </a:xfrm>
          <a:prstGeom prst="rect">
            <a:avLst/>
          </a:prstGeom>
        </p:spPr>
      </p:pic>
      <p:pic>
        <p:nvPicPr>
          <p:cNvPr id="175" name="Picture 174"/>
          <p:cNvPicPr>
            <a:picLocks noChangeAspect="1"/>
          </p:cNvPicPr>
          <p:nvPr/>
        </p:nvPicPr>
        <p:blipFill>
          <a:blip r:embed="rId2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18473" y="2421506"/>
            <a:ext cx="317127" cy="179246"/>
          </a:xfrm>
          <a:prstGeom prst="rect">
            <a:avLst/>
          </a:prstGeom>
        </p:spPr>
      </p:pic>
      <p:pic>
        <p:nvPicPr>
          <p:cNvPr id="176" name="Picture 175"/>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42120" y="2434766"/>
            <a:ext cx="326930" cy="161422"/>
          </a:xfrm>
          <a:prstGeom prst="rect">
            <a:avLst/>
          </a:prstGeom>
        </p:spPr>
      </p:pic>
      <p:pic>
        <p:nvPicPr>
          <p:cNvPr id="183" name="Picture 182"/>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72040" y="1937367"/>
            <a:ext cx="401430" cy="247034"/>
          </a:xfrm>
          <a:prstGeom prst="rect">
            <a:avLst/>
          </a:prstGeom>
        </p:spPr>
      </p:pic>
      <p:pic>
        <p:nvPicPr>
          <p:cNvPr id="184" name="Picture 183"/>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070841" y="3054127"/>
            <a:ext cx="326660" cy="106709"/>
          </a:xfrm>
          <a:prstGeom prst="rect">
            <a:avLst/>
          </a:prstGeom>
        </p:spPr>
      </p:pic>
      <p:pic>
        <p:nvPicPr>
          <p:cNvPr id="185" name="Picture 18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45832" y="1999640"/>
            <a:ext cx="248668" cy="190469"/>
          </a:xfrm>
          <a:prstGeom prst="rect">
            <a:avLst/>
          </a:prstGeom>
        </p:spPr>
      </p:pic>
      <p:pic>
        <p:nvPicPr>
          <p:cNvPr id="186" name="Picture 185"/>
          <p:cNvPicPr>
            <a:picLocks noChangeAspect="1"/>
          </p:cNvPicPr>
          <p:nvPr/>
        </p:nvPicPr>
        <p:blipFill>
          <a:blip r:embed="rId3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23603" y="1650149"/>
            <a:ext cx="794597" cy="148630"/>
          </a:xfrm>
          <a:prstGeom prst="rect">
            <a:avLst/>
          </a:prstGeom>
        </p:spPr>
      </p:pic>
      <p:pic>
        <p:nvPicPr>
          <p:cNvPr id="187" name="Picture 186"/>
          <p:cNvPicPr>
            <a:picLocks noChangeAspect="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35500" y="2414605"/>
            <a:ext cx="406399" cy="252396"/>
          </a:xfrm>
          <a:prstGeom prst="rect">
            <a:avLst/>
          </a:prstGeom>
        </p:spPr>
      </p:pic>
      <p:pic>
        <p:nvPicPr>
          <p:cNvPr id="188" name="Picture 187"/>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95621" y="2393734"/>
            <a:ext cx="543229" cy="245591"/>
          </a:xfrm>
          <a:prstGeom prst="rect">
            <a:avLst/>
          </a:prstGeom>
        </p:spPr>
      </p:pic>
      <p:pic>
        <p:nvPicPr>
          <p:cNvPr id="189" name="Picture 188" descr="alstom.jpg"/>
          <p:cNvPicPr>
            <a:picLocks noChangeAspect="1"/>
          </p:cNvPicPr>
          <p:nvPr/>
        </p:nvPicPr>
        <p:blipFill>
          <a:blip r:embed="rId35" cstate="email">
            <a:clrChange>
              <a:clrFrom>
                <a:srgbClr val="FFFFFD"/>
              </a:clrFrom>
              <a:clrTo>
                <a:srgbClr val="FFFFFD">
                  <a:alpha val="0"/>
                </a:srgbClr>
              </a:clrTo>
            </a:clrChange>
            <a:extLst>
              <a:ext uri="{28A0092B-C50C-407E-A947-70E740481C1C}">
                <a14:useLocalDpi xmlns:a14="http://schemas.microsoft.com/office/drawing/2010/main"/>
              </a:ext>
            </a:extLst>
          </a:blip>
          <a:stretch>
            <a:fillRect/>
          </a:stretch>
        </p:blipFill>
        <p:spPr>
          <a:xfrm>
            <a:off x="2583485" y="5415616"/>
            <a:ext cx="542425" cy="115938"/>
          </a:xfrm>
          <a:prstGeom prst="rect">
            <a:avLst/>
          </a:prstGeom>
          <a:ln>
            <a:noFill/>
          </a:ln>
        </p:spPr>
      </p:pic>
      <p:pic>
        <p:nvPicPr>
          <p:cNvPr id="190" name="Picture 189" descr="everbright.jpg"/>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75347" y="5740159"/>
            <a:ext cx="654941" cy="198629"/>
          </a:xfrm>
          <a:prstGeom prst="rect">
            <a:avLst/>
          </a:prstGeom>
          <a:ln>
            <a:noFill/>
          </a:ln>
        </p:spPr>
      </p:pic>
      <p:pic>
        <p:nvPicPr>
          <p:cNvPr id="191" name="Picture 190" descr="sempra-energy.jpg"/>
          <p:cNvPicPr>
            <a:picLocks noChangeAspect="1"/>
          </p:cNvPicPr>
          <p:nvPr/>
        </p:nvPicPr>
        <p:blipFill>
          <a:blip r:embed="rId3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47323" y="6024328"/>
            <a:ext cx="716627" cy="199063"/>
          </a:xfrm>
          <a:prstGeom prst="rect">
            <a:avLst/>
          </a:prstGeom>
          <a:ln>
            <a:noFill/>
          </a:ln>
        </p:spPr>
      </p:pic>
      <p:pic>
        <p:nvPicPr>
          <p:cNvPr id="192" name="Picture 191" descr="whiting.jpg"/>
          <p:cNvPicPr>
            <a:picLocks noChangeAspect="1"/>
          </p:cNvPicPr>
          <p:nvPr/>
        </p:nvPicPr>
        <p:blipFill>
          <a:blip r:embed="rId3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23625" y="5663036"/>
            <a:ext cx="327639" cy="323087"/>
          </a:xfrm>
          <a:prstGeom prst="rect">
            <a:avLst/>
          </a:prstGeom>
          <a:ln>
            <a:noFill/>
          </a:ln>
        </p:spPr>
      </p:pic>
      <p:pic>
        <p:nvPicPr>
          <p:cNvPr id="193" name="Picture 192" descr="gazprom.jpg"/>
          <p:cNvPicPr>
            <a:picLocks noChangeAspect="1"/>
          </p:cNvPicPr>
          <p:nvPr/>
        </p:nvPicPr>
        <p:blipFill>
          <a:blip r:embed="rId3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66717" y="5781016"/>
            <a:ext cx="517990" cy="282540"/>
          </a:xfrm>
          <a:prstGeom prst="rect">
            <a:avLst/>
          </a:prstGeom>
          <a:ln>
            <a:noFill/>
          </a:ln>
        </p:spPr>
      </p:pic>
      <p:pic>
        <p:nvPicPr>
          <p:cNvPr id="194" name="Picture 2" descr="\\psf\Home\Desktop\NB-Power.png"/>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3849024" y="4758054"/>
            <a:ext cx="702696" cy="261169"/>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194"/>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3209584" y="4813299"/>
            <a:ext cx="427291" cy="254001"/>
          </a:xfrm>
          <a:prstGeom prst="rect">
            <a:avLst/>
          </a:prstGeom>
        </p:spPr>
      </p:pic>
      <p:pic>
        <p:nvPicPr>
          <p:cNvPr id="196" name="Picture 195"/>
          <p:cNvPicPr>
            <a:picLocks noChangeAspect="1"/>
          </p:cNvPicPr>
          <p:nvPr/>
        </p:nvPicPr>
        <p:blipFill>
          <a:blip r:embed="rId4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94109" y="5486565"/>
            <a:ext cx="736755" cy="166921"/>
          </a:xfrm>
          <a:prstGeom prst="rect">
            <a:avLst/>
          </a:prstGeom>
        </p:spPr>
      </p:pic>
      <p:pic>
        <p:nvPicPr>
          <p:cNvPr id="197" name="Picture 196"/>
          <p:cNvPicPr>
            <a:picLocks noChangeAspect="1"/>
          </p:cNvPicPr>
          <p:nvPr/>
        </p:nvPicPr>
        <p:blipFill>
          <a:blip r:embed="rId43" cstate="email">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3761532" y="6016366"/>
            <a:ext cx="765835" cy="232872"/>
          </a:xfrm>
          <a:prstGeom prst="rect">
            <a:avLst/>
          </a:prstGeom>
        </p:spPr>
      </p:pic>
      <p:pic>
        <p:nvPicPr>
          <p:cNvPr id="198" name="Picture 197"/>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3450028" y="5281790"/>
            <a:ext cx="258371" cy="323957"/>
          </a:xfrm>
          <a:prstGeom prst="rect">
            <a:avLst/>
          </a:prstGeom>
        </p:spPr>
      </p:pic>
      <p:pic>
        <p:nvPicPr>
          <p:cNvPr id="199" name="Picture 198"/>
          <p:cNvPicPr>
            <a:picLocks noChangeAspect="1"/>
          </p:cNvPicPr>
          <p:nvPr/>
        </p:nvPicPr>
        <p:blipFill>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68400" y="5130800"/>
            <a:ext cx="633750" cy="217851"/>
          </a:xfrm>
          <a:prstGeom prst="rect">
            <a:avLst/>
          </a:prstGeom>
        </p:spPr>
      </p:pic>
      <p:pic>
        <p:nvPicPr>
          <p:cNvPr id="200" name="Picture 199"/>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02128" y="5473744"/>
            <a:ext cx="460460" cy="460460"/>
          </a:xfrm>
          <a:prstGeom prst="rect">
            <a:avLst/>
          </a:prstGeom>
        </p:spPr>
      </p:pic>
      <p:pic>
        <p:nvPicPr>
          <p:cNvPr id="201" name="Picture 200"/>
          <p:cNvPicPr>
            <a:picLocks noChangeAspect="1"/>
          </p:cNvPicPr>
          <p:nvPr/>
        </p:nvPicPr>
        <p:blipFill>
          <a:blip r:embed="rId4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3988" y="5683012"/>
            <a:ext cx="363712" cy="330372"/>
          </a:xfrm>
          <a:prstGeom prst="rect">
            <a:avLst/>
          </a:prstGeom>
        </p:spPr>
      </p:pic>
      <p:pic>
        <p:nvPicPr>
          <p:cNvPr id="202" name="Picture 201"/>
          <p:cNvPicPr>
            <a:picLocks noChangeAspect="1"/>
          </p:cNvPicPr>
          <p:nvPr/>
        </p:nvPicPr>
        <p:blipFill>
          <a:blip r:embed="rId4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05384" y="4390913"/>
            <a:ext cx="544132" cy="203123"/>
          </a:xfrm>
          <a:prstGeom prst="rect">
            <a:avLst/>
          </a:prstGeom>
        </p:spPr>
      </p:pic>
      <p:pic>
        <p:nvPicPr>
          <p:cNvPr id="203" name="Picture 202" descr="att.jpg"/>
          <p:cNvPicPr>
            <a:picLocks noChangeAspect="1"/>
          </p:cNvPicPr>
          <p:nvPr/>
        </p:nvPicPr>
        <p:blipFill>
          <a:blip r:embed="rId4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17441" y="5118029"/>
            <a:ext cx="369670" cy="163989"/>
          </a:xfrm>
          <a:prstGeom prst="rect">
            <a:avLst/>
          </a:prstGeom>
          <a:ln>
            <a:noFill/>
          </a:ln>
        </p:spPr>
      </p:pic>
      <p:pic>
        <p:nvPicPr>
          <p:cNvPr id="204" name="Picture 203" descr="maxis.jpg"/>
          <p:cNvPicPr>
            <a:picLocks noChangeAspect="1"/>
          </p:cNvPicPr>
          <p:nvPr/>
        </p:nvPicPr>
        <p:blipFill>
          <a:blip r:embed="rId5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8812" y="4369384"/>
            <a:ext cx="484894" cy="221666"/>
          </a:xfrm>
          <a:prstGeom prst="rect">
            <a:avLst/>
          </a:prstGeom>
          <a:ln>
            <a:noFill/>
          </a:ln>
        </p:spPr>
      </p:pic>
      <p:pic>
        <p:nvPicPr>
          <p:cNvPr id="205" name="Picture 204" descr="sk-telecom.jpg"/>
          <p:cNvPicPr>
            <a:picLocks noChangeAspect="1"/>
          </p:cNvPicPr>
          <p:nvPr/>
        </p:nvPicPr>
        <p:blipFill>
          <a:blip r:embed="rId5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1003" y="3998351"/>
            <a:ext cx="412997" cy="164105"/>
          </a:xfrm>
          <a:prstGeom prst="rect">
            <a:avLst/>
          </a:prstGeom>
          <a:ln>
            <a:noFill/>
          </a:ln>
        </p:spPr>
      </p:pic>
      <p:pic>
        <p:nvPicPr>
          <p:cNvPr id="206" name="Picture 205" descr="telstra.jpg"/>
          <p:cNvPicPr>
            <a:picLocks noChangeAspect="1"/>
          </p:cNvPicPr>
          <p:nvPr/>
        </p:nvPicPr>
        <p:blipFill>
          <a:blip r:embed="rId5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053" y="4474364"/>
            <a:ext cx="373497" cy="102774"/>
          </a:xfrm>
          <a:prstGeom prst="rect">
            <a:avLst/>
          </a:prstGeom>
          <a:ln>
            <a:noFill/>
          </a:ln>
        </p:spPr>
      </p:pic>
      <p:pic>
        <p:nvPicPr>
          <p:cNvPr id="207" name="Picture 206" descr="vodafone.jpg"/>
          <p:cNvPicPr>
            <a:picLocks noChangeAspect="1"/>
          </p:cNvPicPr>
          <p:nvPr/>
        </p:nvPicPr>
        <p:blipFill>
          <a:blip r:embed="rId5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74266" y="4393859"/>
            <a:ext cx="332369" cy="234294"/>
          </a:xfrm>
          <a:prstGeom prst="rect">
            <a:avLst/>
          </a:prstGeom>
          <a:ln>
            <a:noFill/>
          </a:ln>
        </p:spPr>
      </p:pic>
      <p:pic>
        <p:nvPicPr>
          <p:cNvPr id="208" name="Shape 102"/>
          <p:cNvPicPr preferRelativeResize="0"/>
          <p:nvPr/>
        </p:nvPicPr>
        <p:blipFill>
          <a:blip r:embed="rId5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3599" y="4679263"/>
            <a:ext cx="224302" cy="153470"/>
          </a:xfrm>
          <a:prstGeom prst="rect">
            <a:avLst/>
          </a:prstGeom>
          <a:ln>
            <a:noFill/>
          </a:ln>
        </p:spPr>
      </p:pic>
      <p:pic>
        <p:nvPicPr>
          <p:cNvPr id="209" name="Shape 116"/>
          <p:cNvPicPr preferRelativeResize="0"/>
          <p:nvPr/>
        </p:nvPicPr>
        <p:blipFill>
          <a:blip r:embed="rId5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09323" y="4712462"/>
            <a:ext cx="692677" cy="116255"/>
          </a:xfrm>
          <a:prstGeom prst="rect">
            <a:avLst/>
          </a:prstGeom>
          <a:ln>
            <a:noFill/>
          </a:ln>
        </p:spPr>
      </p:pic>
      <p:pic>
        <p:nvPicPr>
          <p:cNvPr id="212" name="Picture 211"/>
          <p:cNvPicPr>
            <a:picLocks noChangeAspect="1"/>
          </p:cNvPicPr>
          <p:nvPr/>
        </p:nvPicPr>
        <p:blipFill>
          <a:blip r:embed="rId5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37446" y="5147658"/>
            <a:ext cx="650010" cy="278974"/>
          </a:xfrm>
          <a:prstGeom prst="rect">
            <a:avLst/>
          </a:prstGeom>
        </p:spPr>
      </p:pic>
      <p:pic>
        <p:nvPicPr>
          <p:cNvPr id="213" name="Picture 212" descr="qualcomm.jpg"/>
          <p:cNvPicPr>
            <a:picLocks noChangeAspect="1"/>
          </p:cNvPicPr>
          <p:nvPr/>
        </p:nvPicPr>
        <p:blipFill>
          <a:blip r:embed="rId5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21588" y="4215970"/>
            <a:ext cx="575668" cy="140130"/>
          </a:xfrm>
          <a:prstGeom prst="rect">
            <a:avLst/>
          </a:prstGeom>
          <a:ln>
            <a:noFill/>
          </a:ln>
        </p:spPr>
      </p:pic>
      <p:pic>
        <p:nvPicPr>
          <p:cNvPr id="214" name="Picture 213" descr="toshiba.jpg"/>
          <p:cNvPicPr>
            <a:picLocks noChangeAspect="1"/>
          </p:cNvPicPr>
          <p:nvPr/>
        </p:nvPicPr>
        <p:blipFill>
          <a:blip r:embed="rId5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2678140" y="4213925"/>
            <a:ext cx="458760" cy="89013"/>
          </a:xfrm>
          <a:prstGeom prst="rect">
            <a:avLst/>
          </a:prstGeom>
          <a:ln>
            <a:noFill/>
          </a:ln>
        </p:spPr>
      </p:pic>
      <p:pic>
        <p:nvPicPr>
          <p:cNvPr id="215" name="Picture 214" descr="panasonic.jpg"/>
          <p:cNvPicPr>
            <a:picLocks noChangeAspect="1"/>
          </p:cNvPicPr>
          <p:nvPr/>
        </p:nvPicPr>
        <p:blipFill>
          <a:blip r:embed="rId5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23835" y="4560328"/>
            <a:ext cx="532115" cy="120154"/>
          </a:xfrm>
          <a:prstGeom prst="rect">
            <a:avLst/>
          </a:prstGeom>
          <a:ln>
            <a:noFill/>
          </a:ln>
        </p:spPr>
      </p:pic>
      <p:pic>
        <p:nvPicPr>
          <p:cNvPr id="216" name="Picture 215"/>
          <p:cNvPicPr>
            <a:picLocks noChangeAspect="1"/>
          </p:cNvPicPr>
          <p:nvPr/>
        </p:nvPicPr>
        <p:blipFill>
          <a:blip r:embed="rId6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56477" y="3905044"/>
            <a:ext cx="496273" cy="372205"/>
          </a:xfrm>
          <a:prstGeom prst="rect">
            <a:avLst/>
          </a:prstGeom>
        </p:spPr>
      </p:pic>
      <p:pic>
        <p:nvPicPr>
          <p:cNvPr id="217" name="Picture 6" descr="\\psf\Home\Desktop\LOGOS\SanDisk LOGO red.png"/>
          <p:cNvPicPr>
            <a:picLocks noChangeAspect="1" noChangeArrowheads="1"/>
          </p:cNvPicPr>
          <p:nvPr/>
        </p:nvPicPr>
        <p:blipFill>
          <a:blip r:embed="rId61" cstate="email">
            <a:extLst>
              <a:ext uri="{28A0092B-C50C-407E-A947-70E740481C1C}">
                <a14:useLocalDpi xmlns:a14="http://schemas.microsoft.com/office/drawing/2010/main"/>
              </a:ext>
            </a:extLst>
          </a:blip>
          <a:srcRect/>
          <a:stretch>
            <a:fillRect/>
          </a:stretch>
        </p:blipFill>
        <p:spPr bwMode="auto">
          <a:xfrm>
            <a:off x="1754039" y="4669634"/>
            <a:ext cx="347812" cy="127666"/>
          </a:xfrm>
          <a:prstGeom prst="rect">
            <a:avLst/>
          </a:prstGeom>
          <a:noFill/>
          <a:extLst>
            <a:ext uri="{909E8E84-426E-40dd-AFC4-6F175D3DCCD1}">
              <a14:hiddenFill xmlns:a14="http://schemas.microsoft.com/office/drawing/2010/main" xmlns="">
                <a:solidFill>
                  <a:srgbClr val="FFFFFF"/>
                </a:solidFill>
              </a14:hiddenFill>
            </a:ext>
          </a:extLst>
        </p:spPr>
      </p:pic>
      <p:pic>
        <p:nvPicPr>
          <p:cNvPr id="218" name="Picture 217"/>
          <p:cNvPicPr>
            <a:picLocks noChangeAspect="1"/>
          </p:cNvPicPr>
          <p:nvPr/>
        </p:nvPicPr>
        <p:blipFill>
          <a:blip r:embed="rId6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59567" y="4204302"/>
            <a:ext cx="464483" cy="186232"/>
          </a:xfrm>
          <a:prstGeom prst="rect">
            <a:avLst/>
          </a:prstGeom>
        </p:spPr>
      </p:pic>
      <p:pic>
        <p:nvPicPr>
          <p:cNvPr id="219" name="Picture 218" descr="NTTSmartConnect_Logo.jpg"/>
          <p:cNvPicPr>
            <a:picLocks noChangeAspect="1"/>
          </p:cNvPicPr>
          <p:nvPr/>
        </p:nvPicPr>
        <p:blipFill>
          <a:blip r:embed="rId6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67315" y="4439330"/>
            <a:ext cx="502785" cy="140951"/>
          </a:xfrm>
          <a:prstGeom prst="rect">
            <a:avLst/>
          </a:prstGeom>
        </p:spPr>
      </p:pic>
      <p:pic>
        <p:nvPicPr>
          <p:cNvPr id="220" name="Picture 219"/>
          <p:cNvPicPr>
            <a:picLocks noChangeAspect="1"/>
          </p:cNvPicPr>
          <p:nvPr/>
        </p:nvPicPr>
        <p:blipFill>
          <a:blip r:embed="rId6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0854" y="4666062"/>
            <a:ext cx="474746" cy="143481"/>
          </a:xfrm>
          <a:prstGeom prst="rect">
            <a:avLst/>
          </a:prstGeom>
        </p:spPr>
      </p:pic>
      <p:pic>
        <p:nvPicPr>
          <p:cNvPr id="221" name="Picture 220"/>
          <p:cNvPicPr>
            <a:picLocks noChangeAspect="1"/>
          </p:cNvPicPr>
          <p:nvPr/>
        </p:nvPicPr>
        <p:blipFill>
          <a:blip r:embed="rId6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3469" y="3770684"/>
            <a:ext cx="643331" cy="643331"/>
          </a:xfrm>
          <a:prstGeom prst="rect">
            <a:avLst/>
          </a:prstGeom>
        </p:spPr>
      </p:pic>
      <p:pic>
        <p:nvPicPr>
          <p:cNvPr id="222" name="Picture 221"/>
          <p:cNvPicPr>
            <a:picLocks noChangeAspect="1"/>
          </p:cNvPicPr>
          <p:nvPr/>
        </p:nvPicPr>
        <p:blipFill>
          <a:blip r:embed="rId6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01292" y="4834060"/>
            <a:ext cx="450304" cy="302394"/>
          </a:xfrm>
          <a:prstGeom prst="rect">
            <a:avLst/>
          </a:prstGeom>
        </p:spPr>
      </p:pic>
      <p:pic>
        <p:nvPicPr>
          <p:cNvPr id="223" name="Picture 222"/>
          <p:cNvPicPr>
            <a:picLocks noChangeAspect="1"/>
          </p:cNvPicPr>
          <p:nvPr/>
        </p:nvPicPr>
        <p:blipFill>
          <a:blip r:embed="rId6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99911" y="5528055"/>
            <a:ext cx="397594" cy="397594"/>
          </a:xfrm>
          <a:prstGeom prst="rect">
            <a:avLst/>
          </a:prstGeom>
        </p:spPr>
      </p:pic>
      <p:pic>
        <p:nvPicPr>
          <p:cNvPr id="224" name="Picture 223"/>
          <p:cNvPicPr>
            <a:picLocks noChangeAspect="1"/>
          </p:cNvPicPr>
          <p:nvPr/>
        </p:nvPicPr>
        <p:blipFill>
          <a:blip r:embed="rId68" cstate="email">
            <a:clrChange>
              <a:clrFrom>
                <a:srgbClr val="FFFEFE"/>
              </a:clrFrom>
              <a:clrTo>
                <a:srgbClr val="FFFEFE">
                  <a:alpha val="0"/>
                </a:srgbClr>
              </a:clrTo>
            </a:clrChange>
            <a:extLst>
              <a:ext uri="{28A0092B-C50C-407E-A947-70E740481C1C}">
                <a14:useLocalDpi xmlns:a14="http://schemas.microsoft.com/office/drawing/2010/main"/>
              </a:ext>
            </a:extLst>
          </a:blip>
          <a:stretch>
            <a:fillRect/>
          </a:stretch>
        </p:blipFill>
        <p:spPr>
          <a:xfrm>
            <a:off x="2621571" y="4400661"/>
            <a:ext cx="502629" cy="99926"/>
          </a:xfrm>
          <a:prstGeom prst="rect">
            <a:avLst/>
          </a:prstGeom>
        </p:spPr>
      </p:pic>
      <p:pic>
        <p:nvPicPr>
          <p:cNvPr id="225" name="Picture 224"/>
          <p:cNvPicPr>
            <a:picLocks noChangeAspect="1"/>
          </p:cNvPicPr>
          <p:nvPr/>
        </p:nvPicPr>
        <p:blipFill>
          <a:blip r:embed="rId6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3683" y="4203732"/>
            <a:ext cx="311018" cy="138014"/>
          </a:xfrm>
          <a:prstGeom prst="rect">
            <a:avLst/>
          </a:prstGeom>
        </p:spPr>
      </p:pic>
      <p:pic>
        <p:nvPicPr>
          <p:cNvPr id="227" name="Picture 226"/>
          <p:cNvPicPr>
            <a:picLocks noChangeAspect="1"/>
          </p:cNvPicPr>
          <p:nvPr/>
        </p:nvPicPr>
        <p:blipFill>
          <a:blip r:embed="rId7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95199" y="4875295"/>
            <a:ext cx="360395" cy="272392"/>
          </a:xfrm>
          <a:prstGeom prst="rect">
            <a:avLst/>
          </a:prstGeom>
        </p:spPr>
      </p:pic>
      <p:pic>
        <p:nvPicPr>
          <p:cNvPr id="228" name="Picture 227"/>
          <p:cNvPicPr>
            <a:picLocks noChangeAspect="1"/>
          </p:cNvPicPr>
          <p:nvPr/>
        </p:nvPicPr>
        <p:blipFill>
          <a:blip r:embed="rId7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79175" y="5250718"/>
            <a:ext cx="464512" cy="243494"/>
          </a:xfrm>
          <a:prstGeom prst="rect">
            <a:avLst/>
          </a:prstGeom>
        </p:spPr>
      </p:pic>
      <p:pic>
        <p:nvPicPr>
          <p:cNvPr id="229" name="Picture 228"/>
          <p:cNvPicPr>
            <a:picLocks noChangeAspect="1"/>
          </p:cNvPicPr>
          <p:nvPr/>
        </p:nvPicPr>
        <p:blipFill>
          <a:blip r:embed="rId7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5201" y="4218489"/>
            <a:ext cx="560849" cy="163525"/>
          </a:xfrm>
          <a:prstGeom prst="rect">
            <a:avLst/>
          </a:prstGeom>
        </p:spPr>
      </p:pic>
      <p:pic>
        <p:nvPicPr>
          <p:cNvPr id="230" name="Picture 229"/>
          <p:cNvPicPr>
            <a:picLocks noChangeAspect="1"/>
          </p:cNvPicPr>
          <p:nvPr/>
        </p:nvPicPr>
        <p:blipFill>
          <a:blip r:embed="rId7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73697" y="4592929"/>
            <a:ext cx="417103" cy="189137"/>
          </a:xfrm>
          <a:prstGeom prst="rect">
            <a:avLst/>
          </a:prstGeom>
        </p:spPr>
      </p:pic>
      <p:pic>
        <p:nvPicPr>
          <p:cNvPr id="231" name="Picture 230"/>
          <p:cNvPicPr>
            <a:picLocks noChangeAspect="1"/>
          </p:cNvPicPr>
          <p:nvPr/>
        </p:nvPicPr>
        <p:blipFill>
          <a:blip r:embed="rId7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31628" y="5397293"/>
            <a:ext cx="378122" cy="162052"/>
          </a:xfrm>
          <a:prstGeom prst="rect">
            <a:avLst/>
          </a:prstGeom>
        </p:spPr>
      </p:pic>
      <p:pic>
        <p:nvPicPr>
          <p:cNvPr id="233" name="Picture 13" descr="\\psf\Home\Desktop\7153\calarts.jpg"/>
          <p:cNvPicPr>
            <a:picLocks noChangeAspect="1" noChangeArrowheads="1"/>
          </p:cNvPicPr>
          <p:nvPr/>
        </p:nvPicPr>
        <p:blipFill>
          <a:blip r:embed="rId7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52290" y="2797942"/>
            <a:ext cx="910423" cy="390740"/>
          </a:xfrm>
          <a:prstGeom prst="rect">
            <a:avLst/>
          </a:prstGeom>
          <a:noFill/>
          <a:extLst>
            <a:ext uri="{909E8E84-426E-40dd-AFC4-6F175D3DCCD1}">
              <a14:hiddenFill xmlns:a14="http://schemas.microsoft.com/office/drawing/2010/main" xmlns="">
                <a:solidFill>
                  <a:srgbClr val="FFFFFF"/>
                </a:solidFill>
              </a14:hiddenFill>
            </a:ext>
          </a:extLst>
        </p:spPr>
      </p:pic>
      <p:pic>
        <p:nvPicPr>
          <p:cNvPr id="234" name="Picture 15" descr="\\psf\Home\Desktop\7153\joseph-chamberlain-college.jpg"/>
          <p:cNvPicPr>
            <a:picLocks noChangeAspect="1" noChangeArrowheads="1"/>
          </p:cNvPicPr>
          <p:nvPr/>
        </p:nvPicPr>
        <p:blipFill>
          <a:blip r:embed="rId7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01901" y="3556119"/>
            <a:ext cx="1048017" cy="449793"/>
          </a:xfrm>
          <a:prstGeom prst="rect">
            <a:avLst/>
          </a:prstGeom>
          <a:noFill/>
          <a:extLst>
            <a:ext uri="{909E8E84-426E-40dd-AFC4-6F175D3DCCD1}">
              <a14:hiddenFill xmlns:a14="http://schemas.microsoft.com/office/drawing/2010/main" xmlns="">
                <a:solidFill>
                  <a:srgbClr val="FFFFFF"/>
                </a:solidFill>
              </a14:hiddenFill>
            </a:ext>
          </a:extLst>
        </p:spPr>
      </p:pic>
      <p:pic>
        <p:nvPicPr>
          <p:cNvPr id="235" name="Picture 18" descr="\\psf\Home\Desktop\7153\logo-us-tricounty.jpg"/>
          <p:cNvPicPr>
            <a:picLocks noChangeAspect="1" noChangeArrowheads="1"/>
          </p:cNvPicPr>
          <p:nvPr/>
        </p:nvPicPr>
        <p:blipFill>
          <a:blip r:embed="rId7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9651" y="3428587"/>
            <a:ext cx="881042" cy="378130"/>
          </a:xfrm>
          <a:prstGeom prst="rect">
            <a:avLst/>
          </a:prstGeom>
          <a:noFill/>
          <a:extLst>
            <a:ext uri="{909E8E84-426E-40dd-AFC4-6F175D3DCCD1}">
              <a14:hiddenFill xmlns:a14="http://schemas.microsoft.com/office/drawing/2010/main" xmlns="">
                <a:solidFill>
                  <a:srgbClr val="FFFFFF"/>
                </a:solidFill>
              </a14:hiddenFill>
            </a:ext>
          </a:extLst>
        </p:spPr>
      </p:pic>
      <p:pic>
        <p:nvPicPr>
          <p:cNvPr id="236" name="Picture 19" descr="\\psf\Home\Desktop\7153\UC-Riverside.jpg"/>
          <p:cNvPicPr>
            <a:picLocks noChangeAspect="1" noChangeArrowheads="1"/>
          </p:cNvPicPr>
          <p:nvPr/>
        </p:nvPicPr>
        <p:blipFill>
          <a:blip r:embed="rId7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17704" y="2097671"/>
            <a:ext cx="751756" cy="322643"/>
          </a:xfrm>
          <a:prstGeom prst="rect">
            <a:avLst/>
          </a:prstGeom>
          <a:noFill/>
          <a:extLst>
            <a:ext uri="{909E8E84-426E-40dd-AFC4-6F175D3DCCD1}">
              <a14:hiddenFill xmlns:a14="http://schemas.microsoft.com/office/drawing/2010/main" xmlns="">
                <a:solidFill>
                  <a:srgbClr val="FFFFFF"/>
                </a:solidFill>
              </a14:hiddenFill>
            </a:ext>
          </a:extLst>
        </p:spPr>
      </p:pic>
      <p:pic>
        <p:nvPicPr>
          <p:cNvPr id="237" name="Picture 20" descr="\\psf\Home\Desktop\7153\William-Jessup.jpg"/>
          <p:cNvPicPr>
            <a:picLocks noChangeAspect="1" noChangeArrowheads="1"/>
          </p:cNvPicPr>
          <p:nvPr/>
        </p:nvPicPr>
        <p:blipFill>
          <a:blip r:embed="rId7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3442" y="3197214"/>
            <a:ext cx="893236" cy="383364"/>
          </a:xfrm>
          <a:prstGeom prst="rect">
            <a:avLst/>
          </a:prstGeom>
          <a:noFill/>
          <a:extLst>
            <a:ext uri="{909E8E84-426E-40dd-AFC4-6F175D3DCCD1}">
              <a14:hiddenFill xmlns:a14="http://schemas.microsoft.com/office/drawing/2010/main" xmlns="">
                <a:solidFill>
                  <a:srgbClr val="FFFFFF"/>
                </a:solidFill>
              </a14:hiddenFill>
            </a:ext>
          </a:extLst>
        </p:spPr>
      </p:pic>
      <p:pic>
        <p:nvPicPr>
          <p:cNvPr id="238" name="Picture 14" descr="\\psf\Home\Desktop\7153\ClevelandState.jpg"/>
          <p:cNvPicPr>
            <a:picLocks noChangeAspect="1" noChangeArrowheads="1"/>
          </p:cNvPicPr>
          <p:nvPr/>
        </p:nvPicPr>
        <p:blipFill>
          <a:blip r:embed="rId8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13701" y="3633028"/>
            <a:ext cx="631126" cy="270870"/>
          </a:xfrm>
          <a:prstGeom prst="rect">
            <a:avLst/>
          </a:prstGeom>
          <a:noFill/>
          <a:extLst>
            <a:ext uri="{909E8E84-426E-40dd-AFC4-6F175D3DCCD1}">
              <a14:hiddenFill xmlns:a14="http://schemas.microsoft.com/office/drawing/2010/main" xmlns="">
                <a:solidFill>
                  <a:srgbClr val="FFFFFF"/>
                </a:solidFill>
              </a14:hiddenFill>
            </a:ext>
          </a:extLst>
        </p:spPr>
      </p:pic>
      <p:pic>
        <p:nvPicPr>
          <p:cNvPr id="239" name="Picture 16" descr="\\psf\Home\Desktop\7153\logo_customer_howard.jpg"/>
          <p:cNvPicPr>
            <a:picLocks noChangeAspect="1" noChangeArrowheads="1"/>
          </p:cNvPicPr>
          <p:nvPr/>
        </p:nvPicPr>
        <p:blipFill>
          <a:blip r:embed="rId8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02694" y="2591394"/>
            <a:ext cx="588713" cy="252667"/>
          </a:xfrm>
          <a:prstGeom prst="rect">
            <a:avLst/>
          </a:prstGeom>
          <a:noFill/>
          <a:extLst>
            <a:ext uri="{909E8E84-426E-40dd-AFC4-6F175D3DCCD1}">
              <a14:hiddenFill xmlns:a14="http://schemas.microsoft.com/office/drawing/2010/main" xmlns="">
                <a:solidFill>
                  <a:srgbClr val="FFFFFF"/>
                </a:solidFill>
              </a14:hiddenFill>
            </a:ext>
          </a:extLst>
        </p:spPr>
      </p:pic>
      <p:pic>
        <p:nvPicPr>
          <p:cNvPr id="240" name="Picture 239"/>
          <p:cNvPicPr>
            <a:picLocks noChangeAspect="1"/>
          </p:cNvPicPr>
          <p:nvPr/>
        </p:nvPicPr>
        <p:blipFill>
          <a:blip r:embed="rId8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05590" y="2373059"/>
            <a:ext cx="717562" cy="210485"/>
          </a:xfrm>
          <a:prstGeom prst="rect">
            <a:avLst/>
          </a:prstGeom>
        </p:spPr>
      </p:pic>
      <p:pic>
        <p:nvPicPr>
          <p:cNvPr id="241" name="Picture 240"/>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2448435" y="2646210"/>
            <a:ext cx="377358" cy="394528"/>
          </a:xfrm>
          <a:prstGeom prst="rect">
            <a:avLst/>
          </a:prstGeom>
        </p:spPr>
      </p:pic>
      <p:pic>
        <p:nvPicPr>
          <p:cNvPr id="242" name="Picture 241"/>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339849" y="3390965"/>
            <a:ext cx="1047751" cy="214788"/>
          </a:xfrm>
          <a:prstGeom prst="rect">
            <a:avLst/>
          </a:prstGeom>
        </p:spPr>
      </p:pic>
      <p:pic>
        <p:nvPicPr>
          <p:cNvPr id="243" name="Picture 242"/>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2070100" y="2351406"/>
            <a:ext cx="387348" cy="271143"/>
          </a:xfrm>
          <a:prstGeom prst="rect">
            <a:avLst/>
          </a:prstGeom>
        </p:spPr>
      </p:pic>
      <p:pic>
        <p:nvPicPr>
          <p:cNvPr id="244" name="Picture 243"/>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1797050" y="2651465"/>
            <a:ext cx="609600" cy="152197"/>
          </a:xfrm>
          <a:prstGeom prst="rect">
            <a:avLst/>
          </a:prstGeom>
        </p:spPr>
      </p:pic>
      <p:pic>
        <p:nvPicPr>
          <p:cNvPr id="245" name="Picture 244"/>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465006" y="3773895"/>
            <a:ext cx="722444" cy="114021"/>
          </a:xfrm>
          <a:prstGeom prst="rect">
            <a:avLst/>
          </a:prstGeom>
        </p:spPr>
      </p:pic>
      <p:pic>
        <p:nvPicPr>
          <p:cNvPr id="246" name="Picture 245" descr="GD.png"/>
          <p:cNvPicPr>
            <a:picLocks noChangeAspect="1"/>
          </p:cNvPicPr>
          <p:nvPr/>
        </p:nvPicPr>
        <p:blipFill>
          <a:blip r:embed="rId8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06916" y="2228906"/>
            <a:ext cx="790384" cy="123291"/>
          </a:xfrm>
          <a:prstGeom prst="rect">
            <a:avLst/>
          </a:prstGeom>
          <a:ln>
            <a:noFill/>
          </a:ln>
        </p:spPr>
      </p:pic>
      <p:pic>
        <p:nvPicPr>
          <p:cNvPr id="247" name="Picture 246" descr="imgres.jpg"/>
          <p:cNvPicPr>
            <a:picLocks noChangeAspect="1"/>
          </p:cNvPicPr>
          <p:nvPr/>
        </p:nvPicPr>
        <p:blipFill>
          <a:blip r:embed="rId8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72505" y="2755900"/>
            <a:ext cx="384233" cy="288175"/>
          </a:xfrm>
          <a:prstGeom prst="rect">
            <a:avLst/>
          </a:prstGeom>
          <a:ln>
            <a:noFill/>
          </a:ln>
        </p:spPr>
      </p:pic>
      <p:pic>
        <p:nvPicPr>
          <p:cNvPr id="248" name="Picture 247" descr="lg.jpg"/>
          <p:cNvPicPr>
            <a:picLocks noChangeAspect="1"/>
          </p:cNvPicPr>
          <p:nvPr/>
        </p:nvPicPr>
        <p:blipFill>
          <a:blip r:embed="rId90" cstate="email">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4142074" y="2561853"/>
            <a:ext cx="369413" cy="181348"/>
          </a:xfrm>
          <a:prstGeom prst="rect">
            <a:avLst/>
          </a:prstGeom>
          <a:ln>
            <a:noFill/>
          </a:ln>
        </p:spPr>
      </p:pic>
      <p:pic>
        <p:nvPicPr>
          <p:cNvPr id="249" name="Picture 248" descr="oshkosh.jpg"/>
          <p:cNvPicPr>
            <a:picLocks noChangeAspect="1"/>
          </p:cNvPicPr>
          <p:nvPr/>
        </p:nvPicPr>
        <p:blipFill>
          <a:blip r:embed="rId9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44402" y="3076050"/>
            <a:ext cx="360848" cy="180424"/>
          </a:xfrm>
          <a:prstGeom prst="rect">
            <a:avLst/>
          </a:prstGeom>
          <a:noFill/>
          <a:ln>
            <a:noFill/>
          </a:ln>
        </p:spPr>
      </p:pic>
      <p:pic>
        <p:nvPicPr>
          <p:cNvPr id="250" name="Picture 249" descr="toyota.jpg"/>
          <p:cNvPicPr>
            <a:picLocks noChangeAspect="1"/>
          </p:cNvPicPr>
          <p:nvPr/>
        </p:nvPicPr>
        <p:blipFill>
          <a:blip r:embed="rId92"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2689229" y="2412143"/>
            <a:ext cx="625471" cy="127858"/>
          </a:xfrm>
          <a:prstGeom prst="rect">
            <a:avLst/>
          </a:prstGeom>
          <a:ln>
            <a:noFill/>
          </a:ln>
        </p:spPr>
      </p:pic>
      <p:pic>
        <p:nvPicPr>
          <p:cNvPr id="251" name="Shape 85"/>
          <p:cNvPicPr preferRelativeResize="0"/>
          <p:nvPr/>
        </p:nvPicPr>
        <p:blipFill>
          <a:blip r:embed="rId9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18575" y="2556524"/>
            <a:ext cx="470825" cy="176135"/>
          </a:xfrm>
          <a:prstGeom prst="rect">
            <a:avLst/>
          </a:prstGeom>
          <a:ln>
            <a:noFill/>
          </a:ln>
        </p:spPr>
      </p:pic>
      <p:pic>
        <p:nvPicPr>
          <p:cNvPr id="252" name="Picture 251" descr="imgres.jpg"/>
          <p:cNvPicPr>
            <a:picLocks noChangeAspect="1"/>
          </p:cNvPicPr>
          <p:nvPr/>
        </p:nvPicPr>
        <p:blipFill>
          <a:blip r:embed="rId94" cstate="email">
            <a:clrChange>
              <a:clrFrom>
                <a:srgbClr val="FFFEFF"/>
              </a:clrFrom>
              <a:clrTo>
                <a:srgbClr val="FFFEFF">
                  <a:alpha val="0"/>
                </a:srgbClr>
              </a:clrTo>
            </a:clrChange>
            <a:extLst>
              <a:ext uri="{28A0092B-C50C-407E-A947-70E740481C1C}">
                <a14:useLocalDpi xmlns:a14="http://schemas.microsoft.com/office/drawing/2010/main"/>
              </a:ext>
            </a:extLst>
          </a:blip>
          <a:stretch>
            <a:fillRect/>
          </a:stretch>
        </p:blipFill>
        <p:spPr>
          <a:xfrm>
            <a:off x="3702001" y="2755900"/>
            <a:ext cx="409837" cy="272728"/>
          </a:xfrm>
          <a:prstGeom prst="rect">
            <a:avLst/>
          </a:prstGeom>
        </p:spPr>
      </p:pic>
      <p:pic>
        <p:nvPicPr>
          <p:cNvPr id="253" name="Picture 252"/>
          <p:cNvPicPr>
            <a:picLocks noChangeAspect="1"/>
          </p:cNvPicPr>
          <p:nvPr/>
        </p:nvPicPr>
        <p:blipFill>
          <a:blip r:embed="rId95"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3924541" y="3056721"/>
            <a:ext cx="313275" cy="226229"/>
          </a:xfrm>
          <a:prstGeom prst="rect">
            <a:avLst/>
          </a:prstGeom>
        </p:spPr>
      </p:pic>
      <p:pic>
        <p:nvPicPr>
          <p:cNvPr id="254" name="Picture 253" descr="AIRBUS_D&amp;S_3D_Blue_CMYK_web.jpg"/>
          <p:cNvPicPr>
            <a:picLocks noChangeAspect="1"/>
          </p:cNvPicPr>
          <p:nvPr/>
        </p:nvPicPr>
        <p:blipFill>
          <a:blip r:embed="rId96" cstate="email">
            <a:clrChange>
              <a:clrFrom>
                <a:srgbClr val="EFF3FE"/>
              </a:clrFrom>
              <a:clrTo>
                <a:srgbClr val="EFF3FE">
                  <a:alpha val="0"/>
                </a:srgbClr>
              </a:clrTo>
            </a:clrChange>
            <a:duotone>
              <a:prstClr val="black"/>
              <a:srgbClr val="ECEEF4">
                <a:tint val="45000"/>
                <a:satMod val="400000"/>
              </a:srgbClr>
            </a:duotone>
            <a:extLst>
              <a:ext uri="{28A0092B-C50C-407E-A947-70E740481C1C}">
                <a14:useLocalDpi xmlns:a14="http://schemas.microsoft.com/office/drawing/2010/main"/>
              </a:ext>
            </a:extLst>
          </a:blip>
          <a:stretch>
            <a:fillRect/>
          </a:stretch>
        </p:blipFill>
        <p:spPr>
          <a:xfrm>
            <a:off x="2845191" y="2515371"/>
            <a:ext cx="729859" cy="252743"/>
          </a:xfrm>
          <a:prstGeom prst="rect">
            <a:avLst/>
          </a:prstGeom>
          <a:noFill/>
          <a:ln>
            <a:noFill/>
          </a:ln>
        </p:spPr>
      </p:pic>
      <p:pic>
        <p:nvPicPr>
          <p:cNvPr id="255" name="Shape 204"/>
          <p:cNvPicPr preferRelativeResize="0"/>
          <p:nvPr/>
        </p:nvPicPr>
        <p:blipFill>
          <a:blip r:embed="rId97" cstate="email">
            <a:extLst>
              <a:ext uri="{28A0092B-C50C-407E-A947-70E740481C1C}">
                <a14:useLocalDpi xmlns:a14="http://schemas.microsoft.com/office/drawing/2010/main"/>
              </a:ext>
            </a:extLst>
          </a:blip>
          <a:stretch>
            <a:fillRect/>
          </a:stretch>
        </p:blipFill>
        <p:spPr>
          <a:xfrm>
            <a:off x="2724705" y="1871790"/>
            <a:ext cx="589995" cy="96709"/>
          </a:xfrm>
          <a:prstGeom prst="rect">
            <a:avLst/>
          </a:prstGeom>
          <a:ln>
            <a:solidFill>
              <a:srgbClr val="FFC000"/>
            </a:solidFill>
          </a:ln>
        </p:spPr>
      </p:pic>
      <p:pic>
        <p:nvPicPr>
          <p:cNvPr id="256" name="Picture 255"/>
          <p:cNvPicPr>
            <a:picLocks noChangeAspect="1"/>
          </p:cNvPicPr>
          <p:nvPr/>
        </p:nvPicPr>
        <p:blipFill>
          <a:blip r:embed="rId9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96872" y="2041620"/>
            <a:ext cx="549577" cy="104680"/>
          </a:xfrm>
          <a:prstGeom prst="rect">
            <a:avLst/>
          </a:prstGeom>
        </p:spPr>
      </p:pic>
      <p:pic>
        <p:nvPicPr>
          <p:cNvPr id="257" name="Picture 256"/>
          <p:cNvPicPr>
            <a:picLocks noChangeAspect="1"/>
          </p:cNvPicPr>
          <p:nvPr/>
        </p:nvPicPr>
        <p:blipFill>
          <a:blip r:embed="rId99" cstate="email">
            <a:clrChange>
              <a:clrFrom>
                <a:srgbClr val="FFFFFE"/>
              </a:clrFrom>
              <a:clrTo>
                <a:srgbClr val="FFFFFE">
                  <a:alpha val="0"/>
                </a:srgbClr>
              </a:clrTo>
            </a:clrChange>
            <a:extLst>
              <a:ext uri="{28A0092B-C50C-407E-A947-70E740481C1C}">
                <a14:useLocalDpi xmlns:a14="http://schemas.microsoft.com/office/drawing/2010/main"/>
              </a:ext>
            </a:extLst>
          </a:blip>
          <a:stretch>
            <a:fillRect/>
          </a:stretch>
        </p:blipFill>
        <p:spPr>
          <a:xfrm>
            <a:off x="4152105" y="1294013"/>
            <a:ext cx="390834" cy="287137"/>
          </a:xfrm>
          <a:prstGeom prst="rect">
            <a:avLst/>
          </a:prstGeom>
        </p:spPr>
      </p:pic>
      <p:pic>
        <p:nvPicPr>
          <p:cNvPr id="258" name="Picture 257"/>
          <p:cNvPicPr>
            <a:picLocks noChangeAspect="1"/>
          </p:cNvPicPr>
          <p:nvPr/>
        </p:nvPicPr>
        <p:blipFill>
          <a:blip r:embed="rId10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95310" y="1850501"/>
            <a:ext cx="521913" cy="120178"/>
          </a:xfrm>
          <a:prstGeom prst="rect">
            <a:avLst/>
          </a:prstGeom>
        </p:spPr>
      </p:pic>
      <p:pic>
        <p:nvPicPr>
          <p:cNvPr id="259" name="Picture 258"/>
          <p:cNvPicPr>
            <a:picLocks noChangeAspect="1"/>
          </p:cNvPicPr>
          <p:nvPr/>
        </p:nvPicPr>
        <p:blipFill>
          <a:blip r:embed="rId10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37527" y="1620796"/>
            <a:ext cx="332823" cy="178060"/>
          </a:xfrm>
          <a:prstGeom prst="rect">
            <a:avLst/>
          </a:prstGeom>
        </p:spPr>
      </p:pic>
      <p:pic>
        <p:nvPicPr>
          <p:cNvPr id="260" name="Picture 259"/>
          <p:cNvPicPr>
            <a:picLocks noChangeAspect="1"/>
          </p:cNvPicPr>
          <p:nvPr/>
        </p:nvPicPr>
        <p:blipFill>
          <a:blip r:embed="rId10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2531" y="2007264"/>
            <a:ext cx="675119" cy="202536"/>
          </a:xfrm>
          <a:prstGeom prst="rect">
            <a:avLst/>
          </a:prstGeom>
        </p:spPr>
      </p:pic>
      <p:pic>
        <p:nvPicPr>
          <p:cNvPr id="261" name="Picture 260"/>
          <p:cNvPicPr>
            <a:picLocks noChangeAspect="1"/>
          </p:cNvPicPr>
          <p:nvPr/>
        </p:nvPicPr>
        <p:blipFill>
          <a:blip r:embed="rId10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32555" y="3080634"/>
            <a:ext cx="326746" cy="244744"/>
          </a:xfrm>
          <a:prstGeom prst="rect">
            <a:avLst/>
          </a:prstGeom>
        </p:spPr>
      </p:pic>
      <p:pic>
        <p:nvPicPr>
          <p:cNvPr id="262" name="Picture 261"/>
          <p:cNvPicPr>
            <a:picLocks noChangeAspect="1"/>
          </p:cNvPicPr>
          <p:nvPr/>
        </p:nvPicPr>
        <p:blipFill>
          <a:blip r:embed="rId10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01402" y="3318484"/>
            <a:ext cx="420434" cy="256362"/>
          </a:xfrm>
          <a:prstGeom prst="rect">
            <a:avLst/>
          </a:prstGeom>
        </p:spPr>
      </p:pic>
      <p:pic>
        <p:nvPicPr>
          <p:cNvPr id="263" name="Picture 262"/>
          <p:cNvPicPr>
            <a:picLocks noChangeAspect="1"/>
          </p:cNvPicPr>
          <p:nvPr/>
        </p:nvPicPr>
        <p:blipFill>
          <a:blip r:embed="rId10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60209" y="3312404"/>
            <a:ext cx="397011" cy="135087"/>
          </a:xfrm>
          <a:prstGeom prst="rect">
            <a:avLst/>
          </a:prstGeom>
        </p:spPr>
      </p:pic>
      <p:pic>
        <p:nvPicPr>
          <p:cNvPr id="264" name="Picture 263"/>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2501901" y="2212276"/>
            <a:ext cx="469900" cy="146050"/>
          </a:xfrm>
          <a:prstGeom prst="rect">
            <a:avLst/>
          </a:prstGeom>
        </p:spPr>
      </p:pic>
      <p:pic>
        <p:nvPicPr>
          <p:cNvPr id="265" name="Picture 264"/>
          <p:cNvPicPr>
            <a:picLocks noChangeAspect="1"/>
          </p:cNvPicPr>
          <p:nvPr/>
        </p:nvPicPr>
        <p:blipFill>
          <a:blip r:embed="rId10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9353" y="2768599"/>
            <a:ext cx="424019" cy="317605"/>
          </a:xfrm>
          <a:prstGeom prst="rect">
            <a:avLst/>
          </a:prstGeom>
        </p:spPr>
      </p:pic>
      <p:pic>
        <p:nvPicPr>
          <p:cNvPr id="267" name="Picture 266"/>
          <p:cNvPicPr>
            <a:picLocks noChangeAspect="1"/>
          </p:cNvPicPr>
          <p:nvPr/>
        </p:nvPicPr>
        <p:blipFill>
          <a:blip r:embed="rId10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22186" y="2299449"/>
            <a:ext cx="338664" cy="338664"/>
          </a:xfrm>
          <a:prstGeom prst="rect">
            <a:avLst/>
          </a:prstGeom>
        </p:spPr>
      </p:pic>
      <p:pic>
        <p:nvPicPr>
          <p:cNvPr id="268" name="Picture 267"/>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2240905" y="2050056"/>
            <a:ext cx="472601" cy="115294"/>
          </a:xfrm>
          <a:prstGeom prst="rect">
            <a:avLst/>
          </a:prstGeom>
        </p:spPr>
      </p:pic>
      <p:pic>
        <p:nvPicPr>
          <p:cNvPr id="269" name="Picture 268"/>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4217469" y="-2574573"/>
            <a:ext cx="246877" cy="186973"/>
          </a:xfrm>
          <a:prstGeom prst="rect">
            <a:avLst/>
          </a:prstGeom>
        </p:spPr>
      </p:pic>
      <p:pic>
        <p:nvPicPr>
          <p:cNvPr id="270" name="Picture 269"/>
          <p:cNvPicPr>
            <a:picLocks noChangeAspect="1"/>
          </p:cNvPicPr>
          <p:nvPr/>
        </p:nvPicPr>
        <p:blipFill>
          <a:blip r:embed="rId1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28387" y="2198444"/>
            <a:ext cx="680113" cy="151136"/>
          </a:xfrm>
          <a:prstGeom prst="rect">
            <a:avLst/>
          </a:prstGeom>
        </p:spPr>
      </p:pic>
      <p:pic>
        <p:nvPicPr>
          <p:cNvPr id="272" name="Picture 271"/>
          <p:cNvPicPr>
            <a:picLocks noChangeAspect="1"/>
          </p:cNvPicPr>
          <p:nvPr/>
        </p:nvPicPr>
        <p:blipFill>
          <a:blip r:embed="rId1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54715" y="1601955"/>
            <a:ext cx="322036" cy="200001"/>
          </a:xfrm>
          <a:prstGeom prst="rect">
            <a:avLst/>
          </a:prstGeom>
        </p:spPr>
      </p:pic>
      <p:pic>
        <p:nvPicPr>
          <p:cNvPr id="274" name="Picture 273"/>
          <p:cNvPicPr>
            <a:picLocks noChangeAspect="1"/>
          </p:cNvPicPr>
          <p:nvPr/>
        </p:nvPicPr>
        <p:blipFill>
          <a:blip r:embed="rId1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19576" y="2402330"/>
            <a:ext cx="428524" cy="121105"/>
          </a:xfrm>
          <a:prstGeom prst="rect">
            <a:avLst/>
          </a:prstGeom>
        </p:spPr>
      </p:pic>
      <p:pic>
        <p:nvPicPr>
          <p:cNvPr id="275" name="Picture 274"/>
          <p:cNvPicPr>
            <a:picLocks noChangeAspect="1"/>
          </p:cNvPicPr>
          <p:nvPr/>
        </p:nvPicPr>
        <p:blipFill>
          <a:blip r:embed="rId11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31251" y="1856713"/>
            <a:ext cx="464225" cy="232113"/>
          </a:xfrm>
          <a:prstGeom prst="rect">
            <a:avLst/>
          </a:prstGeom>
        </p:spPr>
      </p:pic>
      <p:pic>
        <p:nvPicPr>
          <p:cNvPr id="276" name="Shape 152"/>
          <p:cNvPicPr preferRelativeResize="0"/>
          <p:nvPr/>
        </p:nvPicPr>
        <p:blipFill>
          <a:blip r:embed="rId11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97949" y="2321528"/>
            <a:ext cx="720851" cy="367586"/>
          </a:xfrm>
          <a:prstGeom prst="rect">
            <a:avLst/>
          </a:prstGeom>
        </p:spPr>
      </p:pic>
      <p:pic>
        <p:nvPicPr>
          <p:cNvPr id="277" name="Picture 276" descr="header-logo.gif"/>
          <p:cNvPicPr>
            <a:picLocks noChangeAspect="1"/>
          </p:cNvPicPr>
          <p:nvPr/>
        </p:nvPicPr>
        <p:blipFill>
          <a:blip r:embed="rId1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75077" y="3650935"/>
            <a:ext cx="586491" cy="297005"/>
          </a:xfrm>
          <a:prstGeom prst="rect">
            <a:avLst/>
          </a:prstGeom>
        </p:spPr>
      </p:pic>
      <p:pic>
        <p:nvPicPr>
          <p:cNvPr id="278" name="Picture 277" descr="Blueshield of Arizona.png"/>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6203950" y="2732187"/>
            <a:ext cx="618573" cy="175560"/>
          </a:xfrm>
          <a:prstGeom prst="rect">
            <a:avLst/>
          </a:prstGeom>
        </p:spPr>
      </p:pic>
      <p:pic>
        <p:nvPicPr>
          <p:cNvPr id="279" name="Picture 278" descr="lifesource-logo.png"/>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7349618" y="3733980"/>
            <a:ext cx="546367" cy="135154"/>
          </a:xfrm>
          <a:prstGeom prst="rect">
            <a:avLst/>
          </a:prstGeom>
        </p:spPr>
      </p:pic>
      <p:pic>
        <p:nvPicPr>
          <p:cNvPr id="280" name="Picture 279" descr="covance.jpg"/>
          <p:cNvPicPr>
            <a:picLocks noChangeAspect="1"/>
          </p:cNvPicPr>
          <p:nvPr/>
        </p:nvPicPr>
        <p:blipFill>
          <a:blip r:embed="rId1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89934" y="2111604"/>
            <a:ext cx="553866" cy="132212"/>
          </a:xfrm>
          <a:prstGeom prst="rect">
            <a:avLst/>
          </a:prstGeom>
          <a:ln>
            <a:noFill/>
          </a:ln>
        </p:spPr>
      </p:pic>
      <p:pic>
        <p:nvPicPr>
          <p:cNvPr id="281" name="Picture 280" descr="mckesson.jpg"/>
          <p:cNvPicPr>
            <a:picLocks noChangeAspect="1"/>
          </p:cNvPicPr>
          <p:nvPr/>
        </p:nvPicPr>
        <p:blipFill>
          <a:blip r:embed="rId120" cstate="email">
            <a:clrChange>
              <a:clrFrom>
                <a:srgbClr val="FFFDFE"/>
              </a:clrFrom>
              <a:clrTo>
                <a:srgbClr val="FFFDFE">
                  <a:alpha val="0"/>
                </a:srgbClr>
              </a:clrTo>
            </a:clrChange>
            <a:extLst>
              <a:ext uri="{28A0092B-C50C-407E-A947-70E740481C1C}">
                <a14:useLocalDpi xmlns:a14="http://schemas.microsoft.com/office/drawing/2010/main"/>
              </a:ext>
            </a:extLst>
          </a:blip>
          <a:stretch>
            <a:fillRect/>
          </a:stretch>
        </p:blipFill>
        <p:spPr>
          <a:xfrm>
            <a:off x="7359053" y="3581595"/>
            <a:ext cx="553205" cy="85901"/>
          </a:xfrm>
          <a:prstGeom prst="rect">
            <a:avLst/>
          </a:prstGeom>
          <a:noFill/>
          <a:ln>
            <a:noFill/>
          </a:ln>
        </p:spPr>
      </p:pic>
      <p:pic>
        <p:nvPicPr>
          <p:cNvPr id="282" name="Picture 281" descr="Millennium Labs.png"/>
          <p:cNvPicPr>
            <a:picLocks noChangeAspect="1"/>
          </p:cNvPicPr>
          <p:nvPr/>
        </p:nvPicPr>
        <p:blipFill>
          <a:blip r:embed="rId12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83846" y="3245682"/>
            <a:ext cx="669734" cy="270701"/>
          </a:xfrm>
          <a:prstGeom prst="rect">
            <a:avLst/>
          </a:prstGeom>
        </p:spPr>
      </p:pic>
      <p:pic>
        <p:nvPicPr>
          <p:cNvPr id="283" name="Picture 282"/>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5398163" y="3500474"/>
            <a:ext cx="780630" cy="260210"/>
          </a:xfrm>
          <a:prstGeom prst="rect">
            <a:avLst/>
          </a:prstGeom>
        </p:spPr>
      </p:pic>
      <p:pic>
        <p:nvPicPr>
          <p:cNvPr id="284" name="Picture 283"/>
          <p:cNvPicPr>
            <a:picLocks noChangeAspect="1"/>
          </p:cNvPicPr>
          <p:nvPr/>
        </p:nvPicPr>
        <p:blipFill>
          <a:blip r:embed="rId1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07777" y="3275838"/>
            <a:ext cx="390073" cy="284223"/>
          </a:xfrm>
          <a:prstGeom prst="rect">
            <a:avLst/>
          </a:prstGeom>
        </p:spPr>
      </p:pic>
      <p:pic>
        <p:nvPicPr>
          <p:cNvPr id="285" name="Picture 284"/>
          <p:cNvPicPr>
            <a:picLocks noChangeAspect="1"/>
          </p:cNvPicPr>
          <p:nvPr/>
        </p:nvPicPr>
        <p:blipFill>
          <a:blip r:embed="rId12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10397" y="3695671"/>
            <a:ext cx="607584" cy="177830"/>
          </a:xfrm>
          <a:prstGeom prst="rect">
            <a:avLst/>
          </a:prstGeom>
        </p:spPr>
      </p:pic>
      <p:pic>
        <p:nvPicPr>
          <p:cNvPr id="287" name="Picture 286"/>
          <p:cNvPicPr>
            <a:picLocks noChangeAspect="1"/>
          </p:cNvPicPr>
          <p:nvPr/>
        </p:nvPicPr>
        <p:blipFill>
          <a:blip r:embed="rId125" cstate="email">
            <a:extLst>
              <a:ext uri="{28A0092B-C50C-407E-A947-70E740481C1C}">
                <a14:useLocalDpi xmlns:a14="http://schemas.microsoft.com/office/drawing/2010/main"/>
              </a:ext>
            </a:extLst>
          </a:blip>
          <a:stretch>
            <a:fillRect/>
          </a:stretch>
        </p:blipFill>
        <p:spPr>
          <a:xfrm>
            <a:off x="6096985" y="3525257"/>
            <a:ext cx="527421" cy="152458"/>
          </a:xfrm>
          <a:prstGeom prst="rect">
            <a:avLst/>
          </a:prstGeom>
        </p:spPr>
      </p:pic>
      <p:pic>
        <p:nvPicPr>
          <p:cNvPr id="288" name="Picture 287"/>
          <p:cNvPicPr>
            <a:picLocks noChangeAspect="1"/>
          </p:cNvPicPr>
          <p:nvPr/>
        </p:nvPicPr>
        <p:blipFill>
          <a:blip r:embed="rId12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83845" y="2450484"/>
            <a:ext cx="745605" cy="437638"/>
          </a:xfrm>
          <a:prstGeom prst="rect">
            <a:avLst/>
          </a:prstGeom>
        </p:spPr>
      </p:pic>
      <p:pic>
        <p:nvPicPr>
          <p:cNvPr id="289" name="Picture 288"/>
          <p:cNvPicPr>
            <a:picLocks noChangeAspect="1"/>
          </p:cNvPicPr>
          <p:nvPr/>
        </p:nvPicPr>
        <p:blipFill>
          <a:blip r:embed="rId12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28978" y="3083495"/>
            <a:ext cx="652772" cy="177677"/>
          </a:xfrm>
          <a:prstGeom prst="rect">
            <a:avLst/>
          </a:prstGeom>
        </p:spPr>
      </p:pic>
      <p:pic>
        <p:nvPicPr>
          <p:cNvPr id="291" name="Picture 290"/>
          <p:cNvPicPr>
            <a:picLocks noChangeAspect="1"/>
          </p:cNvPicPr>
          <p:nvPr/>
        </p:nvPicPr>
        <p:blipFill>
          <a:blip r:embed="rId1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07321" y="3636144"/>
            <a:ext cx="662297" cy="229044"/>
          </a:xfrm>
          <a:prstGeom prst="rect">
            <a:avLst/>
          </a:prstGeom>
        </p:spPr>
      </p:pic>
      <p:pic>
        <p:nvPicPr>
          <p:cNvPr id="292" name="Picture 291"/>
          <p:cNvPicPr>
            <a:picLocks noChangeAspect="1"/>
          </p:cNvPicPr>
          <p:nvPr/>
        </p:nvPicPr>
        <p:blipFill>
          <a:blip r:embed="rId1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01511" y="2315294"/>
            <a:ext cx="877515" cy="351006"/>
          </a:xfrm>
          <a:prstGeom prst="rect">
            <a:avLst/>
          </a:prstGeom>
        </p:spPr>
      </p:pic>
      <p:pic>
        <p:nvPicPr>
          <p:cNvPr id="293" name="Picture 292"/>
          <p:cNvPicPr>
            <a:picLocks noChangeAspect="1"/>
          </p:cNvPicPr>
          <p:nvPr/>
        </p:nvPicPr>
        <p:blipFill>
          <a:blip r:embed="rId130" cstate="email">
            <a:extLst>
              <a:ext uri="{28A0092B-C50C-407E-A947-70E740481C1C}">
                <a14:useLocalDpi xmlns:a14="http://schemas.microsoft.com/office/drawing/2010/main"/>
              </a:ext>
            </a:extLst>
          </a:blip>
          <a:stretch>
            <a:fillRect/>
          </a:stretch>
        </p:blipFill>
        <p:spPr>
          <a:xfrm>
            <a:off x="5960861" y="2939351"/>
            <a:ext cx="497089" cy="128000"/>
          </a:xfrm>
          <a:prstGeom prst="rect">
            <a:avLst/>
          </a:prstGeom>
        </p:spPr>
      </p:pic>
      <p:pic>
        <p:nvPicPr>
          <p:cNvPr id="294" name="Picture 293"/>
          <p:cNvPicPr>
            <a:picLocks noChangeAspect="1"/>
          </p:cNvPicPr>
          <p:nvPr/>
        </p:nvPicPr>
        <p:blipFill>
          <a:blip r:embed="rId131" cstate="email">
            <a:extLst>
              <a:ext uri="{28A0092B-C50C-407E-A947-70E740481C1C}">
                <a14:useLocalDpi xmlns:a14="http://schemas.microsoft.com/office/drawing/2010/main"/>
              </a:ext>
            </a:extLst>
          </a:blip>
          <a:stretch>
            <a:fillRect/>
          </a:stretch>
        </p:blipFill>
        <p:spPr>
          <a:xfrm>
            <a:off x="6164858" y="3148730"/>
            <a:ext cx="693141" cy="523254"/>
          </a:xfrm>
          <a:prstGeom prst="rect">
            <a:avLst/>
          </a:prstGeom>
        </p:spPr>
      </p:pic>
      <p:pic>
        <p:nvPicPr>
          <p:cNvPr id="295" name="Shape 113"/>
          <p:cNvPicPr preferRelativeResize="0"/>
          <p:nvPr/>
        </p:nvPicPr>
        <p:blipFill>
          <a:blip r:embed="rId13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77701" y="4379242"/>
            <a:ext cx="514042" cy="232148"/>
          </a:xfrm>
          <a:prstGeom prst="rect">
            <a:avLst/>
          </a:prstGeom>
          <a:ln>
            <a:noFill/>
          </a:ln>
        </p:spPr>
      </p:pic>
      <p:pic>
        <p:nvPicPr>
          <p:cNvPr id="296" name="Shape 123"/>
          <p:cNvPicPr preferRelativeResize="0"/>
          <p:nvPr/>
        </p:nvPicPr>
        <p:blipFill>
          <a:blip r:embed="rId13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10813" y="3994833"/>
            <a:ext cx="551987" cy="135997"/>
          </a:xfrm>
          <a:prstGeom prst="rect">
            <a:avLst/>
          </a:prstGeom>
          <a:ln>
            <a:noFill/>
          </a:ln>
        </p:spPr>
      </p:pic>
      <p:pic>
        <p:nvPicPr>
          <p:cNvPr id="297" name="Picture 296" descr="best-buy.jpg"/>
          <p:cNvPicPr>
            <a:picLocks noChangeAspect="1"/>
          </p:cNvPicPr>
          <p:nvPr/>
        </p:nvPicPr>
        <p:blipFill>
          <a:blip r:embed="rId1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75825" y="4193295"/>
            <a:ext cx="286875" cy="202841"/>
          </a:xfrm>
          <a:prstGeom prst="rect">
            <a:avLst/>
          </a:prstGeom>
          <a:noFill/>
          <a:ln>
            <a:noFill/>
          </a:ln>
        </p:spPr>
      </p:pic>
      <p:pic>
        <p:nvPicPr>
          <p:cNvPr id="298" name="Picture 297" descr="disney.jpg"/>
          <p:cNvPicPr>
            <a:picLocks noChangeAspect="1"/>
          </p:cNvPicPr>
          <p:nvPr/>
        </p:nvPicPr>
        <p:blipFill>
          <a:blip r:embed="rId13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28222" y="4431354"/>
            <a:ext cx="419202" cy="191446"/>
          </a:xfrm>
          <a:prstGeom prst="rect">
            <a:avLst/>
          </a:prstGeom>
          <a:ln>
            <a:noFill/>
          </a:ln>
        </p:spPr>
      </p:pic>
      <p:pic>
        <p:nvPicPr>
          <p:cNvPr id="299" name="Picture 298" descr="sports-authority.jpg"/>
          <p:cNvPicPr>
            <a:picLocks noChangeAspect="1"/>
          </p:cNvPicPr>
          <p:nvPr/>
        </p:nvPicPr>
        <p:blipFill>
          <a:blip r:embed="rId136"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024077" y="4796215"/>
            <a:ext cx="440224" cy="155187"/>
          </a:xfrm>
          <a:prstGeom prst="rect">
            <a:avLst/>
          </a:prstGeom>
          <a:ln>
            <a:noFill/>
          </a:ln>
        </p:spPr>
      </p:pic>
      <p:pic>
        <p:nvPicPr>
          <p:cNvPr id="300" name="Picture 299" descr="williams-sonoma.jpg"/>
          <p:cNvPicPr>
            <a:picLocks noChangeAspect="1"/>
          </p:cNvPicPr>
          <p:nvPr/>
        </p:nvPicPr>
        <p:blipFill>
          <a:blip r:embed="rId137" cstate="email">
            <a:clrChange>
              <a:clrFrom>
                <a:srgbClr val="FEFFFD"/>
              </a:clrFrom>
              <a:clrTo>
                <a:srgbClr val="FEFFFD">
                  <a:alpha val="0"/>
                </a:srgbClr>
              </a:clrTo>
            </a:clrChange>
            <a:extLst>
              <a:ext uri="{28A0092B-C50C-407E-A947-70E740481C1C}">
                <a14:useLocalDpi xmlns:a14="http://schemas.microsoft.com/office/drawing/2010/main"/>
              </a:ext>
            </a:extLst>
          </a:blip>
          <a:stretch>
            <a:fillRect/>
          </a:stretch>
        </p:blipFill>
        <p:spPr>
          <a:xfrm>
            <a:off x="6537852" y="4827903"/>
            <a:ext cx="713848" cy="69725"/>
          </a:xfrm>
          <a:prstGeom prst="rect">
            <a:avLst/>
          </a:prstGeom>
          <a:ln>
            <a:noFill/>
          </a:ln>
        </p:spPr>
      </p:pic>
      <p:pic>
        <p:nvPicPr>
          <p:cNvPr id="301" name="Picture 300" descr="nordstrom.jpg"/>
          <p:cNvPicPr>
            <a:picLocks noChangeAspect="1"/>
          </p:cNvPicPr>
          <p:nvPr/>
        </p:nvPicPr>
        <p:blipFill>
          <a:blip r:embed="rId13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5377" y="4656498"/>
            <a:ext cx="575862" cy="99668"/>
          </a:xfrm>
          <a:prstGeom prst="rect">
            <a:avLst/>
          </a:prstGeom>
          <a:ln>
            <a:noFill/>
          </a:ln>
        </p:spPr>
      </p:pic>
      <p:pic>
        <p:nvPicPr>
          <p:cNvPr id="302" name="Shape 87"/>
          <p:cNvPicPr preferRelativeResize="0"/>
          <p:nvPr/>
        </p:nvPicPr>
        <p:blipFill>
          <a:blip r:embed="rId139" cstate="email">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a:off x="6588954" y="4191636"/>
            <a:ext cx="376996" cy="225579"/>
          </a:xfrm>
          <a:prstGeom prst="rect">
            <a:avLst/>
          </a:prstGeom>
        </p:spPr>
      </p:pic>
      <p:pic>
        <p:nvPicPr>
          <p:cNvPr id="303" name="Shape 115"/>
          <p:cNvPicPr preferRelativeResize="0"/>
          <p:nvPr/>
        </p:nvPicPr>
        <p:blipFill>
          <a:blip r:embed="rId14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15599" y="4241350"/>
            <a:ext cx="310802" cy="110322"/>
          </a:xfrm>
          <a:prstGeom prst="rect">
            <a:avLst/>
          </a:prstGeom>
        </p:spPr>
      </p:pic>
      <p:pic>
        <p:nvPicPr>
          <p:cNvPr id="304" name="Picture 303" descr="US Foods.png"/>
          <p:cNvPicPr>
            <a:picLocks noChangeAspect="1"/>
          </p:cNvPicPr>
          <p:nvPr/>
        </p:nvPicPr>
        <p:blipFill>
          <a:blip r:embed="rId1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38563" y="4412437"/>
            <a:ext cx="201167" cy="210363"/>
          </a:xfrm>
          <a:prstGeom prst="rect">
            <a:avLst/>
          </a:prstGeom>
        </p:spPr>
      </p:pic>
      <p:pic>
        <p:nvPicPr>
          <p:cNvPr id="305" name="Picture 304"/>
          <p:cNvPicPr>
            <a:picLocks noChangeAspect="1"/>
          </p:cNvPicPr>
          <p:nvPr/>
        </p:nvPicPr>
        <p:blipFill>
          <a:blip r:embed="rId142" cstate="email">
            <a:clrChange>
              <a:clrFrom>
                <a:srgbClr val="FEFEF7"/>
              </a:clrFrom>
              <a:clrTo>
                <a:srgbClr val="FEFEF7">
                  <a:alpha val="0"/>
                </a:srgbClr>
              </a:clrTo>
            </a:clrChange>
            <a:extLst>
              <a:ext uri="{28A0092B-C50C-407E-A947-70E740481C1C}">
                <a14:useLocalDpi xmlns:a14="http://schemas.microsoft.com/office/drawing/2010/main"/>
              </a:ext>
            </a:extLst>
          </a:blip>
          <a:stretch>
            <a:fillRect/>
          </a:stretch>
        </p:blipFill>
        <p:spPr>
          <a:xfrm>
            <a:off x="7310449" y="4838026"/>
            <a:ext cx="434436" cy="203294"/>
          </a:xfrm>
          <a:prstGeom prst="rect">
            <a:avLst/>
          </a:prstGeom>
        </p:spPr>
      </p:pic>
      <p:pic>
        <p:nvPicPr>
          <p:cNvPr id="306" name="Picture 305"/>
          <p:cNvPicPr>
            <a:picLocks noChangeAspect="1"/>
          </p:cNvPicPr>
          <p:nvPr/>
        </p:nvPicPr>
        <p:blipFill>
          <a:blip r:embed="rId14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49759" y="4676027"/>
            <a:ext cx="530714" cy="111762"/>
          </a:xfrm>
          <a:prstGeom prst="rect">
            <a:avLst/>
          </a:prstGeom>
        </p:spPr>
      </p:pic>
      <p:pic>
        <p:nvPicPr>
          <p:cNvPr id="307" name="Picture 306"/>
          <p:cNvPicPr>
            <a:picLocks noChangeAspect="1"/>
          </p:cNvPicPr>
          <p:nvPr/>
        </p:nvPicPr>
        <p:blipFill>
          <a:blip r:embed="rId14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92054" y="4998396"/>
            <a:ext cx="485046" cy="176866"/>
          </a:xfrm>
          <a:prstGeom prst="rect">
            <a:avLst/>
          </a:prstGeom>
        </p:spPr>
      </p:pic>
      <p:pic>
        <p:nvPicPr>
          <p:cNvPr id="308" name="Picture 307"/>
          <p:cNvPicPr>
            <a:picLocks noChangeAspect="1"/>
          </p:cNvPicPr>
          <p:nvPr/>
        </p:nvPicPr>
        <p:blipFill>
          <a:blip r:embed="rId14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94131" y="4206505"/>
            <a:ext cx="311569" cy="168554"/>
          </a:xfrm>
          <a:prstGeom prst="rect">
            <a:avLst/>
          </a:prstGeom>
        </p:spPr>
      </p:pic>
      <p:pic>
        <p:nvPicPr>
          <p:cNvPr id="309" name="Picture 308"/>
          <p:cNvPicPr>
            <a:picLocks noChangeAspect="1"/>
          </p:cNvPicPr>
          <p:nvPr/>
        </p:nvPicPr>
        <p:blipFill>
          <a:blip r:embed="rId146" cstate="email">
            <a:extLst>
              <a:ext uri="{28A0092B-C50C-407E-A947-70E740481C1C}">
                <a14:useLocalDpi xmlns:a14="http://schemas.microsoft.com/office/drawing/2010/main"/>
              </a:ext>
            </a:extLst>
          </a:blip>
          <a:stretch>
            <a:fillRect/>
          </a:stretch>
        </p:blipFill>
        <p:spPr>
          <a:xfrm>
            <a:off x="5916755" y="3860800"/>
            <a:ext cx="658644" cy="412750"/>
          </a:xfrm>
          <a:prstGeom prst="rect">
            <a:avLst/>
          </a:prstGeom>
        </p:spPr>
      </p:pic>
      <p:pic>
        <p:nvPicPr>
          <p:cNvPr id="310" name="Picture 309"/>
          <p:cNvPicPr>
            <a:picLocks noChangeAspect="1"/>
          </p:cNvPicPr>
          <p:nvPr/>
        </p:nvPicPr>
        <p:blipFill>
          <a:blip r:embed="rId14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38222" y="5599134"/>
            <a:ext cx="303977" cy="255566"/>
          </a:xfrm>
          <a:prstGeom prst="rect">
            <a:avLst/>
          </a:prstGeom>
        </p:spPr>
      </p:pic>
      <p:pic>
        <p:nvPicPr>
          <p:cNvPr id="312" name="Picture 311"/>
          <p:cNvPicPr>
            <a:picLocks noChangeAspect="1"/>
          </p:cNvPicPr>
          <p:nvPr/>
        </p:nvPicPr>
        <p:blipFill>
          <a:blip r:embed="rId148" cstate="email">
            <a:extLst>
              <a:ext uri="{28A0092B-C50C-407E-A947-70E740481C1C}">
                <a14:useLocalDpi xmlns:a14="http://schemas.microsoft.com/office/drawing/2010/main"/>
              </a:ext>
            </a:extLst>
          </a:blip>
          <a:stretch>
            <a:fillRect/>
          </a:stretch>
        </p:blipFill>
        <p:spPr>
          <a:xfrm>
            <a:off x="7314807" y="4000074"/>
            <a:ext cx="502043" cy="139773"/>
          </a:xfrm>
          <a:prstGeom prst="rect">
            <a:avLst/>
          </a:prstGeom>
        </p:spPr>
      </p:pic>
      <p:pic>
        <p:nvPicPr>
          <p:cNvPr id="313" name="Picture 312"/>
          <p:cNvPicPr>
            <a:picLocks noChangeAspect="1"/>
          </p:cNvPicPr>
          <p:nvPr/>
        </p:nvPicPr>
        <p:blipFill>
          <a:blip r:embed="rId14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11475" y="4602431"/>
            <a:ext cx="433975" cy="221327"/>
          </a:xfrm>
          <a:prstGeom prst="rect">
            <a:avLst/>
          </a:prstGeom>
        </p:spPr>
      </p:pic>
      <p:pic>
        <p:nvPicPr>
          <p:cNvPr id="314" name="Picture 313"/>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6270310" y="5013771"/>
            <a:ext cx="435290" cy="155129"/>
          </a:xfrm>
          <a:prstGeom prst="rect">
            <a:avLst/>
          </a:prstGeom>
        </p:spPr>
      </p:pic>
      <p:pic>
        <p:nvPicPr>
          <p:cNvPr id="315" name="Picture 314"/>
          <p:cNvPicPr>
            <a:picLocks noChangeAspect="1"/>
          </p:cNvPicPr>
          <p:nvPr/>
        </p:nvPicPr>
        <p:blipFill>
          <a:blip r:embed="rId15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11125" y="4461228"/>
            <a:ext cx="470726" cy="172558"/>
          </a:xfrm>
          <a:prstGeom prst="rect">
            <a:avLst/>
          </a:prstGeom>
        </p:spPr>
      </p:pic>
      <p:pic>
        <p:nvPicPr>
          <p:cNvPr id="316" name="Picture 315"/>
          <p:cNvPicPr>
            <a:picLocks noChangeAspect="1"/>
          </p:cNvPicPr>
          <p:nvPr/>
        </p:nvPicPr>
        <p:blipFill>
          <a:blip r:embed="rId15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82941" y="5197566"/>
            <a:ext cx="376660" cy="301628"/>
          </a:xfrm>
          <a:prstGeom prst="rect">
            <a:avLst/>
          </a:prstGeom>
        </p:spPr>
      </p:pic>
      <p:pic>
        <p:nvPicPr>
          <p:cNvPr id="317" name="Picture 316"/>
          <p:cNvPicPr>
            <a:picLocks noChangeAspect="1"/>
          </p:cNvPicPr>
          <p:nvPr/>
        </p:nvPicPr>
        <p:blipFill>
          <a:blip r:embed="rId15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01506" y="4458540"/>
            <a:ext cx="432794" cy="132510"/>
          </a:xfrm>
          <a:prstGeom prst="rect">
            <a:avLst/>
          </a:prstGeom>
        </p:spPr>
      </p:pic>
      <p:pic>
        <p:nvPicPr>
          <p:cNvPr id="318" name="Picture 317"/>
          <p:cNvPicPr>
            <a:picLocks noChangeAspect="1"/>
          </p:cNvPicPr>
          <p:nvPr/>
        </p:nvPicPr>
        <p:blipFill>
          <a:blip r:embed="rId15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1467" y="5118100"/>
            <a:ext cx="518359" cy="330199"/>
          </a:xfrm>
          <a:prstGeom prst="rect">
            <a:avLst/>
          </a:prstGeom>
        </p:spPr>
      </p:pic>
      <p:pic>
        <p:nvPicPr>
          <p:cNvPr id="319" name="Picture 318"/>
          <p:cNvPicPr>
            <a:picLocks noChangeAspect="1"/>
          </p:cNvPicPr>
          <p:nvPr/>
        </p:nvPicPr>
        <p:blipFill>
          <a:blip r:embed="rId15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92006" y="5422677"/>
            <a:ext cx="226530" cy="226530"/>
          </a:xfrm>
          <a:prstGeom prst="rect">
            <a:avLst/>
          </a:prstGeom>
        </p:spPr>
      </p:pic>
      <p:pic>
        <p:nvPicPr>
          <p:cNvPr id="320" name="Picture 319"/>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7989014" y="4010837"/>
            <a:ext cx="432770" cy="161113"/>
          </a:xfrm>
          <a:prstGeom prst="rect">
            <a:avLst/>
          </a:prstGeom>
        </p:spPr>
      </p:pic>
      <p:pic>
        <p:nvPicPr>
          <p:cNvPr id="321" name="Picture 320"/>
          <p:cNvPicPr>
            <a:picLocks noChangeAspect="1"/>
          </p:cNvPicPr>
          <p:nvPr/>
        </p:nvPicPr>
        <p:blipFill>
          <a:blip r:embed="rId15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81244" y="5454651"/>
            <a:ext cx="396436" cy="214466"/>
          </a:xfrm>
          <a:prstGeom prst="rect">
            <a:avLst/>
          </a:prstGeom>
        </p:spPr>
      </p:pic>
      <p:pic>
        <p:nvPicPr>
          <p:cNvPr id="322" name="Picture 321"/>
          <p:cNvPicPr>
            <a:picLocks noChangeAspect="1"/>
          </p:cNvPicPr>
          <p:nvPr/>
        </p:nvPicPr>
        <p:blipFill>
          <a:blip r:embed="rId15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06251" y="4156620"/>
            <a:ext cx="473850" cy="236925"/>
          </a:xfrm>
          <a:prstGeom prst="rect">
            <a:avLst/>
          </a:prstGeom>
        </p:spPr>
      </p:pic>
      <p:pic>
        <p:nvPicPr>
          <p:cNvPr id="323" name="Picture 322"/>
          <p:cNvPicPr>
            <a:picLocks noChangeAspect="1"/>
          </p:cNvPicPr>
          <p:nvPr/>
        </p:nvPicPr>
        <p:blipFill>
          <a:blip r:embed="rId15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03135" y="4397863"/>
            <a:ext cx="301065" cy="213254"/>
          </a:xfrm>
          <a:prstGeom prst="rect">
            <a:avLst/>
          </a:prstGeom>
        </p:spPr>
      </p:pic>
      <p:pic>
        <p:nvPicPr>
          <p:cNvPr id="324" name="Picture 323"/>
          <p:cNvPicPr>
            <a:picLocks noChangeAspect="1"/>
          </p:cNvPicPr>
          <p:nvPr/>
        </p:nvPicPr>
        <p:blipFill>
          <a:blip r:embed="rId160" cstate="email">
            <a:extLst>
              <a:ext uri="{28A0092B-C50C-407E-A947-70E740481C1C}">
                <a14:useLocalDpi xmlns:a14="http://schemas.microsoft.com/office/drawing/2010/main"/>
              </a:ext>
            </a:extLst>
          </a:blip>
          <a:stretch>
            <a:fillRect/>
          </a:stretch>
        </p:blipFill>
        <p:spPr>
          <a:xfrm>
            <a:off x="8183402" y="4248150"/>
            <a:ext cx="452598" cy="75393"/>
          </a:xfrm>
          <a:prstGeom prst="rect">
            <a:avLst/>
          </a:prstGeom>
        </p:spPr>
      </p:pic>
      <p:pic>
        <p:nvPicPr>
          <p:cNvPr id="325" name="Shape 252"/>
          <p:cNvPicPr preferRelativeResize="0"/>
          <p:nvPr/>
        </p:nvPicPr>
        <p:blipFill>
          <a:blip r:embed="rId16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69726" y="5033404"/>
            <a:ext cx="330589" cy="218048"/>
          </a:xfrm>
          <a:prstGeom prst="rect">
            <a:avLst/>
          </a:prstGeom>
        </p:spPr>
      </p:pic>
      <p:pic>
        <p:nvPicPr>
          <p:cNvPr id="326" name="Shape 202"/>
          <p:cNvPicPr preferRelativeResize="0"/>
          <p:nvPr/>
        </p:nvPicPr>
        <p:blipFill>
          <a:blip r:embed="rId162" cstate="email">
            <a:extLst>
              <a:ext uri="{28A0092B-C50C-407E-A947-70E740481C1C}">
                <a14:useLocalDpi xmlns:a14="http://schemas.microsoft.com/office/drawing/2010/main"/>
              </a:ext>
            </a:extLst>
          </a:blip>
          <a:stretch>
            <a:fillRect/>
          </a:stretch>
        </p:blipFill>
        <p:spPr>
          <a:xfrm>
            <a:off x="5053087" y="4645410"/>
            <a:ext cx="233824" cy="308824"/>
          </a:xfrm>
          <a:prstGeom prst="rect">
            <a:avLst/>
          </a:prstGeom>
        </p:spPr>
      </p:pic>
      <p:pic>
        <p:nvPicPr>
          <p:cNvPr id="327" name="Shape 211"/>
          <p:cNvPicPr preferRelativeResize="0"/>
          <p:nvPr/>
        </p:nvPicPr>
        <p:blipFill>
          <a:blip r:embed="rId16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74279" y="5780140"/>
            <a:ext cx="290295" cy="201944"/>
          </a:xfrm>
          <a:prstGeom prst="rect">
            <a:avLst/>
          </a:prstGeom>
        </p:spPr>
      </p:pic>
      <p:pic>
        <p:nvPicPr>
          <p:cNvPr id="328" name="Shape 218"/>
          <p:cNvPicPr preferRelativeResize="0"/>
          <p:nvPr/>
        </p:nvPicPr>
        <p:blipFill>
          <a:blip r:embed="rId16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36709" y="5005253"/>
            <a:ext cx="307475" cy="310929"/>
          </a:xfrm>
          <a:prstGeom prst="rect">
            <a:avLst/>
          </a:prstGeom>
        </p:spPr>
      </p:pic>
      <p:pic>
        <p:nvPicPr>
          <p:cNvPr id="330" name="Picture 329" descr="AFG-130103-002.jpg"/>
          <p:cNvPicPr>
            <a:picLocks noChangeAspect="1"/>
          </p:cNvPicPr>
          <p:nvPr/>
        </p:nvPicPr>
        <p:blipFill>
          <a:blip r:embed="rId165" cstate="email">
            <a:clrChange>
              <a:clrFrom>
                <a:srgbClr val="FEFFFF"/>
              </a:clrFrom>
              <a:clrTo>
                <a:srgbClr val="FEFFFF">
                  <a:alpha val="0"/>
                </a:srgbClr>
              </a:clrTo>
            </a:clrChange>
            <a:extLst>
              <a:ext uri="{28A0092B-C50C-407E-A947-70E740481C1C}">
                <a14:useLocalDpi xmlns:a14="http://schemas.microsoft.com/office/drawing/2010/main"/>
              </a:ext>
            </a:extLst>
          </a:blip>
          <a:stretch>
            <a:fillRect/>
          </a:stretch>
        </p:blipFill>
        <p:spPr>
          <a:xfrm>
            <a:off x="4646699" y="6121910"/>
            <a:ext cx="294351" cy="345101"/>
          </a:xfrm>
          <a:prstGeom prst="rect">
            <a:avLst/>
          </a:prstGeom>
        </p:spPr>
      </p:pic>
      <p:pic>
        <p:nvPicPr>
          <p:cNvPr id="331" name="Picture 330" descr="Airforce.png"/>
          <p:cNvPicPr>
            <a:picLocks noChangeAspect="1"/>
          </p:cNvPicPr>
          <p:nvPr/>
        </p:nvPicPr>
        <p:blipFill>
          <a:blip r:embed="rId16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81998" y="4642242"/>
            <a:ext cx="378194" cy="299290"/>
          </a:xfrm>
          <a:prstGeom prst="rect">
            <a:avLst/>
          </a:prstGeom>
        </p:spPr>
      </p:pic>
      <p:pic>
        <p:nvPicPr>
          <p:cNvPr id="336" name="Picture 335"/>
          <p:cNvPicPr>
            <a:picLocks noChangeAspect="1"/>
          </p:cNvPicPr>
          <p:nvPr/>
        </p:nvPicPr>
        <p:blipFill>
          <a:blip r:embed="rId16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26245" y="4997020"/>
            <a:ext cx="301747" cy="301747"/>
          </a:xfrm>
          <a:prstGeom prst="rect">
            <a:avLst/>
          </a:prstGeom>
        </p:spPr>
      </p:pic>
      <p:pic>
        <p:nvPicPr>
          <p:cNvPr id="337" name="Picture 336"/>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5451008" y="5390683"/>
            <a:ext cx="350493" cy="270380"/>
          </a:xfrm>
          <a:prstGeom prst="rect">
            <a:avLst/>
          </a:prstGeom>
        </p:spPr>
      </p:pic>
      <p:pic>
        <p:nvPicPr>
          <p:cNvPr id="338" name="Picture 337"/>
          <p:cNvPicPr>
            <a:picLocks noChangeAspect="1"/>
          </p:cNvPicPr>
          <p:nvPr/>
        </p:nvPicPr>
        <p:blipFill>
          <a:blip r:embed="rId16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13772" y="5008535"/>
            <a:ext cx="266000" cy="311738"/>
          </a:xfrm>
          <a:prstGeom prst="rect">
            <a:avLst/>
          </a:prstGeom>
        </p:spPr>
      </p:pic>
      <p:pic>
        <p:nvPicPr>
          <p:cNvPr id="339" name="Picture 338"/>
          <p:cNvPicPr>
            <a:picLocks noChangeAspect="1"/>
          </p:cNvPicPr>
          <p:nvPr/>
        </p:nvPicPr>
        <p:blipFill>
          <a:blip r:embed="rId17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06657" y="4246131"/>
            <a:ext cx="291573" cy="346774"/>
          </a:xfrm>
          <a:prstGeom prst="rect">
            <a:avLst/>
          </a:prstGeom>
        </p:spPr>
      </p:pic>
      <p:pic>
        <p:nvPicPr>
          <p:cNvPr id="340" name="Picture 339"/>
          <p:cNvPicPr>
            <a:picLocks noChangeAspect="1"/>
          </p:cNvPicPr>
          <p:nvPr/>
        </p:nvPicPr>
        <p:blipFill>
          <a:blip r:embed="rId17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46253" y="5332064"/>
            <a:ext cx="694658" cy="345144"/>
          </a:xfrm>
          <a:prstGeom prst="rect">
            <a:avLst/>
          </a:prstGeom>
        </p:spPr>
      </p:pic>
      <p:pic>
        <p:nvPicPr>
          <p:cNvPr id="341" name="Picture 340"/>
          <p:cNvPicPr>
            <a:picLocks noChangeAspect="1"/>
          </p:cNvPicPr>
          <p:nvPr/>
        </p:nvPicPr>
        <p:blipFill>
          <a:blip r:embed="rId17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13067" y="6123970"/>
            <a:ext cx="327283" cy="322939"/>
          </a:xfrm>
          <a:prstGeom prst="rect">
            <a:avLst/>
          </a:prstGeom>
        </p:spPr>
      </p:pic>
      <p:pic>
        <p:nvPicPr>
          <p:cNvPr id="343" name="Picture 342"/>
          <p:cNvPicPr>
            <a:picLocks noChangeAspect="1"/>
          </p:cNvPicPr>
          <p:nvPr/>
        </p:nvPicPr>
        <p:blipFill>
          <a:blip r:embed="rId17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18321" y="5717462"/>
            <a:ext cx="336740" cy="347407"/>
          </a:xfrm>
          <a:prstGeom prst="rect">
            <a:avLst/>
          </a:prstGeom>
        </p:spPr>
      </p:pic>
      <p:pic>
        <p:nvPicPr>
          <p:cNvPr id="344" name="Picture 343"/>
          <p:cNvPicPr>
            <a:picLocks noChangeAspect="1"/>
          </p:cNvPicPr>
          <p:nvPr/>
        </p:nvPicPr>
        <p:blipFill>
          <a:blip r:embed="rId174" cstate="email">
            <a:extLst>
              <a:ext uri="{28A0092B-C50C-407E-A947-70E740481C1C}">
                <a14:useLocalDpi xmlns:a14="http://schemas.microsoft.com/office/drawing/2010/main"/>
              </a:ext>
            </a:extLst>
          </a:blip>
          <a:stretch>
            <a:fillRect/>
          </a:stretch>
        </p:blipFill>
        <p:spPr>
          <a:xfrm>
            <a:off x="4620165" y="5742506"/>
            <a:ext cx="320295" cy="320295"/>
          </a:xfrm>
          <a:prstGeom prst="rect">
            <a:avLst/>
          </a:prstGeom>
        </p:spPr>
      </p:pic>
      <p:pic>
        <p:nvPicPr>
          <p:cNvPr id="345" name="Picture 344"/>
          <p:cNvPicPr>
            <a:picLocks noChangeAspect="1"/>
          </p:cNvPicPr>
          <p:nvPr/>
        </p:nvPicPr>
        <p:blipFill>
          <a:blip r:embed="rId17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28925" y="5381038"/>
            <a:ext cx="310571" cy="317566"/>
          </a:xfrm>
          <a:prstGeom prst="rect">
            <a:avLst/>
          </a:prstGeom>
        </p:spPr>
      </p:pic>
      <p:pic>
        <p:nvPicPr>
          <p:cNvPr id="346" name="Shape 220"/>
          <p:cNvPicPr preferRelativeResize="0"/>
          <p:nvPr/>
        </p:nvPicPr>
        <p:blipFill>
          <a:blip r:embed="rId176" cstate="email">
            <a:clrChange>
              <a:clrFrom>
                <a:srgbClr val="F2F8F4"/>
              </a:clrFrom>
              <a:clrTo>
                <a:srgbClr val="F2F8F4">
                  <a:alpha val="0"/>
                </a:srgbClr>
              </a:clrTo>
            </a:clrChange>
            <a:extLst>
              <a:ext uri="{28A0092B-C50C-407E-A947-70E740481C1C}">
                <a14:useLocalDpi xmlns:a14="http://schemas.microsoft.com/office/drawing/2010/main"/>
              </a:ext>
            </a:extLst>
          </a:blip>
          <a:stretch>
            <a:fillRect/>
          </a:stretch>
        </p:blipFill>
        <p:spPr>
          <a:xfrm>
            <a:off x="5474538" y="6023254"/>
            <a:ext cx="758770" cy="145290"/>
          </a:xfrm>
          <a:prstGeom prst="rect">
            <a:avLst/>
          </a:prstGeom>
        </p:spPr>
      </p:pic>
      <p:pic>
        <p:nvPicPr>
          <p:cNvPr id="347" name="Shape 170"/>
          <p:cNvPicPr preferRelativeResize="0"/>
          <p:nvPr/>
        </p:nvPicPr>
        <p:blipFill>
          <a:blip r:embed="rId17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00406" y="5621625"/>
            <a:ext cx="436944" cy="276657"/>
          </a:xfrm>
          <a:prstGeom prst="rect">
            <a:avLst/>
          </a:prstGeom>
        </p:spPr>
      </p:pic>
      <p:pic>
        <p:nvPicPr>
          <p:cNvPr id="348" name="Picture 347" descr="3112_270920216360146_1993842196_n.jpg"/>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5904356" y="5746751"/>
            <a:ext cx="253452" cy="253452"/>
          </a:xfrm>
          <a:prstGeom prst="rect">
            <a:avLst/>
          </a:prstGeom>
        </p:spPr>
      </p:pic>
      <p:pic>
        <p:nvPicPr>
          <p:cNvPr id="349" name="Picture 348" descr="imgres.jpg"/>
          <p:cNvPicPr>
            <a:picLocks noChangeAspect="1"/>
          </p:cNvPicPr>
          <p:nvPr/>
        </p:nvPicPr>
        <p:blipFill>
          <a:blip r:embed="rId17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72752" y="5967756"/>
            <a:ext cx="712248" cy="187005"/>
          </a:xfrm>
          <a:prstGeom prst="rect">
            <a:avLst/>
          </a:prstGeom>
        </p:spPr>
      </p:pic>
      <p:pic>
        <p:nvPicPr>
          <p:cNvPr id="350" name="Picture 349"/>
          <p:cNvPicPr>
            <a:picLocks noChangeAspect="1"/>
          </p:cNvPicPr>
          <p:nvPr/>
        </p:nvPicPr>
        <p:blipFill>
          <a:blip r:embed="rId180" cstate="email">
            <a:extLst>
              <a:ext uri="{28A0092B-C50C-407E-A947-70E740481C1C}">
                <a14:useLocalDpi xmlns:a14="http://schemas.microsoft.com/office/drawing/2010/main"/>
              </a:ext>
            </a:extLst>
          </a:blip>
          <a:stretch>
            <a:fillRect/>
          </a:stretch>
        </p:blipFill>
        <p:spPr>
          <a:xfrm>
            <a:off x="6243854" y="5452114"/>
            <a:ext cx="328396" cy="184492"/>
          </a:xfrm>
          <a:prstGeom prst="rect">
            <a:avLst/>
          </a:prstGeom>
        </p:spPr>
      </p:pic>
      <p:pic>
        <p:nvPicPr>
          <p:cNvPr id="351" name="Picture 350"/>
          <p:cNvPicPr>
            <a:picLocks noChangeAspect="1"/>
          </p:cNvPicPr>
          <p:nvPr/>
        </p:nvPicPr>
        <p:blipFill>
          <a:blip r:embed="rId181" cstate="email">
            <a:extLst>
              <a:ext uri="{28A0092B-C50C-407E-A947-70E740481C1C}">
                <a14:useLocalDpi xmlns:a14="http://schemas.microsoft.com/office/drawing/2010/main"/>
              </a:ext>
            </a:extLst>
          </a:blip>
          <a:stretch>
            <a:fillRect/>
          </a:stretch>
        </p:blipFill>
        <p:spPr>
          <a:xfrm>
            <a:off x="5918200" y="5368230"/>
            <a:ext cx="268541" cy="332351"/>
          </a:xfrm>
          <a:prstGeom prst="rect">
            <a:avLst/>
          </a:prstGeom>
        </p:spPr>
      </p:pic>
      <p:pic>
        <p:nvPicPr>
          <p:cNvPr id="286" name="Picture 285"/>
          <p:cNvPicPr>
            <a:picLocks noChangeAspect="1"/>
          </p:cNvPicPr>
          <p:nvPr/>
        </p:nvPicPr>
        <p:blipFill>
          <a:blip r:embed="rId182" cstate="email">
            <a:extLst>
              <a:ext uri="{28A0092B-C50C-407E-A947-70E740481C1C}">
                <a14:useLocalDpi xmlns:a14="http://schemas.microsoft.com/office/drawing/2010/main"/>
              </a:ext>
            </a:extLst>
          </a:blip>
          <a:stretch>
            <a:fillRect/>
          </a:stretch>
        </p:blipFill>
        <p:spPr>
          <a:xfrm>
            <a:off x="2610279" y="3060700"/>
            <a:ext cx="564721" cy="285749"/>
          </a:xfrm>
          <a:prstGeom prst="rect">
            <a:avLst/>
          </a:prstGeom>
        </p:spPr>
      </p:pic>
      <p:pic>
        <p:nvPicPr>
          <p:cNvPr id="290" name="Picture 289"/>
          <p:cNvPicPr>
            <a:picLocks noChangeAspect="1"/>
          </p:cNvPicPr>
          <p:nvPr/>
        </p:nvPicPr>
        <p:blipFill>
          <a:blip r:embed="rId183" cstate="email">
            <a:extLst>
              <a:ext uri="{28A0092B-C50C-407E-A947-70E740481C1C}">
                <a14:useLocalDpi xmlns:a14="http://schemas.microsoft.com/office/drawing/2010/main"/>
              </a:ext>
            </a:extLst>
          </a:blip>
          <a:stretch>
            <a:fillRect/>
          </a:stretch>
        </p:blipFill>
        <p:spPr>
          <a:xfrm>
            <a:off x="1303244" y="3130550"/>
            <a:ext cx="1274856" cy="195461"/>
          </a:xfrm>
          <a:prstGeom prst="rect">
            <a:avLst/>
          </a:prstGeom>
        </p:spPr>
      </p:pic>
      <p:pic>
        <p:nvPicPr>
          <p:cNvPr id="329" name="Picture 328"/>
          <p:cNvPicPr>
            <a:picLocks noChangeAspect="1"/>
          </p:cNvPicPr>
          <p:nvPr/>
        </p:nvPicPr>
        <p:blipFill>
          <a:blip r:embed="rId184" cstate="email">
            <a:extLst>
              <a:ext uri="{28A0092B-C50C-407E-A947-70E740481C1C}">
                <a14:useLocalDpi xmlns:a14="http://schemas.microsoft.com/office/drawing/2010/main"/>
              </a:ext>
            </a:extLst>
          </a:blip>
          <a:stretch>
            <a:fillRect/>
          </a:stretch>
        </p:blipFill>
        <p:spPr>
          <a:xfrm>
            <a:off x="2936630" y="3276600"/>
            <a:ext cx="898769" cy="584200"/>
          </a:xfrm>
          <a:prstGeom prst="rect">
            <a:avLst/>
          </a:prstGeom>
        </p:spPr>
      </p:pic>
      <p:pic>
        <p:nvPicPr>
          <p:cNvPr id="332" name="Picture 331"/>
          <p:cNvPicPr>
            <a:picLocks noChangeAspect="1"/>
          </p:cNvPicPr>
          <p:nvPr/>
        </p:nvPicPr>
        <p:blipFill>
          <a:blip r:embed="rId185" cstate="email">
            <a:extLst>
              <a:ext uri="{28A0092B-C50C-407E-A947-70E740481C1C}">
                <a14:useLocalDpi xmlns:a14="http://schemas.microsoft.com/office/drawing/2010/main"/>
              </a:ext>
            </a:extLst>
          </a:blip>
          <a:stretch>
            <a:fillRect/>
          </a:stretch>
        </p:blipFill>
        <p:spPr>
          <a:xfrm>
            <a:off x="2514982" y="3460751"/>
            <a:ext cx="488986" cy="114299"/>
          </a:xfrm>
          <a:prstGeom prst="rect">
            <a:avLst/>
          </a:prstGeom>
        </p:spPr>
      </p:pic>
      <p:pic>
        <p:nvPicPr>
          <p:cNvPr id="333" name="Picture 332"/>
          <p:cNvPicPr>
            <a:picLocks noChangeAspect="1"/>
          </p:cNvPicPr>
          <p:nvPr/>
        </p:nvPicPr>
        <p:blipFill>
          <a:blip r:embed="rId186" cstate="email">
            <a:extLst>
              <a:ext uri="{28A0092B-C50C-407E-A947-70E740481C1C}">
                <a14:useLocalDpi xmlns:a14="http://schemas.microsoft.com/office/drawing/2010/main"/>
              </a:ext>
            </a:extLst>
          </a:blip>
          <a:stretch>
            <a:fillRect/>
          </a:stretch>
        </p:blipFill>
        <p:spPr>
          <a:xfrm>
            <a:off x="3551766" y="4640746"/>
            <a:ext cx="520699" cy="147154"/>
          </a:xfrm>
          <a:prstGeom prst="rect">
            <a:avLst/>
          </a:prstGeom>
        </p:spPr>
      </p:pic>
      <p:pic>
        <p:nvPicPr>
          <p:cNvPr id="334" name="Picture 333"/>
          <p:cNvPicPr>
            <a:picLocks noChangeAspect="1"/>
          </p:cNvPicPr>
          <p:nvPr/>
        </p:nvPicPr>
        <p:blipFill>
          <a:blip r:embed="rId187" cstate="email">
            <a:extLst>
              <a:ext uri="{28A0092B-C50C-407E-A947-70E740481C1C}">
                <a14:useLocalDpi xmlns:a14="http://schemas.microsoft.com/office/drawing/2010/main"/>
              </a:ext>
            </a:extLst>
          </a:blip>
          <a:stretch>
            <a:fillRect/>
          </a:stretch>
        </p:blipFill>
        <p:spPr>
          <a:xfrm>
            <a:off x="2915643" y="5130800"/>
            <a:ext cx="519707" cy="191157"/>
          </a:xfrm>
          <a:prstGeom prst="rect">
            <a:avLst/>
          </a:prstGeom>
        </p:spPr>
      </p:pic>
      <p:pic>
        <p:nvPicPr>
          <p:cNvPr id="335" name="Picture 334"/>
          <p:cNvPicPr>
            <a:picLocks noChangeAspect="1"/>
          </p:cNvPicPr>
          <p:nvPr/>
        </p:nvPicPr>
        <p:blipFill>
          <a:blip r:embed="rId188" cstate="email">
            <a:extLst>
              <a:ext uri="{28A0092B-C50C-407E-A947-70E740481C1C}">
                <a14:useLocalDpi xmlns:a14="http://schemas.microsoft.com/office/drawing/2010/main"/>
              </a:ext>
            </a:extLst>
          </a:blip>
          <a:stretch>
            <a:fillRect/>
          </a:stretch>
        </p:blipFill>
        <p:spPr>
          <a:xfrm>
            <a:off x="7585393" y="3045553"/>
            <a:ext cx="222991" cy="199298"/>
          </a:xfrm>
          <a:prstGeom prst="rect">
            <a:avLst/>
          </a:prstGeom>
        </p:spPr>
      </p:pic>
      <p:pic>
        <p:nvPicPr>
          <p:cNvPr id="342" name="Picture 341"/>
          <p:cNvPicPr>
            <a:picLocks noChangeAspect="1"/>
          </p:cNvPicPr>
          <p:nvPr/>
        </p:nvPicPr>
        <p:blipFill>
          <a:blip r:embed="rId189" cstate="email">
            <a:extLst>
              <a:ext uri="{28A0092B-C50C-407E-A947-70E740481C1C}">
                <a14:useLocalDpi xmlns:a14="http://schemas.microsoft.com/office/drawing/2010/main"/>
              </a:ext>
            </a:extLst>
          </a:blip>
          <a:stretch>
            <a:fillRect/>
          </a:stretch>
        </p:blipFill>
        <p:spPr>
          <a:xfrm>
            <a:off x="6466731" y="3041584"/>
            <a:ext cx="406080" cy="182736"/>
          </a:xfrm>
          <a:prstGeom prst="rect">
            <a:avLst/>
          </a:prstGeom>
        </p:spPr>
      </p:pic>
      <p:pic>
        <p:nvPicPr>
          <p:cNvPr id="352" name="Picture 351"/>
          <p:cNvPicPr>
            <a:picLocks noChangeAspect="1"/>
          </p:cNvPicPr>
          <p:nvPr/>
        </p:nvPicPr>
        <p:blipFill>
          <a:blip r:embed="rId190" cstate="email">
            <a:extLst>
              <a:ext uri="{28A0092B-C50C-407E-A947-70E740481C1C}">
                <a14:useLocalDpi xmlns:a14="http://schemas.microsoft.com/office/drawing/2010/main"/>
              </a:ext>
            </a:extLst>
          </a:blip>
          <a:stretch>
            <a:fillRect/>
          </a:stretch>
        </p:blipFill>
        <p:spPr>
          <a:xfrm>
            <a:off x="6846922" y="3323609"/>
            <a:ext cx="347628" cy="181050"/>
          </a:xfrm>
          <a:prstGeom prst="rect">
            <a:avLst/>
          </a:prstGeom>
        </p:spPr>
      </p:pic>
      <p:pic>
        <p:nvPicPr>
          <p:cNvPr id="353" name="Picture 352"/>
          <p:cNvPicPr>
            <a:picLocks noChangeAspect="1"/>
          </p:cNvPicPr>
          <p:nvPr/>
        </p:nvPicPr>
        <p:blipFill>
          <a:blip r:embed="rId191" cstate="email">
            <a:extLst>
              <a:ext uri="{28A0092B-C50C-407E-A947-70E740481C1C}">
                <a14:useLocalDpi xmlns:a14="http://schemas.microsoft.com/office/drawing/2010/main"/>
              </a:ext>
            </a:extLst>
          </a:blip>
          <a:stretch>
            <a:fillRect/>
          </a:stretch>
        </p:blipFill>
        <p:spPr>
          <a:xfrm>
            <a:off x="6710794" y="3534834"/>
            <a:ext cx="543023" cy="140281"/>
          </a:xfrm>
          <a:prstGeom prst="rect">
            <a:avLst/>
          </a:prstGeom>
        </p:spPr>
      </p:pic>
      <p:pic>
        <p:nvPicPr>
          <p:cNvPr id="354" name="Picture 353"/>
          <p:cNvPicPr>
            <a:picLocks noChangeAspect="1"/>
          </p:cNvPicPr>
          <p:nvPr/>
        </p:nvPicPr>
        <p:blipFill>
          <a:blip r:embed="rId192" cstate="email">
            <a:extLst>
              <a:ext uri="{28A0092B-C50C-407E-A947-70E740481C1C}">
                <a14:useLocalDpi xmlns:a14="http://schemas.microsoft.com/office/drawing/2010/main"/>
              </a:ext>
            </a:extLst>
          </a:blip>
          <a:stretch>
            <a:fillRect/>
          </a:stretch>
        </p:blipFill>
        <p:spPr>
          <a:xfrm>
            <a:off x="7254591" y="3344335"/>
            <a:ext cx="537069" cy="256044"/>
          </a:xfrm>
          <a:prstGeom prst="rect">
            <a:avLst/>
          </a:prstGeom>
        </p:spPr>
      </p:pic>
      <p:pic>
        <p:nvPicPr>
          <p:cNvPr id="355" name="Picture 354"/>
          <p:cNvPicPr>
            <a:picLocks noChangeAspect="1"/>
          </p:cNvPicPr>
          <p:nvPr/>
        </p:nvPicPr>
        <p:blipFill>
          <a:blip r:embed="rId193" cstate="email">
            <a:extLst>
              <a:ext uri="{28A0092B-C50C-407E-A947-70E740481C1C}">
                <a14:useLocalDpi xmlns:a14="http://schemas.microsoft.com/office/drawing/2010/main"/>
              </a:ext>
            </a:extLst>
          </a:blip>
          <a:stretch>
            <a:fillRect/>
          </a:stretch>
        </p:blipFill>
        <p:spPr>
          <a:xfrm>
            <a:off x="7918451" y="2838451"/>
            <a:ext cx="521042" cy="521042"/>
          </a:xfrm>
          <a:prstGeom prst="rect">
            <a:avLst/>
          </a:prstGeom>
        </p:spPr>
      </p:pic>
      <p:pic>
        <p:nvPicPr>
          <p:cNvPr id="356" name="Picture 355"/>
          <p:cNvPicPr>
            <a:picLocks noChangeAspect="1"/>
          </p:cNvPicPr>
          <p:nvPr/>
        </p:nvPicPr>
        <p:blipFill>
          <a:blip r:embed="rId194" cstate="email">
            <a:extLst>
              <a:ext uri="{28A0092B-C50C-407E-A947-70E740481C1C}">
                <a14:useLocalDpi xmlns:a14="http://schemas.microsoft.com/office/drawing/2010/main"/>
              </a:ext>
            </a:extLst>
          </a:blip>
          <a:stretch>
            <a:fillRect/>
          </a:stretch>
        </p:blipFill>
        <p:spPr>
          <a:xfrm>
            <a:off x="6938445" y="3096696"/>
            <a:ext cx="585218" cy="141732"/>
          </a:xfrm>
          <a:prstGeom prst="rect">
            <a:avLst/>
          </a:prstGeom>
        </p:spPr>
      </p:pic>
      <p:pic>
        <p:nvPicPr>
          <p:cNvPr id="357" name="Picture 356"/>
          <p:cNvPicPr>
            <a:picLocks noChangeAspect="1"/>
          </p:cNvPicPr>
          <p:nvPr/>
        </p:nvPicPr>
        <p:blipFill>
          <a:blip r:embed="rId195" cstate="email">
            <a:extLst>
              <a:ext uri="{28A0092B-C50C-407E-A947-70E740481C1C}">
                <a14:useLocalDpi xmlns:a14="http://schemas.microsoft.com/office/drawing/2010/main"/>
              </a:ext>
            </a:extLst>
          </a:blip>
          <a:stretch>
            <a:fillRect/>
          </a:stretch>
        </p:blipFill>
        <p:spPr>
          <a:xfrm>
            <a:off x="7109817" y="2571750"/>
            <a:ext cx="216363" cy="200847"/>
          </a:xfrm>
          <a:prstGeom prst="rect">
            <a:avLst/>
          </a:prstGeom>
        </p:spPr>
      </p:pic>
      <p:pic>
        <p:nvPicPr>
          <p:cNvPr id="358" name="Picture 357"/>
          <p:cNvPicPr>
            <a:picLocks noChangeAspect="1"/>
          </p:cNvPicPr>
          <p:nvPr/>
        </p:nvPicPr>
        <p:blipFill>
          <a:blip r:embed="rId196" cstate="email">
            <a:extLst>
              <a:ext uri="{28A0092B-C50C-407E-A947-70E740481C1C}">
                <a14:useLocalDpi xmlns:a14="http://schemas.microsoft.com/office/drawing/2010/main"/>
              </a:ext>
            </a:extLst>
          </a:blip>
          <a:stretch>
            <a:fillRect/>
          </a:stretch>
        </p:blipFill>
        <p:spPr>
          <a:xfrm>
            <a:off x="8191500" y="3263900"/>
            <a:ext cx="520104" cy="402546"/>
          </a:xfrm>
          <a:prstGeom prst="rect">
            <a:avLst/>
          </a:prstGeom>
        </p:spPr>
      </p:pic>
      <p:pic>
        <p:nvPicPr>
          <p:cNvPr id="359" name="Picture 358"/>
          <p:cNvPicPr>
            <a:picLocks noChangeAspect="1"/>
          </p:cNvPicPr>
          <p:nvPr/>
        </p:nvPicPr>
        <p:blipFill>
          <a:blip r:embed="rId19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70699" y="2774714"/>
            <a:ext cx="267301" cy="245597"/>
          </a:xfrm>
          <a:prstGeom prst="rect">
            <a:avLst/>
          </a:prstGeom>
        </p:spPr>
      </p:pic>
      <p:pic>
        <p:nvPicPr>
          <p:cNvPr id="360" name="Picture 359"/>
          <p:cNvPicPr>
            <a:picLocks noChangeAspect="1"/>
          </p:cNvPicPr>
          <p:nvPr/>
        </p:nvPicPr>
        <p:blipFill>
          <a:blip r:embed="rId198" cstate="email">
            <a:extLst>
              <a:ext uri="{28A0092B-C50C-407E-A947-70E740481C1C}">
                <a14:useLocalDpi xmlns:a14="http://schemas.microsoft.com/office/drawing/2010/main"/>
              </a:ext>
            </a:extLst>
          </a:blip>
          <a:stretch>
            <a:fillRect/>
          </a:stretch>
        </p:blipFill>
        <p:spPr>
          <a:xfrm>
            <a:off x="7225580" y="2900961"/>
            <a:ext cx="299170" cy="120864"/>
          </a:xfrm>
          <a:prstGeom prst="rect">
            <a:avLst/>
          </a:prstGeom>
        </p:spPr>
      </p:pic>
      <p:pic>
        <p:nvPicPr>
          <p:cNvPr id="361" name="Picture 360"/>
          <p:cNvPicPr>
            <a:picLocks noChangeAspect="1"/>
          </p:cNvPicPr>
          <p:nvPr/>
        </p:nvPicPr>
        <p:blipFill>
          <a:blip r:embed="rId19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46693" y="2222501"/>
            <a:ext cx="663198" cy="272858"/>
          </a:xfrm>
          <a:prstGeom prst="rect">
            <a:avLst/>
          </a:prstGeom>
        </p:spPr>
      </p:pic>
      <p:pic>
        <p:nvPicPr>
          <p:cNvPr id="362" name="Picture 361"/>
          <p:cNvPicPr>
            <a:picLocks noChangeAspect="1"/>
          </p:cNvPicPr>
          <p:nvPr/>
        </p:nvPicPr>
        <p:blipFill>
          <a:blip r:embed="rId200" cstate="email">
            <a:extLst>
              <a:ext uri="{28A0092B-C50C-407E-A947-70E740481C1C}">
                <a14:useLocalDpi xmlns:a14="http://schemas.microsoft.com/office/drawing/2010/main"/>
              </a:ext>
            </a:extLst>
          </a:blip>
          <a:stretch>
            <a:fillRect/>
          </a:stretch>
        </p:blipFill>
        <p:spPr>
          <a:xfrm>
            <a:off x="7404771" y="4995022"/>
            <a:ext cx="500979" cy="313946"/>
          </a:xfrm>
          <a:prstGeom prst="rect">
            <a:avLst/>
          </a:prstGeom>
        </p:spPr>
      </p:pic>
      <p:pic>
        <p:nvPicPr>
          <p:cNvPr id="363" name="Picture 362"/>
          <p:cNvPicPr>
            <a:picLocks noChangeAspect="1"/>
          </p:cNvPicPr>
          <p:nvPr/>
        </p:nvPicPr>
        <p:blipFill>
          <a:blip r:embed="rId201" cstate="email">
            <a:extLst>
              <a:ext uri="{28A0092B-C50C-407E-A947-70E740481C1C}">
                <a14:useLocalDpi xmlns:a14="http://schemas.microsoft.com/office/drawing/2010/main"/>
              </a:ext>
            </a:extLst>
          </a:blip>
          <a:stretch>
            <a:fillRect/>
          </a:stretch>
        </p:blipFill>
        <p:spPr>
          <a:xfrm>
            <a:off x="7620250" y="5238750"/>
            <a:ext cx="456949" cy="173355"/>
          </a:xfrm>
          <a:prstGeom prst="rect">
            <a:avLst/>
          </a:prstGeom>
        </p:spPr>
      </p:pic>
      <p:pic>
        <p:nvPicPr>
          <p:cNvPr id="365" name="Picture 364"/>
          <p:cNvPicPr>
            <a:picLocks noChangeAspect="1"/>
          </p:cNvPicPr>
          <p:nvPr/>
        </p:nvPicPr>
        <p:blipFill>
          <a:blip r:embed="rId202" cstate="email">
            <a:extLst>
              <a:ext uri="{28A0092B-C50C-407E-A947-70E740481C1C}">
                <a14:useLocalDpi xmlns:a14="http://schemas.microsoft.com/office/drawing/2010/main"/>
              </a:ext>
            </a:extLst>
          </a:blip>
          <a:stretch>
            <a:fillRect/>
          </a:stretch>
        </p:blipFill>
        <p:spPr>
          <a:xfrm>
            <a:off x="2205344" y="1822450"/>
            <a:ext cx="379105" cy="158750"/>
          </a:xfrm>
          <a:prstGeom prst="rect">
            <a:avLst/>
          </a:prstGeom>
        </p:spPr>
      </p:pic>
      <p:pic>
        <p:nvPicPr>
          <p:cNvPr id="4" name="Picture 3"/>
          <p:cNvPicPr>
            <a:picLocks noChangeAspect="1"/>
          </p:cNvPicPr>
          <p:nvPr/>
        </p:nvPicPr>
        <p:blipFill>
          <a:blip r:embed="rId20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1407" y="3782036"/>
            <a:ext cx="579678" cy="579678"/>
          </a:xfrm>
          <a:prstGeom prst="rect">
            <a:avLst/>
          </a:prstGeom>
        </p:spPr>
      </p:pic>
    </p:spTree>
    <p:extLst>
      <p:ext uri="{BB962C8B-B14F-4D97-AF65-F5344CB8AC3E}">
        <p14:creationId xmlns:p14="http://schemas.microsoft.com/office/powerpoint/2010/main" val="1808548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51576" y="3362785"/>
            <a:ext cx="8009100" cy="528885"/>
          </a:xfrm>
          <a:prstGeom prst="rect">
            <a:avLst/>
          </a:prstGeom>
        </p:spPr>
        <p:txBody>
          <a:bodyPr/>
          <a:lstStyle>
            <a:lvl1pPr algn="ctr" defTabSz="457200" rtl="0" eaLnBrk="1" latinLnBrk="0" hangingPunct="1">
              <a:lnSpc>
                <a:spcPct val="80000"/>
              </a:lnSpc>
              <a:spcBef>
                <a:spcPct val="0"/>
              </a:spcBef>
              <a:buNone/>
              <a:defRPr lang="en-US" sz="2800" b="1" kern="1200" dirty="0" smtClean="0">
                <a:solidFill>
                  <a:schemeClr val="accent1"/>
                </a:solidFill>
                <a:latin typeface="+mj-lt"/>
                <a:ea typeface="+mj-ea"/>
                <a:cs typeface="Arial" pitchFamily="34" charset="0"/>
              </a:defRPr>
            </a:lvl1pPr>
          </a:lstStyle>
          <a:p>
            <a:pPr fontAlgn="auto">
              <a:spcAft>
                <a:spcPts val="0"/>
              </a:spcAft>
            </a:pPr>
            <a:r>
              <a:rPr lang="en-US" altLang="zh-CN" sz="3600" dirty="0" err="1" smtClean="0">
                <a:latin typeface="微软雅黑" panose="020B0503020204020204" pitchFamily="34" charset="-122"/>
                <a:ea typeface="微软雅黑" panose="020B0503020204020204" pitchFamily="34" charset="-122"/>
              </a:rPr>
              <a:t>Nutanix</a:t>
            </a:r>
            <a:r>
              <a:rPr lang="zh-CN" altLang="en-US" sz="3600" dirty="0" smtClean="0">
                <a:latin typeface="微软雅黑" panose="020B0503020204020204" pitchFamily="34" charset="-122"/>
                <a:ea typeface="微软雅黑" panose="020B0503020204020204" pitchFamily="34" charset="-122"/>
              </a:rPr>
              <a:t>技术展望</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894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Triangle 2"/>
          <p:cNvSpPr/>
          <p:nvPr/>
        </p:nvSpPr>
        <p:spPr bwMode="ltGray">
          <a:xfrm>
            <a:off x="2811798" y="1808727"/>
            <a:ext cx="4445308" cy="3868365"/>
          </a:xfrm>
          <a:custGeom>
            <a:avLst/>
            <a:gdLst>
              <a:gd name="connsiteX0" fmla="*/ 0 w 1689733"/>
              <a:gd name="connsiteY0" fmla="*/ 1695884 h 1695884"/>
              <a:gd name="connsiteX1" fmla="*/ 0 w 1689733"/>
              <a:gd name="connsiteY1" fmla="*/ 0 h 1695884"/>
              <a:gd name="connsiteX2" fmla="*/ 1689733 w 1689733"/>
              <a:gd name="connsiteY2" fmla="*/ 1695884 h 1695884"/>
              <a:gd name="connsiteX3" fmla="*/ 0 w 1689733"/>
              <a:gd name="connsiteY3" fmla="*/ 1695884 h 1695884"/>
              <a:gd name="connsiteX0" fmla="*/ 0 w 760219"/>
              <a:gd name="connsiteY0" fmla="*/ 1695884 h 1710998"/>
              <a:gd name="connsiteX1" fmla="*/ 0 w 760219"/>
              <a:gd name="connsiteY1" fmla="*/ 0 h 1710998"/>
              <a:gd name="connsiteX2" fmla="*/ 760219 w 760219"/>
              <a:gd name="connsiteY2" fmla="*/ 1710998 h 1710998"/>
              <a:gd name="connsiteX3" fmla="*/ 0 w 760219"/>
              <a:gd name="connsiteY3" fmla="*/ 1695884 h 1710998"/>
              <a:gd name="connsiteX0" fmla="*/ 0 w 760219"/>
              <a:gd name="connsiteY0" fmla="*/ 1695884 h 1710998"/>
              <a:gd name="connsiteX1" fmla="*/ 0 w 760219"/>
              <a:gd name="connsiteY1" fmla="*/ 0 h 1710998"/>
              <a:gd name="connsiteX2" fmla="*/ 624549 w 760219"/>
              <a:gd name="connsiteY2" fmla="*/ 1164635 h 1710998"/>
              <a:gd name="connsiteX3" fmla="*/ 760219 w 760219"/>
              <a:gd name="connsiteY3" fmla="*/ 1710998 h 1710998"/>
              <a:gd name="connsiteX4" fmla="*/ 0 w 760219"/>
              <a:gd name="connsiteY4" fmla="*/ 1695884 h 1710998"/>
              <a:gd name="connsiteX0" fmla="*/ 0 w 654420"/>
              <a:gd name="connsiteY0" fmla="*/ 1695884 h 1718555"/>
              <a:gd name="connsiteX1" fmla="*/ 0 w 654420"/>
              <a:gd name="connsiteY1" fmla="*/ 0 h 1718555"/>
              <a:gd name="connsiteX2" fmla="*/ 624549 w 654420"/>
              <a:gd name="connsiteY2" fmla="*/ 1164635 h 1718555"/>
              <a:gd name="connsiteX3" fmla="*/ 654420 w 654420"/>
              <a:gd name="connsiteY3" fmla="*/ 1718555 h 1718555"/>
              <a:gd name="connsiteX4" fmla="*/ 0 w 654420"/>
              <a:gd name="connsiteY4" fmla="*/ 1695884 h 1718555"/>
              <a:gd name="connsiteX0" fmla="*/ 0 w 709436"/>
              <a:gd name="connsiteY0" fmla="*/ 1695884 h 2308549"/>
              <a:gd name="connsiteX1" fmla="*/ 0 w 709436"/>
              <a:gd name="connsiteY1" fmla="*/ 0 h 2308549"/>
              <a:gd name="connsiteX2" fmla="*/ 624549 w 709436"/>
              <a:gd name="connsiteY2" fmla="*/ 1164635 h 2308549"/>
              <a:gd name="connsiteX3" fmla="*/ 709436 w 709436"/>
              <a:gd name="connsiteY3" fmla="*/ 2308549 h 2308549"/>
              <a:gd name="connsiteX4" fmla="*/ 0 w 709436"/>
              <a:gd name="connsiteY4" fmla="*/ 1695884 h 2308549"/>
              <a:gd name="connsiteX0" fmla="*/ 0 w 823144"/>
              <a:gd name="connsiteY0" fmla="*/ 2165630 h 2778295"/>
              <a:gd name="connsiteX1" fmla="*/ 0 w 823144"/>
              <a:gd name="connsiteY1" fmla="*/ 469746 h 2778295"/>
              <a:gd name="connsiteX2" fmla="*/ 823144 w 823144"/>
              <a:gd name="connsiteY2" fmla="*/ 71201 h 2778295"/>
              <a:gd name="connsiteX3" fmla="*/ 709436 w 823144"/>
              <a:gd name="connsiteY3" fmla="*/ 2778295 h 2778295"/>
              <a:gd name="connsiteX4" fmla="*/ 0 w 823144"/>
              <a:gd name="connsiteY4" fmla="*/ 2165630 h 2778295"/>
              <a:gd name="connsiteX0" fmla="*/ 0 w 823144"/>
              <a:gd name="connsiteY0" fmla="*/ 2094429 h 2707094"/>
              <a:gd name="connsiteX1" fmla="*/ 0 w 823144"/>
              <a:gd name="connsiteY1" fmla="*/ 398545 h 2707094"/>
              <a:gd name="connsiteX2" fmla="*/ 823144 w 823144"/>
              <a:gd name="connsiteY2" fmla="*/ 0 h 2707094"/>
              <a:gd name="connsiteX3" fmla="*/ 709436 w 823144"/>
              <a:gd name="connsiteY3" fmla="*/ 2707094 h 2707094"/>
              <a:gd name="connsiteX4" fmla="*/ 0 w 823144"/>
              <a:gd name="connsiteY4" fmla="*/ 2094429 h 2707094"/>
              <a:gd name="connsiteX0" fmla="*/ 0 w 823144"/>
              <a:gd name="connsiteY0" fmla="*/ 2094429 h 2713176"/>
              <a:gd name="connsiteX1" fmla="*/ 0 w 823144"/>
              <a:gd name="connsiteY1" fmla="*/ 398545 h 2713176"/>
              <a:gd name="connsiteX2" fmla="*/ 823144 w 823144"/>
              <a:gd name="connsiteY2" fmla="*/ 0 h 2713176"/>
              <a:gd name="connsiteX3" fmla="*/ 724196 w 823144"/>
              <a:gd name="connsiteY3" fmla="*/ 2713176 h 2713176"/>
              <a:gd name="connsiteX4" fmla="*/ 0 w 823144"/>
              <a:gd name="connsiteY4" fmla="*/ 2094429 h 2713176"/>
              <a:gd name="connsiteX0" fmla="*/ 0 w 823144"/>
              <a:gd name="connsiteY0" fmla="*/ 2094429 h 2713176"/>
              <a:gd name="connsiteX1" fmla="*/ 0 w 823144"/>
              <a:gd name="connsiteY1" fmla="*/ 398545 h 2713176"/>
              <a:gd name="connsiteX2" fmla="*/ 823144 w 823144"/>
              <a:gd name="connsiteY2" fmla="*/ 0 h 2713176"/>
              <a:gd name="connsiteX3" fmla="*/ 724196 w 823144"/>
              <a:gd name="connsiteY3" fmla="*/ 2713176 h 2713176"/>
              <a:gd name="connsiteX4" fmla="*/ 0 w 823144"/>
              <a:gd name="connsiteY4" fmla="*/ 2094429 h 2713176"/>
              <a:gd name="connsiteX0" fmla="*/ 0 w 826177"/>
              <a:gd name="connsiteY0" fmla="*/ 2094429 h 2713176"/>
              <a:gd name="connsiteX1" fmla="*/ 0 w 826177"/>
              <a:gd name="connsiteY1" fmla="*/ 398545 h 2713176"/>
              <a:gd name="connsiteX2" fmla="*/ 823144 w 826177"/>
              <a:gd name="connsiteY2" fmla="*/ 0 h 2713176"/>
              <a:gd name="connsiteX3" fmla="*/ 826177 w 826177"/>
              <a:gd name="connsiteY3" fmla="*/ 2713176 h 2713176"/>
              <a:gd name="connsiteX4" fmla="*/ 0 w 826177"/>
              <a:gd name="connsiteY4" fmla="*/ 2094429 h 2713176"/>
              <a:gd name="connsiteX0" fmla="*/ 0 w 826177"/>
              <a:gd name="connsiteY0" fmla="*/ 1966698 h 2585445"/>
              <a:gd name="connsiteX1" fmla="*/ 0 w 826177"/>
              <a:gd name="connsiteY1" fmla="*/ 270814 h 2585445"/>
              <a:gd name="connsiteX2" fmla="*/ 821802 w 826177"/>
              <a:gd name="connsiteY2" fmla="*/ 0 h 2585445"/>
              <a:gd name="connsiteX3" fmla="*/ 826177 w 826177"/>
              <a:gd name="connsiteY3" fmla="*/ 2585445 h 2585445"/>
              <a:gd name="connsiteX4" fmla="*/ 0 w 826177"/>
              <a:gd name="connsiteY4" fmla="*/ 1966698 h 2585445"/>
              <a:gd name="connsiteX0" fmla="*/ 0 w 826177"/>
              <a:gd name="connsiteY0" fmla="*/ 1966698 h 2585445"/>
              <a:gd name="connsiteX1" fmla="*/ 3660 w 826177"/>
              <a:gd name="connsiteY1" fmla="*/ 375874 h 2585445"/>
              <a:gd name="connsiteX2" fmla="*/ 821802 w 826177"/>
              <a:gd name="connsiteY2" fmla="*/ 0 h 2585445"/>
              <a:gd name="connsiteX3" fmla="*/ 826177 w 826177"/>
              <a:gd name="connsiteY3" fmla="*/ 2585445 h 2585445"/>
              <a:gd name="connsiteX4" fmla="*/ 0 w 826177"/>
              <a:gd name="connsiteY4" fmla="*/ 1966698 h 2585445"/>
              <a:gd name="connsiteX0" fmla="*/ 0 w 824957"/>
              <a:gd name="connsiteY0" fmla="*/ 1878226 h 2585445"/>
              <a:gd name="connsiteX1" fmla="*/ 2440 w 824957"/>
              <a:gd name="connsiteY1" fmla="*/ 375874 h 2585445"/>
              <a:gd name="connsiteX2" fmla="*/ 820582 w 824957"/>
              <a:gd name="connsiteY2" fmla="*/ 0 h 2585445"/>
              <a:gd name="connsiteX3" fmla="*/ 824957 w 824957"/>
              <a:gd name="connsiteY3" fmla="*/ 2585445 h 2585445"/>
              <a:gd name="connsiteX4" fmla="*/ 0 w 824957"/>
              <a:gd name="connsiteY4" fmla="*/ 1878226 h 2585445"/>
              <a:gd name="connsiteX0" fmla="*/ 0 w 824957"/>
              <a:gd name="connsiteY0" fmla="*/ 1878226 h 2585445"/>
              <a:gd name="connsiteX1" fmla="*/ 2440 w 824957"/>
              <a:gd name="connsiteY1" fmla="*/ 375874 h 2585445"/>
              <a:gd name="connsiteX2" fmla="*/ 820582 w 824957"/>
              <a:gd name="connsiteY2" fmla="*/ 0 h 2585445"/>
              <a:gd name="connsiteX3" fmla="*/ 824957 w 824957"/>
              <a:gd name="connsiteY3" fmla="*/ 2585445 h 2585445"/>
              <a:gd name="connsiteX4" fmla="*/ 0 w 824957"/>
              <a:gd name="connsiteY4" fmla="*/ 1878226 h 2585445"/>
              <a:gd name="connsiteX0" fmla="*/ 0 w 824957"/>
              <a:gd name="connsiteY0" fmla="*/ 1878226 h 2585445"/>
              <a:gd name="connsiteX1" fmla="*/ 2440 w 824957"/>
              <a:gd name="connsiteY1" fmla="*/ 397992 h 2585445"/>
              <a:gd name="connsiteX2" fmla="*/ 820582 w 824957"/>
              <a:gd name="connsiteY2" fmla="*/ 0 h 2585445"/>
              <a:gd name="connsiteX3" fmla="*/ 824957 w 824957"/>
              <a:gd name="connsiteY3" fmla="*/ 2585445 h 2585445"/>
              <a:gd name="connsiteX4" fmla="*/ 0 w 824957"/>
              <a:gd name="connsiteY4" fmla="*/ 1878226 h 2585445"/>
              <a:gd name="connsiteX0" fmla="*/ 0 w 824957"/>
              <a:gd name="connsiteY0" fmla="*/ 2008436 h 2715655"/>
              <a:gd name="connsiteX1" fmla="*/ 2440 w 824957"/>
              <a:gd name="connsiteY1" fmla="*/ 528202 h 2715655"/>
              <a:gd name="connsiteX2" fmla="*/ 391264 w 824957"/>
              <a:gd name="connsiteY2" fmla="*/ 431570 h 2715655"/>
              <a:gd name="connsiteX3" fmla="*/ 820582 w 824957"/>
              <a:gd name="connsiteY3" fmla="*/ 130210 h 2715655"/>
              <a:gd name="connsiteX4" fmla="*/ 824957 w 824957"/>
              <a:gd name="connsiteY4" fmla="*/ 2715655 h 2715655"/>
              <a:gd name="connsiteX5" fmla="*/ 0 w 824957"/>
              <a:gd name="connsiteY5" fmla="*/ 2008436 h 2715655"/>
              <a:gd name="connsiteX0" fmla="*/ 0 w 824957"/>
              <a:gd name="connsiteY0" fmla="*/ 2014242 h 2721461"/>
              <a:gd name="connsiteX1" fmla="*/ 2440 w 824957"/>
              <a:gd name="connsiteY1" fmla="*/ 534008 h 2721461"/>
              <a:gd name="connsiteX2" fmla="*/ 820582 w 824957"/>
              <a:gd name="connsiteY2" fmla="*/ 136016 h 2721461"/>
              <a:gd name="connsiteX3" fmla="*/ 824957 w 824957"/>
              <a:gd name="connsiteY3" fmla="*/ 2721461 h 2721461"/>
              <a:gd name="connsiteX4" fmla="*/ 0 w 824957"/>
              <a:gd name="connsiteY4" fmla="*/ 2014242 h 2721461"/>
              <a:gd name="connsiteX0" fmla="*/ 0 w 824957"/>
              <a:gd name="connsiteY0" fmla="*/ 1982500 h 2689719"/>
              <a:gd name="connsiteX1" fmla="*/ 2440 w 824957"/>
              <a:gd name="connsiteY1" fmla="*/ 502266 h 2689719"/>
              <a:gd name="connsiteX2" fmla="*/ 820582 w 824957"/>
              <a:gd name="connsiteY2" fmla="*/ 104274 h 2689719"/>
              <a:gd name="connsiteX3" fmla="*/ 824957 w 824957"/>
              <a:gd name="connsiteY3" fmla="*/ 2689719 h 2689719"/>
              <a:gd name="connsiteX4" fmla="*/ 0 w 824957"/>
              <a:gd name="connsiteY4" fmla="*/ 1982500 h 2689719"/>
              <a:gd name="connsiteX0" fmla="*/ 0 w 824957"/>
              <a:gd name="connsiteY0" fmla="*/ 1878226 h 2585445"/>
              <a:gd name="connsiteX1" fmla="*/ 2440 w 824957"/>
              <a:gd name="connsiteY1" fmla="*/ 397992 h 2585445"/>
              <a:gd name="connsiteX2" fmla="*/ 820582 w 824957"/>
              <a:gd name="connsiteY2" fmla="*/ 0 h 2585445"/>
              <a:gd name="connsiteX3" fmla="*/ 824957 w 824957"/>
              <a:gd name="connsiteY3" fmla="*/ 2585445 h 2585445"/>
              <a:gd name="connsiteX4" fmla="*/ 0 w 824957"/>
              <a:gd name="connsiteY4" fmla="*/ 1878226 h 2585445"/>
              <a:gd name="connsiteX0" fmla="*/ 0 w 827397"/>
              <a:gd name="connsiteY0" fmla="*/ 1878226 h 2508032"/>
              <a:gd name="connsiteX1" fmla="*/ 2440 w 827397"/>
              <a:gd name="connsiteY1" fmla="*/ 397992 h 2508032"/>
              <a:gd name="connsiteX2" fmla="*/ 820582 w 827397"/>
              <a:gd name="connsiteY2" fmla="*/ 0 h 2508032"/>
              <a:gd name="connsiteX3" fmla="*/ 827397 w 827397"/>
              <a:gd name="connsiteY3" fmla="*/ 2508032 h 2508032"/>
              <a:gd name="connsiteX4" fmla="*/ 0 w 827397"/>
              <a:gd name="connsiteY4" fmla="*/ 1878226 h 2508032"/>
              <a:gd name="connsiteX0" fmla="*/ 0 w 827397"/>
              <a:gd name="connsiteY0" fmla="*/ 1878226 h 2508032"/>
              <a:gd name="connsiteX1" fmla="*/ 2440 w 827397"/>
              <a:gd name="connsiteY1" fmla="*/ 397992 h 2508032"/>
              <a:gd name="connsiteX2" fmla="*/ 820582 w 827397"/>
              <a:gd name="connsiteY2" fmla="*/ 0 h 2508032"/>
              <a:gd name="connsiteX3" fmla="*/ 827397 w 827397"/>
              <a:gd name="connsiteY3" fmla="*/ 2508032 h 2508032"/>
              <a:gd name="connsiteX4" fmla="*/ 0 w 827397"/>
              <a:gd name="connsiteY4" fmla="*/ 1878226 h 2508032"/>
              <a:gd name="connsiteX0" fmla="*/ 0 w 827397"/>
              <a:gd name="connsiteY0" fmla="*/ 1878226 h 2508032"/>
              <a:gd name="connsiteX1" fmla="*/ 2440 w 827397"/>
              <a:gd name="connsiteY1" fmla="*/ 397992 h 2508032"/>
              <a:gd name="connsiteX2" fmla="*/ 820582 w 827397"/>
              <a:gd name="connsiteY2" fmla="*/ 0 h 2508032"/>
              <a:gd name="connsiteX3" fmla="*/ 827397 w 827397"/>
              <a:gd name="connsiteY3" fmla="*/ 2508032 h 2508032"/>
              <a:gd name="connsiteX4" fmla="*/ 0 w 827397"/>
              <a:gd name="connsiteY4" fmla="*/ 1878226 h 2508032"/>
              <a:gd name="connsiteX0" fmla="*/ 0 w 827397"/>
              <a:gd name="connsiteY0" fmla="*/ 1804110 h 2508032"/>
              <a:gd name="connsiteX1" fmla="*/ 2440 w 827397"/>
              <a:gd name="connsiteY1" fmla="*/ 397992 h 2508032"/>
              <a:gd name="connsiteX2" fmla="*/ 820582 w 827397"/>
              <a:gd name="connsiteY2" fmla="*/ 0 h 2508032"/>
              <a:gd name="connsiteX3" fmla="*/ 827397 w 827397"/>
              <a:gd name="connsiteY3" fmla="*/ 2508032 h 2508032"/>
              <a:gd name="connsiteX4" fmla="*/ 0 w 827397"/>
              <a:gd name="connsiteY4" fmla="*/ 1804110 h 2508032"/>
              <a:gd name="connsiteX0" fmla="*/ 542 w 827939"/>
              <a:gd name="connsiteY0" fmla="*/ 1804110 h 2508032"/>
              <a:gd name="connsiteX1" fmla="*/ 542 w 827939"/>
              <a:gd name="connsiteY1" fmla="*/ 486005 h 2508032"/>
              <a:gd name="connsiteX2" fmla="*/ 821124 w 827939"/>
              <a:gd name="connsiteY2" fmla="*/ 0 h 2508032"/>
              <a:gd name="connsiteX3" fmla="*/ 827939 w 827939"/>
              <a:gd name="connsiteY3" fmla="*/ 2508032 h 2508032"/>
              <a:gd name="connsiteX4" fmla="*/ 542 w 827939"/>
              <a:gd name="connsiteY4" fmla="*/ 1804110 h 2508032"/>
              <a:gd name="connsiteX0" fmla="*/ 542 w 832818"/>
              <a:gd name="connsiteY0" fmla="*/ 1804110 h 2545090"/>
              <a:gd name="connsiteX1" fmla="*/ 542 w 832818"/>
              <a:gd name="connsiteY1" fmla="*/ 486005 h 2545090"/>
              <a:gd name="connsiteX2" fmla="*/ 821124 w 832818"/>
              <a:gd name="connsiteY2" fmla="*/ 0 h 2545090"/>
              <a:gd name="connsiteX3" fmla="*/ 832818 w 832818"/>
              <a:gd name="connsiteY3" fmla="*/ 2545090 h 2545090"/>
              <a:gd name="connsiteX4" fmla="*/ 542 w 832818"/>
              <a:gd name="connsiteY4" fmla="*/ 1804110 h 2545090"/>
              <a:gd name="connsiteX0" fmla="*/ 542 w 832818"/>
              <a:gd name="connsiteY0" fmla="*/ 1850432 h 2591412"/>
              <a:gd name="connsiteX1" fmla="*/ 542 w 832818"/>
              <a:gd name="connsiteY1" fmla="*/ 532327 h 2591412"/>
              <a:gd name="connsiteX2" fmla="*/ 819904 w 832818"/>
              <a:gd name="connsiteY2" fmla="*/ 0 h 2591412"/>
              <a:gd name="connsiteX3" fmla="*/ 832818 w 832818"/>
              <a:gd name="connsiteY3" fmla="*/ 2591412 h 2591412"/>
              <a:gd name="connsiteX4" fmla="*/ 542 w 832818"/>
              <a:gd name="connsiteY4" fmla="*/ 1850432 h 2591412"/>
              <a:gd name="connsiteX0" fmla="*/ 542 w 832818"/>
              <a:gd name="connsiteY0" fmla="*/ 1845800 h 2586780"/>
              <a:gd name="connsiteX1" fmla="*/ 542 w 832818"/>
              <a:gd name="connsiteY1" fmla="*/ 527695 h 2586780"/>
              <a:gd name="connsiteX2" fmla="*/ 773549 w 832818"/>
              <a:gd name="connsiteY2" fmla="*/ 0 h 2586780"/>
              <a:gd name="connsiteX3" fmla="*/ 832818 w 832818"/>
              <a:gd name="connsiteY3" fmla="*/ 2586780 h 2586780"/>
              <a:gd name="connsiteX4" fmla="*/ 542 w 832818"/>
              <a:gd name="connsiteY4" fmla="*/ 1845800 h 2586780"/>
              <a:gd name="connsiteX0" fmla="*/ 542 w 782803"/>
              <a:gd name="connsiteY0" fmla="*/ 1845800 h 2586780"/>
              <a:gd name="connsiteX1" fmla="*/ 542 w 782803"/>
              <a:gd name="connsiteY1" fmla="*/ 527695 h 2586780"/>
              <a:gd name="connsiteX2" fmla="*/ 773549 w 782803"/>
              <a:gd name="connsiteY2" fmla="*/ 0 h 2586780"/>
              <a:gd name="connsiteX3" fmla="*/ 782803 w 782803"/>
              <a:gd name="connsiteY3" fmla="*/ 2586780 h 2586780"/>
              <a:gd name="connsiteX4" fmla="*/ 542 w 782803"/>
              <a:gd name="connsiteY4" fmla="*/ 1845800 h 258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803" h="2586780">
                <a:moveTo>
                  <a:pt x="542" y="1845800"/>
                </a:moveTo>
                <a:cubicBezTo>
                  <a:pt x="542" y="1280505"/>
                  <a:pt x="-678" y="1278871"/>
                  <a:pt x="542" y="527695"/>
                </a:cubicBezTo>
                <a:cubicBezTo>
                  <a:pt x="445933" y="469012"/>
                  <a:pt x="768209" y="11429"/>
                  <a:pt x="773549" y="0"/>
                </a:cubicBezTo>
                <a:cubicBezTo>
                  <a:pt x="775007" y="861815"/>
                  <a:pt x="781345" y="1724965"/>
                  <a:pt x="782803" y="2586780"/>
                </a:cubicBezTo>
                <a:cubicBezTo>
                  <a:pt x="420393" y="1917900"/>
                  <a:pt x="3091" y="1856674"/>
                  <a:pt x="542" y="1845800"/>
                </a:cubicBezTo>
                <a:close/>
              </a:path>
            </a:pathLst>
          </a:custGeom>
          <a:gradFill flip="none" rotWithShape="1">
            <a:gsLst>
              <a:gs pos="85000">
                <a:schemeClr val="accent3"/>
              </a:gs>
              <a:gs pos="0">
                <a:schemeClr val="accent5">
                  <a:alpha val="0"/>
                </a:schemeClr>
              </a:gs>
              <a:gs pos="58000">
                <a:schemeClr val="accent3"/>
              </a:gs>
              <a:gs pos="98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Rounded Book"/>
              <a:cs typeface="Gotham Rounded Book"/>
            </a:endParaRPr>
          </a:p>
        </p:txBody>
      </p:sp>
      <p:sp>
        <p:nvSpPr>
          <p:cNvPr id="2" name="Title 1"/>
          <p:cNvSpPr>
            <a:spLocks noGrp="1"/>
          </p:cNvSpPr>
          <p:nvPr>
            <p:ph type="title"/>
          </p:nvPr>
        </p:nvSpPr>
        <p:spPr/>
        <p:txBody>
          <a:bodyPr/>
          <a:lstStyle/>
          <a:p>
            <a:r>
              <a:rPr lang="en-US" b="1" dirty="0" err="1" smtClean="0"/>
              <a:t>Nutanix</a:t>
            </a:r>
            <a:r>
              <a:rPr lang="en-US" b="1" dirty="0" smtClean="0"/>
              <a:t>: One Enterprise Cloud Company</a:t>
            </a:r>
            <a:endParaRPr lang="en-US" b="1" dirty="0"/>
          </a:p>
        </p:txBody>
      </p:sp>
      <p:sp>
        <p:nvSpPr>
          <p:cNvPr id="23" name="TextBox 22"/>
          <p:cNvSpPr txBox="1"/>
          <p:nvPr/>
        </p:nvSpPr>
        <p:spPr>
          <a:xfrm>
            <a:off x="898463" y="4645855"/>
            <a:ext cx="2074051"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buClr>
                <a:schemeClr val="accent1"/>
              </a:buCl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Calibri"/>
              </a:rPr>
              <a:t>弹性的</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Calibri"/>
            </a:endParaRPr>
          </a:p>
          <a:p>
            <a:pPr algn="ctr">
              <a:buClr>
                <a:schemeClr val="accent1"/>
              </a:buCl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Calibri"/>
              </a:rPr>
              <a:t>云计算平台</a:t>
            </a:r>
            <a:endParaRPr lang="en-US" sz="1600" dirty="0">
              <a:solidFill>
                <a:schemeClr val="tx1">
                  <a:lumMod val="65000"/>
                  <a:lumOff val="35000"/>
                </a:schemeClr>
              </a:solidFill>
              <a:latin typeface="微软雅黑" panose="020B0503020204020204" pitchFamily="34" charset="-122"/>
              <a:ea typeface="微软雅黑" panose="020B0503020204020204" pitchFamily="34" charset="-122"/>
              <a:cs typeface="Calibri"/>
            </a:endParaRPr>
          </a:p>
        </p:txBody>
      </p:sp>
      <p:grpSp>
        <p:nvGrpSpPr>
          <p:cNvPr id="19" name="Group 18"/>
          <p:cNvGrpSpPr/>
          <p:nvPr/>
        </p:nvGrpSpPr>
        <p:grpSpPr bwMode="ltGray">
          <a:xfrm>
            <a:off x="580645" y="4029845"/>
            <a:ext cx="2673652" cy="439563"/>
            <a:chOff x="2646363" y="5853786"/>
            <a:chExt cx="1589087" cy="252653"/>
          </a:xfrm>
        </p:grpSpPr>
        <p:sp>
          <p:nvSpPr>
            <p:cNvPr id="20"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bwMode="ltGray">
          <a:xfrm>
            <a:off x="580645" y="3547374"/>
            <a:ext cx="2673652" cy="439563"/>
            <a:chOff x="2646363" y="5853786"/>
            <a:chExt cx="1589087" cy="252653"/>
          </a:xfrm>
        </p:grpSpPr>
        <p:sp>
          <p:nvSpPr>
            <p:cNvPr id="49"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p:cNvGrpSpPr/>
          <p:nvPr/>
        </p:nvGrpSpPr>
        <p:grpSpPr bwMode="ltGray">
          <a:xfrm>
            <a:off x="580645" y="3070706"/>
            <a:ext cx="2673652" cy="439563"/>
            <a:chOff x="2646363" y="5853786"/>
            <a:chExt cx="1589087" cy="252653"/>
          </a:xfrm>
        </p:grpSpPr>
        <p:sp>
          <p:nvSpPr>
            <p:cNvPr id="67"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p:cNvGrpSpPr/>
          <p:nvPr/>
        </p:nvGrpSpPr>
        <p:grpSpPr bwMode="ltGray">
          <a:xfrm>
            <a:off x="580645" y="2601149"/>
            <a:ext cx="2673652" cy="439563"/>
            <a:chOff x="2646363" y="5853786"/>
            <a:chExt cx="1589087" cy="252653"/>
          </a:xfrm>
        </p:grpSpPr>
        <p:sp>
          <p:nvSpPr>
            <p:cNvPr id="85" name="Freeform 6"/>
            <p:cNvSpPr>
              <a:spLocks/>
            </p:cNvSpPr>
            <p:nvPr/>
          </p:nvSpPr>
          <p:spPr bwMode="ltGray">
            <a:xfrm>
              <a:off x="2671763" y="5867400"/>
              <a:ext cx="1533525" cy="222250"/>
            </a:xfrm>
            <a:custGeom>
              <a:avLst/>
              <a:gdLst>
                <a:gd name="T0" fmla="*/ 4091 w 4091"/>
                <a:gd name="T1" fmla="*/ 594 h 594"/>
                <a:gd name="T2" fmla="*/ 0 w 4091"/>
                <a:gd name="T3" fmla="*/ 594 h 594"/>
                <a:gd name="T4" fmla="*/ 0 w 4091"/>
                <a:gd name="T5" fmla="*/ 0 h 594"/>
                <a:gd name="T6" fmla="*/ 4091 w 4091"/>
                <a:gd name="T7" fmla="*/ 0 h 594"/>
                <a:gd name="T8" fmla="*/ 4091 w 4091"/>
                <a:gd name="T9" fmla="*/ 198 h 594"/>
                <a:gd name="T10" fmla="*/ 4052 w 4091"/>
                <a:gd name="T11" fmla="*/ 299 h 594"/>
                <a:gd name="T12" fmla="*/ 4091 w 4091"/>
                <a:gd name="T13" fmla="*/ 405 h 594"/>
                <a:gd name="T14" fmla="*/ 4091 w 4091"/>
                <a:gd name="T15" fmla="*/ 594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1" h="594">
                  <a:moveTo>
                    <a:pt x="4091" y="594"/>
                  </a:moveTo>
                  <a:cubicBezTo>
                    <a:pt x="0" y="594"/>
                    <a:pt x="0" y="594"/>
                    <a:pt x="0" y="594"/>
                  </a:cubicBezTo>
                  <a:cubicBezTo>
                    <a:pt x="0" y="0"/>
                    <a:pt x="0" y="0"/>
                    <a:pt x="0" y="0"/>
                  </a:cubicBezTo>
                  <a:cubicBezTo>
                    <a:pt x="4091" y="0"/>
                    <a:pt x="4091" y="0"/>
                    <a:pt x="4091" y="0"/>
                  </a:cubicBezTo>
                  <a:cubicBezTo>
                    <a:pt x="4091" y="198"/>
                    <a:pt x="4091" y="198"/>
                    <a:pt x="4091" y="198"/>
                  </a:cubicBezTo>
                  <a:cubicBezTo>
                    <a:pt x="4091" y="198"/>
                    <a:pt x="4052" y="245"/>
                    <a:pt x="4052" y="299"/>
                  </a:cubicBezTo>
                  <a:cubicBezTo>
                    <a:pt x="4052" y="354"/>
                    <a:pt x="4091" y="405"/>
                    <a:pt x="4091" y="405"/>
                  </a:cubicBezTo>
                  <a:lnTo>
                    <a:pt x="4091" y="5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
            <p:cNvSpPr>
              <a:spLocks/>
            </p:cNvSpPr>
            <p:nvPr/>
          </p:nvSpPr>
          <p:spPr bwMode="ltGray">
            <a:xfrm>
              <a:off x="2646363" y="5853786"/>
              <a:ext cx="1589087" cy="79375"/>
            </a:xfrm>
            <a:custGeom>
              <a:avLst/>
              <a:gdLst>
                <a:gd name="T0" fmla="*/ 4190 w 4238"/>
                <a:gd name="T1" fmla="*/ 210 h 211"/>
                <a:gd name="T2" fmla="*/ 4218 w 4238"/>
                <a:gd name="T3" fmla="*/ 211 h 211"/>
                <a:gd name="T4" fmla="*/ 4238 w 4238"/>
                <a:gd name="T5" fmla="*/ 191 h 211"/>
                <a:gd name="T6" fmla="*/ 4238 w 4238"/>
                <a:gd name="T7" fmla="*/ 158 h 211"/>
                <a:gd name="T8" fmla="*/ 4189 w 4238"/>
                <a:gd name="T9" fmla="*/ 24 h 211"/>
                <a:gd name="T10" fmla="*/ 4155 w 4238"/>
                <a:gd name="T11" fmla="*/ 0 h 211"/>
                <a:gd name="T12" fmla="*/ 2122 w 4238"/>
                <a:gd name="T13" fmla="*/ 0 h 211"/>
                <a:gd name="T14" fmla="*/ 2116 w 4238"/>
                <a:gd name="T15" fmla="*/ 0 h 211"/>
                <a:gd name="T16" fmla="*/ 83 w 4238"/>
                <a:gd name="T17" fmla="*/ 0 h 211"/>
                <a:gd name="T18" fmla="*/ 49 w 4238"/>
                <a:gd name="T19" fmla="*/ 24 h 211"/>
                <a:gd name="T20" fmla="*/ 0 w 4238"/>
                <a:gd name="T21" fmla="*/ 158 h 211"/>
                <a:gd name="T22" fmla="*/ 0 w 4238"/>
                <a:gd name="T23" fmla="*/ 191 h 211"/>
                <a:gd name="T24" fmla="*/ 20 w 4238"/>
                <a:gd name="T25" fmla="*/ 211 h 211"/>
                <a:gd name="T26" fmla="*/ 43 w 4238"/>
                <a:gd name="T27" fmla="*/ 210 h 211"/>
                <a:gd name="T28" fmla="*/ 2119 w 4238"/>
                <a:gd name="T29" fmla="*/ 84 h 211"/>
                <a:gd name="T30" fmla="*/ 4190 w 4238"/>
                <a:gd name="T31" fmla="*/ 21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4190" y="210"/>
                  </a:moveTo>
                  <a:cubicBezTo>
                    <a:pt x="4199" y="211"/>
                    <a:pt x="4208" y="211"/>
                    <a:pt x="4218" y="211"/>
                  </a:cubicBezTo>
                  <a:cubicBezTo>
                    <a:pt x="4229" y="211"/>
                    <a:pt x="4238" y="202"/>
                    <a:pt x="4238" y="191"/>
                  </a:cubicBezTo>
                  <a:cubicBezTo>
                    <a:pt x="4238" y="158"/>
                    <a:pt x="4238" y="158"/>
                    <a:pt x="4238" y="158"/>
                  </a:cubicBezTo>
                  <a:cubicBezTo>
                    <a:pt x="4189" y="24"/>
                    <a:pt x="4189" y="24"/>
                    <a:pt x="4189" y="24"/>
                  </a:cubicBezTo>
                  <a:cubicBezTo>
                    <a:pt x="4184" y="9"/>
                    <a:pt x="4170" y="0"/>
                    <a:pt x="4155" y="0"/>
                  </a:cubicBezTo>
                  <a:cubicBezTo>
                    <a:pt x="2122" y="0"/>
                    <a:pt x="2122" y="0"/>
                    <a:pt x="2122" y="0"/>
                  </a:cubicBezTo>
                  <a:cubicBezTo>
                    <a:pt x="2116" y="0"/>
                    <a:pt x="2116" y="0"/>
                    <a:pt x="2116" y="0"/>
                  </a:cubicBezTo>
                  <a:cubicBezTo>
                    <a:pt x="83" y="0"/>
                    <a:pt x="83" y="0"/>
                    <a:pt x="83" y="0"/>
                  </a:cubicBezTo>
                  <a:cubicBezTo>
                    <a:pt x="67" y="0"/>
                    <a:pt x="54" y="9"/>
                    <a:pt x="49" y="24"/>
                  </a:cubicBezTo>
                  <a:cubicBezTo>
                    <a:pt x="0" y="158"/>
                    <a:pt x="0" y="158"/>
                    <a:pt x="0" y="158"/>
                  </a:cubicBezTo>
                  <a:cubicBezTo>
                    <a:pt x="0" y="191"/>
                    <a:pt x="0" y="191"/>
                    <a:pt x="0" y="191"/>
                  </a:cubicBezTo>
                  <a:cubicBezTo>
                    <a:pt x="0" y="202"/>
                    <a:pt x="9" y="211"/>
                    <a:pt x="20" y="211"/>
                  </a:cubicBezTo>
                  <a:cubicBezTo>
                    <a:pt x="28" y="211"/>
                    <a:pt x="35" y="211"/>
                    <a:pt x="43" y="210"/>
                  </a:cubicBezTo>
                  <a:cubicBezTo>
                    <a:pt x="751" y="206"/>
                    <a:pt x="1254" y="84"/>
                    <a:pt x="2119" y="84"/>
                  </a:cubicBezTo>
                  <a:cubicBezTo>
                    <a:pt x="2982" y="84"/>
                    <a:pt x="3485" y="205"/>
                    <a:pt x="4190" y="21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
            <p:cNvSpPr>
              <a:spLocks/>
            </p:cNvSpPr>
            <p:nvPr/>
          </p:nvSpPr>
          <p:spPr bwMode="ltGray">
            <a:xfrm>
              <a:off x="2646363" y="6027064"/>
              <a:ext cx="1589087" cy="79375"/>
            </a:xfrm>
            <a:custGeom>
              <a:avLst/>
              <a:gdLst>
                <a:gd name="T0" fmla="*/ 0 w 4238"/>
                <a:gd name="T1" fmla="*/ 20 h 211"/>
                <a:gd name="T2" fmla="*/ 0 w 4238"/>
                <a:gd name="T3" fmla="*/ 52 h 211"/>
                <a:gd name="T4" fmla="*/ 49 w 4238"/>
                <a:gd name="T5" fmla="*/ 187 h 211"/>
                <a:gd name="T6" fmla="*/ 83 w 4238"/>
                <a:gd name="T7" fmla="*/ 211 h 211"/>
                <a:gd name="T8" fmla="*/ 2116 w 4238"/>
                <a:gd name="T9" fmla="*/ 211 h 211"/>
                <a:gd name="T10" fmla="*/ 2122 w 4238"/>
                <a:gd name="T11" fmla="*/ 211 h 211"/>
                <a:gd name="T12" fmla="*/ 4155 w 4238"/>
                <a:gd name="T13" fmla="*/ 211 h 211"/>
                <a:gd name="T14" fmla="*/ 4189 w 4238"/>
                <a:gd name="T15" fmla="*/ 187 h 211"/>
                <a:gd name="T16" fmla="*/ 4238 w 4238"/>
                <a:gd name="T17" fmla="*/ 52 h 211"/>
                <a:gd name="T18" fmla="*/ 4238 w 4238"/>
                <a:gd name="T19" fmla="*/ 20 h 211"/>
                <a:gd name="T20" fmla="*/ 4218 w 4238"/>
                <a:gd name="T21" fmla="*/ 0 h 211"/>
                <a:gd name="T22" fmla="*/ 4190 w 4238"/>
                <a:gd name="T23" fmla="*/ 0 h 211"/>
                <a:gd name="T24" fmla="*/ 2119 w 4238"/>
                <a:gd name="T25" fmla="*/ 127 h 211"/>
                <a:gd name="T26" fmla="*/ 43 w 4238"/>
                <a:gd name="T27" fmla="*/ 0 h 211"/>
                <a:gd name="T28" fmla="*/ 20 w 4238"/>
                <a:gd name="T29" fmla="*/ 0 h 211"/>
                <a:gd name="T30" fmla="*/ 0 w 4238"/>
                <a:gd name="T31"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38" h="211">
                  <a:moveTo>
                    <a:pt x="0" y="20"/>
                  </a:moveTo>
                  <a:cubicBezTo>
                    <a:pt x="0" y="52"/>
                    <a:pt x="0" y="52"/>
                    <a:pt x="0" y="52"/>
                  </a:cubicBezTo>
                  <a:cubicBezTo>
                    <a:pt x="49" y="187"/>
                    <a:pt x="49" y="187"/>
                    <a:pt x="49" y="187"/>
                  </a:cubicBezTo>
                  <a:cubicBezTo>
                    <a:pt x="54" y="201"/>
                    <a:pt x="67" y="211"/>
                    <a:pt x="83" y="211"/>
                  </a:cubicBezTo>
                  <a:cubicBezTo>
                    <a:pt x="2116" y="211"/>
                    <a:pt x="2116" y="211"/>
                    <a:pt x="2116" y="211"/>
                  </a:cubicBezTo>
                  <a:cubicBezTo>
                    <a:pt x="2122" y="211"/>
                    <a:pt x="2122" y="211"/>
                    <a:pt x="2122" y="211"/>
                  </a:cubicBezTo>
                  <a:cubicBezTo>
                    <a:pt x="4155" y="211"/>
                    <a:pt x="4155" y="211"/>
                    <a:pt x="4155" y="211"/>
                  </a:cubicBezTo>
                  <a:cubicBezTo>
                    <a:pt x="4170" y="211"/>
                    <a:pt x="4184" y="201"/>
                    <a:pt x="4189" y="187"/>
                  </a:cubicBezTo>
                  <a:cubicBezTo>
                    <a:pt x="4238" y="52"/>
                    <a:pt x="4238" y="52"/>
                    <a:pt x="4238" y="52"/>
                  </a:cubicBezTo>
                  <a:cubicBezTo>
                    <a:pt x="4238" y="20"/>
                    <a:pt x="4238" y="20"/>
                    <a:pt x="4238" y="20"/>
                  </a:cubicBezTo>
                  <a:cubicBezTo>
                    <a:pt x="4238" y="9"/>
                    <a:pt x="4229" y="0"/>
                    <a:pt x="4218" y="0"/>
                  </a:cubicBezTo>
                  <a:cubicBezTo>
                    <a:pt x="4208" y="0"/>
                    <a:pt x="4199" y="0"/>
                    <a:pt x="4190" y="0"/>
                  </a:cubicBezTo>
                  <a:cubicBezTo>
                    <a:pt x="3485" y="5"/>
                    <a:pt x="2982" y="127"/>
                    <a:pt x="2119" y="127"/>
                  </a:cubicBezTo>
                  <a:cubicBezTo>
                    <a:pt x="1254" y="127"/>
                    <a:pt x="751" y="5"/>
                    <a:pt x="43" y="0"/>
                  </a:cubicBezTo>
                  <a:cubicBezTo>
                    <a:pt x="35" y="0"/>
                    <a:pt x="28" y="0"/>
                    <a:pt x="20" y="0"/>
                  </a:cubicBezTo>
                  <a:cubicBezTo>
                    <a:pt x="9" y="0"/>
                    <a:pt x="0" y="9"/>
                    <a:pt x="0" y="20"/>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
            <p:cNvSpPr>
              <a:spLocks/>
            </p:cNvSpPr>
            <p:nvPr/>
          </p:nvSpPr>
          <p:spPr bwMode="ltGray">
            <a:xfrm>
              <a:off x="3622675" y="5940425"/>
              <a:ext cx="68262" cy="76200"/>
            </a:xfrm>
            <a:custGeom>
              <a:avLst/>
              <a:gdLst>
                <a:gd name="T0" fmla="*/ 1 w 184"/>
                <a:gd name="T1" fmla="*/ 4 h 205"/>
                <a:gd name="T2" fmla="*/ 2 w 184"/>
                <a:gd name="T3" fmla="*/ 8 h 205"/>
                <a:gd name="T4" fmla="*/ 109 w 184"/>
                <a:gd name="T5" fmla="*/ 99 h 205"/>
                <a:gd name="T6" fmla="*/ 109 w 184"/>
                <a:gd name="T7" fmla="*/ 107 h 205"/>
                <a:gd name="T8" fmla="*/ 2 w 184"/>
                <a:gd name="T9" fmla="*/ 197 h 205"/>
                <a:gd name="T10" fmla="*/ 1 w 184"/>
                <a:gd name="T11" fmla="*/ 203 h 205"/>
                <a:gd name="T12" fmla="*/ 5 w 184"/>
                <a:gd name="T13" fmla="*/ 205 h 205"/>
                <a:gd name="T14" fmla="*/ 64 w 184"/>
                <a:gd name="T15" fmla="*/ 205 h 205"/>
                <a:gd name="T16" fmla="*/ 67 w 184"/>
                <a:gd name="T17" fmla="*/ 204 h 205"/>
                <a:gd name="T18" fmla="*/ 181 w 184"/>
                <a:gd name="T19" fmla="*/ 107 h 205"/>
                <a:gd name="T20" fmla="*/ 182 w 184"/>
                <a:gd name="T21" fmla="*/ 106 h 205"/>
                <a:gd name="T22" fmla="*/ 182 w 184"/>
                <a:gd name="T23" fmla="*/ 100 h 205"/>
                <a:gd name="T24" fmla="*/ 181 w 184"/>
                <a:gd name="T25" fmla="*/ 99 h 205"/>
                <a:gd name="T26" fmla="*/ 65 w 184"/>
                <a:gd name="T27" fmla="*/ 1 h 205"/>
                <a:gd name="T28" fmla="*/ 62 w 184"/>
                <a:gd name="T29" fmla="*/ 0 h 205"/>
                <a:gd name="T30" fmla="*/ 5 w 184"/>
                <a:gd name="T31" fmla="*/ 0 h 205"/>
                <a:gd name="T32" fmla="*/ 1 w 184"/>
                <a:gd name="T33" fmla="*/ 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5">
                  <a:moveTo>
                    <a:pt x="1" y="4"/>
                  </a:moveTo>
                  <a:cubicBezTo>
                    <a:pt x="0" y="6"/>
                    <a:pt x="1" y="7"/>
                    <a:pt x="2" y="8"/>
                  </a:cubicBezTo>
                  <a:cubicBezTo>
                    <a:pt x="109" y="99"/>
                    <a:pt x="109" y="99"/>
                    <a:pt x="109" y="99"/>
                  </a:cubicBezTo>
                  <a:cubicBezTo>
                    <a:pt x="112" y="101"/>
                    <a:pt x="112" y="105"/>
                    <a:pt x="109" y="107"/>
                  </a:cubicBezTo>
                  <a:cubicBezTo>
                    <a:pt x="2" y="197"/>
                    <a:pt x="2" y="197"/>
                    <a:pt x="2" y="197"/>
                  </a:cubicBezTo>
                  <a:cubicBezTo>
                    <a:pt x="1" y="199"/>
                    <a:pt x="0" y="201"/>
                    <a:pt x="1" y="203"/>
                  </a:cubicBezTo>
                  <a:cubicBezTo>
                    <a:pt x="2" y="204"/>
                    <a:pt x="3" y="205"/>
                    <a:pt x="5" y="205"/>
                  </a:cubicBezTo>
                  <a:cubicBezTo>
                    <a:pt x="64" y="205"/>
                    <a:pt x="64" y="205"/>
                    <a:pt x="64" y="205"/>
                  </a:cubicBezTo>
                  <a:cubicBezTo>
                    <a:pt x="65" y="205"/>
                    <a:pt x="66" y="205"/>
                    <a:pt x="67" y="204"/>
                  </a:cubicBezTo>
                  <a:cubicBezTo>
                    <a:pt x="181" y="107"/>
                    <a:pt x="181" y="107"/>
                    <a:pt x="181" y="107"/>
                  </a:cubicBezTo>
                  <a:cubicBezTo>
                    <a:pt x="182" y="106"/>
                    <a:pt x="182" y="106"/>
                    <a:pt x="182" y="106"/>
                  </a:cubicBezTo>
                  <a:cubicBezTo>
                    <a:pt x="184" y="104"/>
                    <a:pt x="184" y="102"/>
                    <a:pt x="182" y="100"/>
                  </a:cubicBezTo>
                  <a:cubicBezTo>
                    <a:pt x="181" y="99"/>
                    <a:pt x="181" y="99"/>
                    <a:pt x="181" y="99"/>
                  </a:cubicBezTo>
                  <a:cubicBezTo>
                    <a:pt x="65" y="1"/>
                    <a:pt x="65" y="1"/>
                    <a:pt x="65" y="1"/>
                  </a:cubicBezTo>
                  <a:cubicBezTo>
                    <a:pt x="64" y="0"/>
                    <a:pt x="63" y="0"/>
                    <a:pt x="62" y="0"/>
                  </a:cubicBezTo>
                  <a:cubicBezTo>
                    <a:pt x="5" y="0"/>
                    <a:pt x="5" y="0"/>
                    <a:pt x="5" y="0"/>
                  </a:cubicBezTo>
                  <a:cubicBezTo>
                    <a:pt x="3" y="0"/>
                    <a:pt x="1" y="2"/>
                    <a:pt x="1" y="4"/>
                  </a:cubicBezTo>
                  <a:close/>
                </a:path>
              </a:pathLst>
            </a:custGeom>
            <a:solidFill>
              <a:srgbClr val="AFD13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
            <p:cNvSpPr>
              <a:spLocks/>
            </p:cNvSpPr>
            <p:nvPr/>
          </p:nvSpPr>
          <p:spPr bwMode="ltGray">
            <a:xfrm>
              <a:off x="3128963" y="5940425"/>
              <a:ext cx="92075" cy="77788"/>
            </a:xfrm>
            <a:custGeom>
              <a:avLst/>
              <a:gdLst>
                <a:gd name="T0" fmla="*/ 243 w 243"/>
                <a:gd name="T1" fmla="*/ 176 h 206"/>
                <a:gd name="T2" fmla="*/ 243 w 243"/>
                <a:gd name="T3" fmla="*/ 9 h 206"/>
                <a:gd name="T4" fmla="*/ 235 w 243"/>
                <a:gd name="T5" fmla="*/ 2 h 206"/>
                <a:gd name="T6" fmla="*/ 199 w 243"/>
                <a:gd name="T7" fmla="*/ 2 h 206"/>
                <a:gd name="T8" fmla="*/ 192 w 243"/>
                <a:gd name="T9" fmla="*/ 9 h 206"/>
                <a:gd name="T10" fmla="*/ 192 w 243"/>
                <a:gd name="T11" fmla="*/ 125 h 206"/>
                <a:gd name="T12" fmla="*/ 186 w 243"/>
                <a:gd name="T13" fmla="*/ 128 h 206"/>
                <a:gd name="T14" fmla="*/ 54 w 243"/>
                <a:gd name="T15" fmla="*/ 12 h 206"/>
                <a:gd name="T16" fmla="*/ 24 w 243"/>
                <a:gd name="T17" fmla="*/ 0 h 206"/>
                <a:gd name="T18" fmla="*/ 0 w 243"/>
                <a:gd name="T19" fmla="*/ 29 h 206"/>
                <a:gd name="T20" fmla="*/ 0 w 243"/>
                <a:gd name="T21" fmla="*/ 196 h 206"/>
                <a:gd name="T22" fmla="*/ 8 w 243"/>
                <a:gd name="T23" fmla="*/ 204 h 206"/>
                <a:gd name="T24" fmla="*/ 44 w 243"/>
                <a:gd name="T25" fmla="*/ 204 h 206"/>
                <a:gd name="T26" fmla="*/ 51 w 243"/>
                <a:gd name="T27" fmla="*/ 196 h 206"/>
                <a:gd name="T28" fmla="*/ 51 w 243"/>
                <a:gd name="T29" fmla="*/ 80 h 206"/>
                <a:gd name="T30" fmla="*/ 57 w 243"/>
                <a:gd name="T31" fmla="*/ 78 h 206"/>
                <a:gd name="T32" fmla="*/ 191 w 243"/>
                <a:gd name="T33" fmla="*/ 195 h 206"/>
                <a:gd name="T34" fmla="*/ 217 w 243"/>
                <a:gd name="T35" fmla="*/ 206 h 206"/>
                <a:gd name="T36" fmla="*/ 243 w 243"/>
                <a:gd name="T37" fmla="*/ 17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243" y="176"/>
                  </a:moveTo>
                  <a:cubicBezTo>
                    <a:pt x="243" y="9"/>
                    <a:pt x="243" y="9"/>
                    <a:pt x="243" y="9"/>
                  </a:cubicBezTo>
                  <a:cubicBezTo>
                    <a:pt x="243" y="5"/>
                    <a:pt x="239" y="2"/>
                    <a:pt x="235" y="2"/>
                  </a:cubicBezTo>
                  <a:cubicBezTo>
                    <a:pt x="199" y="2"/>
                    <a:pt x="199" y="2"/>
                    <a:pt x="199" y="2"/>
                  </a:cubicBezTo>
                  <a:cubicBezTo>
                    <a:pt x="195" y="2"/>
                    <a:pt x="192" y="5"/>
                    <a:pt x="192" y="9"/>
                  </a:cubicBezTo>
                  <a:cubicBezTo>
                    <a:pt x="192" y="125"/>
                    <a:pt x="192" y="125"/>
                    <a:pt x="192" y="125"/>
                  </a:cubicBezTo>
                  <a:cubicBezTo>
                    <a:pt x="192" y="128"/>
                    <a:pt x="188" y="129"/>
                    <a:pt x="186" y="128"/>
                  </a:cubicBezTo>
                  <a:cubicBezTo>
                    <a:pt x="54" y="12"/>
                    <a:pt x="54" y="12"/>
                    <a:pt x="54" y="12"/>
                  </a:cubicBezTo>
                  <a:cubicBezTo>
                    <a:pt x="45" y="4"/>
                    <a:pt x="35" y="0"/>
                    <a:pt x="24" y="0"/>
                  </a:cubicBezTo>
                  <a:cubicBezTo>
                    <a:pt x="15" y="0"/>
                    <a:pt x="0" y="4"/>
                    <a:pt x="0" y="29"/>
                  </a:cubicBezTo>
                  <a:cubicBezTo>
                    <a:pt x="0" y="196"/>
                    <a:pt x="0" y="196"/>
                    <a:pt x="0" y="196"/>
                  </a:cubicBezTo>
                  <a:cubicBezTo>
                    <a:pt x="0" y="201"/>
                    <a:pt x="3" y="204"/>
                    <a:pt x="8" y="204"/>
                  </a:cubicBezTo>
                  <a:cubicBezTo>
                    <a:pt x="44" y="204"/>
                    <a:pt x="44" y="204"/>
                    <a:pt x="44" y="204"/>
                  </a:cubicBezTo>
                  <a:cubicBezTo>
                    <a:pt x="48" y="204"/>
                    <a:pt x="51" y="201"/>
                    <a:pt x="51" y="196"/>
                  </a:cubicBezTo>
                  <a:cubicBezTo>
                    <a:pt x="51" y="80"/>
                    <a:pt x="51" y="80"/>
                    <a:pt x="51" y="80"/>
                  </a:cubicBezTo>
                  <a:cubicBezTo>
                    <a:pt x="51" y="77"/>
                    <a:pt x="55" y="76"/>
                    <a:pt x="57" y="78"/>
                  </a:cubicBezTo>
                  <a:cubicBezTo>
                    <a:pt x="191" y="195"/>
                    <a:pt x="191" y="195"/>
                    <a:pt x="191" y="195"/>
                  </a:cubicBezTo>
                  <a:cubicBezTo>
                    <a:pt x="199" y="202"/>
                    <a:pt x="208" y="206"/>
                    <a:pt x="217" y="206"/>
                  </a:cubicBezTo>
                  <a:cubicBezTo>
                    <a:pt x="227" y="206"/>
                    <a:pt x="243" y="202"/>
                    <a:pt x="243" y="17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1"/>
            <p:cNvSpPr>
              <a:spLocks/>
            </p:cNvSpPr>
            <p:nvPr/>
          </p:nvSpPr>
          <p:spPr bwMode="ltGray">
            <a:xfrm>
              <a:off x="3227388" y="5942013"/>
              <a:ext cx="90487" cy="74613"/>
            </a:xfrm>
            <a:custGeom>
              <a:avLst/>
              <a:gdLst>
                <a:gd name="T0" fmla="*/ 144 w 242"/>
                <a:gd name="T1" fmla="*/ 202 h 202"/>
                <a:gd name="T2" fmla="*/ 217 w 242"/>
                <a:gd name="T3" fmla="*/ 188 h 202"/>
                <a:gd name="T4" fmla="*/ 242 w 242"/>
                <a:gd name="T5" fmla="*/ 142 h 202"/>
                <a:gd name="T6" fmla="*/ 242 w 242"/>
                <a:gd name="T7" fmla="*/ 4 h 202"/>
                <a:gd name="T8" fmla="*/ 237 w 242"/>
                <a:gd name="T9" fmla="*/ 0 h 202"/>
                <a:gd name="T10" fmla="*/ 196 w 242"/>
                <a:gd name="T11" fmla="*/ 0 h 202"/>
                <a:gd name="T12" fmla="*/ 191 w 242"/>
                <a:gd name="T13" fmla="*/ 4 h 202"/>
                <a:gd name="T14" fmla="*/ 191 w 242"/>
                <a:gd name="T15" fmla="*/ 140 h 202"/>
                <a:gd name="T16" fmla="*/ 150 w 242"/>
                <a:gd name="T17" fmla="*/ 157 h 202"/>
                <a:gd name="T18" fmla="*/ 93 w 242"/>
                <a:gd name="T19" fmla="*/ 157 h 202"/>
                <a:gd name="T20" fmla="*/ 51 w 242"/>
                <a:gd name="T21" fmla="*/ 140 h 202"/>
                <a:gd name="T22" fmla="*/ 51 w 242"/>
                <a:gd name="T23" fmla="*/ 4 h 202"/>
                <a:gd name="T24" fmla="*/ 46 w 242"/>
                <a:gd name="T25" fmla="*/ 0 h 202"/>
                <a:gd name="T26" fmla="*/ 4 w 242"/>
                <a:gd name="T27" fmla="*/ 0 h 202"/>
                <a:gd name="T28" fmla="*/ 0 w 242"/>
                <a:gd name="T29" fmla="*/ 4 h 202"/>
                <a:gd name="T30" fmla="*/ 0 w 242"/>
                <a:gd name="T31" fmla="*/ 142 h 202"/>
                <a:gd name="T32" fmla="*/ 4 w 242"/>
                <a:gd name="T33" fmla="*/ 166 h 202"/>
                <a:gd name="T34" fmla="*/ 17 w 242"/>
                <a:gd name="T35" fmla="*/ 183 h 202"/>
                <a:gd name="T36" fmla="*/ 35 w 242"/>
                <a:gd name="T37" fmla="*/ 194 h 202"/>
                <a:gd name="T38" fmla="*/ 56 w 242"/>
                <a:gd name="T39" fmla="*/ 200 h 202"/>
                <a:gd name="T40" fmla="*/ 77 w 242"/>
                <a:gd name="T41" fmla="*/ 202 h 202"/>
                <a:gd name="T42" fmla="*/ 98 w 242"/>
                <a:gd name="T43" fmla="*/ 202 h 202"/>
                <a:gd name="T44" fmla="*/ 144 w 242"/>
                <a:gd name="T4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202">
                  <a:moveTo>
                    <a:pt x="144" y="202"/>
                  </a:moveTo>
                  <a:cubicBezTo>
                    <a:pt x="178" y="202"/>
                    <a:pt x="202" y="198"/>
                    <a:pt x="217" y="188"/>
                  </a:cubicBezTo>
                  <a:cubicBezTo>
                    <a:pt x="234" y="178"/>
                    <a:pt x="242" y="163"/>
                    <a:pt x="242" y="142"/>
                  </a:cubicBezTo>
                  <a:cubicBezTo>
                    <a:pt x="242" y="4"/>
                    <a:pt x="242" y="4"/>
                    <a:pt x="242" y="4"/>
                  </a:cubicBezTo>
                  <a:cubicBezTo>
                    <a:pt x="242" y="2"/>
                    <a:pt x="240" y="0"/>
                    <a:pt x="237" y="0"/>
                  </a:cubicBezTo>
                  <a:cubicBezTo>
                    <a:pt x="196" y="0"/>
                    <a:pt x="196" y="0"/>
                    <a:pt x="196" y="0"/>
                  </a:cubicBezTo>
                  <a:cubicBezTo>
                    <a:pt x="193" y="0"/>
                    <a:pt x="191" y="2"/>
                    <a:pt x="191" y="4"/>
                  </a:cubicBezTo>
                  <a:cubicBezTo>
                    <a:pt x="191" y="140"/>
                    <a:pt x="191" y="140"/>
                    <a:pt x="191" y="140"/>
                  </a:cubicBezTo>
                  <a:cubicBezTo>
                    <a:pt x="191" y="151"/>
                    <a:pt x="177" y="157"/>
                    <a:pt x="150" y="157"/>
                  </a:cubicBezTo>
                  <a:cubicBezTo>
                    <a:pt x="93" y="157"/>
                    <a:pt x="93" y="157"/>
                    <a:pt x="93" y="157"/>
                  </a:cubicBezTo>
                  <a:cubicBezTo>
                    <a:pt x="65" y="157"/>
                    <a:pt x="51" y="151"/>
                    <a:pt x="51" y="140"/>
                  </a:cubicBezTo>
                  <a:cubicBezTo>
                    <a:pt x="51" y="4"/>
                    <a:pt x="51" y="4"/>
                    <a:pt x="51" y="4"/>
                  </a:cubicBezTo>
                  <a:cubicBezTo>
                    <a:pt x="51" y="2"/>
                    <a:pt x="49" y="0"/>
                    <a:pt x="46" y="0"/>
                  </a:cubicBezTo>
                  <a:cubicBezTo>
                    <a:pt x="4" y="0"/>
                    <a:pt x="4" y="0"/>
                    <a:pt x="4" y="0"/>
                  </a:cubicBezTo>
                  <a:cubicBezTo>
                    <a:pt x="2" y="0"/>
                    <a:pt x="0" y="2"/>
                    <a:pt x="0" y="4"/>
                  </a:cubicBezTo>
                  <a:cubicBezTo>
                    <a:pt x="0" y="142"/>
                    <a:pt x="0" y="142"/>
                    <a:pt x="0" y="142"/>
                  </a:cubicBezTo>
                  <a:cubicBezTo>
                    <a:pt x="0" y="151"/>
                    <a:pt x="1" y="160"/>
                    <a:pt x="4" y="166"/>
                  </a:cubicBezTo>
                  <a:cubicBezTo>
                    <a:pt x="7" y="173"/>
                    <a:pt x="12" y="179"/>
                    <a:pt x="17" y="183"/>
                  </a:cubicBezTo>
                  <a:cubicBezTo>
                    <a:pt x="22" y="188"/>
                    <a:pt x="28" y="191"/>
                    <a:pt x="35" y="194"/>
                  </a:cubicBezTo>
                  <a:cubicBezTo>
                    <a:pt x="42" y="196"/>
                    <a:pt x="49" y="198"/>
                    <a:pt x="56" y="200"/>
                  </a:cubicBezTo>
                  <a:cubicBezTo>
                    <a:pt x="63" y="201"/>
                    <a:pt x="70" y="202"/>
                    <a:pt x="77" y="202"/>
                  </a:cubicBezTo>
                  <a:cubicBezTo>
                    <a:pt x="85" y="202"/>
                    <a:pt x="91" y="202"/>
                    <a:pt x="98" y="202"/>
                  </a:cubicBezTo>
                  <a:lnTo>
                    <a:pt x="144" y="202"/>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
            <p:cNvSpPr>
              <a:spLocks/>
            </p:cNvSpPr>
            <p:nvPr/>
          </p:nvSpPr>
          <p:spPr bwMode="ltGray">
            <a:xfrm>
              <a:off x="3324225" y="5940425"/>
              <a:ext cx="82550" cy="76200"/>
            </a:xfrm>
            <a:custGeom>
              <a:avLst/>
              <a:gdLst>
                <a:gd name="T0" fmla="*/ 142 w 223"/>
                <a:gd name="T1" fmla="*/ 46 h 203"/>
                <a:gd name="T2" fmla="*/ 213 w 223"/>
                <a:gd name="T3" fmla="*/ 46 h 203"/>
                <a:gd name="T4" fmla="*/ 223 w 223"/>
                <a:gd name="T5" fmla="*/ 36 h 203"/>
                <a:gd name="T6" fmla="*/ 223 w 223"/>
                <a:gd name="T7" fmla="*/ 10 h 203"/>
                <a:gd name="T8" fmla="*/ 213 w 223"/>
                <a:gd name="T9" fmla="*/ 0 h 203"/>
                <a:gd name="T10" fmla="*/ 10 w 223"/>
                <a:gd name="T11" fmla="*/ 0 h 203"/>
                <a:gd name="T12" fmla="*/ 0 w 223"/>
                <a:gd name="T13" fmla="*/ 10 h 203"/>
                <a:gd name="T14" fmla="*/ 0 w 223"/>
                <a:gd name="T15" fmla="*/ 36 h 203"/>
                <a:gd name="T16" fmla="*/ 10 w 223"/>
                <a:gd name="T17" fmla="*/ 46 h 203"/>
                <a:gd name="T18" fmla="*/ 81 w 223"/>
                <a:gd name="T19" fmla="*/ 46 h 203"/>
                <a:gd name="T20" fmla="*/ 86 w 223"/>
                <a:gd name="T21" fmla="*/ 50 h 203"/>
                <a:gd name="T22" fmla="*/ 86 w 223"/>
                <a:gd name="T23" fmla="*/ 194 h 203"/>
                <a:gd name="T24" fmla="*/ 95 w 223"/>
                <a:gd name="T25" fmla="*/ 203 h 203"/>
                <a:gd name="T26" fmla="*/ 128 w 223"/>
                <a:gd name="T27" fmla="*/ 203 h 203"/>
                <a:gd name="T28" fmla="*/ 137 w 223"/>
                <a:gd name="T29" fmla="*/ 194 h 203"/>
                <a:gd name="T30" fmla="*/ 137 w 223"/>
                <a:gd name="T31" fmla="*/ 50 h 203"/>
                <a:gd name="T32" fmla="*/ 142 w 223"/>
                <a:gd name="T33" fmla="*/ 4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03">
                  <a:moveTo>
                    <a:pt x="142" y="46"/>
                  </a:moveTo>
                  <a:cubicBezTo>
                    <a:pt x="213" y="46"/>
                    <a:pt x="213" y="46"/>
                    <a:pt x="213" y="46"/>
                  </a:cubicBezTo>
                  <a:cubicBezTo>
                    <a:pt x="218" y="46"/>
                    <a:pt x="223" y="41"/>
                    <a:pt x="223" y="36"/>
                  </a:cubicBezTo>
                  <a:cubicBezTo>
                    <a:pt x="223" y="10"/>
                    <a:pt x="223" y="10"/>
                    <a:pt x="223" y="10"/>
                  </a:cubicBezTo>
                  <a:cubicBezTo>
                    <a:pt x="223" y="4"/>
                    <a:pt x="218" y="0"/>
                    <a:pt x="213" y="0"/>
                  </a:cubicBezTo>
                  <a:cubicBezTo>
                    <a:pt x="10" y="0"/>
                    <a:pt x="10" y="0"/>
                    <a:pt x="10" y="0"/>
                  </a:cubicBezTo>
                  <a:cubicBezTo>
                    <a:pt x="4" y="0"/>
                    <a:pt x="0" y="4"/>
                    <a:pt x="0" y="10"/>
                  </a:cubicBezTo>
                  <a:cubicBezTo>
                    <a:pt x="0" y="36"/>
                    <a:pt x="0" y="36"/>
                    <a:pt x="0" y="36"/>
                  </a:cubicBezTo>
                  <a:cubicBezTo>
                    <a:pt x="0" y="41"/>
                    <a:pt x="4" y="46"/>
                    <a:pt x="10" y="46"/>
                  </a:cubicBezTo>
                  <a:cubicBezTo>
                    <a:pt x="81" y="46"/>
                    <a:pt x="81" y="46"/>
                    <a:pt x="81" y="46"/>
                  </a:cubicBezTo>
                  <a:cubicBezTo>
                    <a:pt x="84" y="46"/>
                    <a:pt x="86" y="48"/>
                    <a:pt x="86" y="50"/>
                  </a:cubicBezTo>
                  <a:cubicBezTo>
                    <a:pt x="86" y="194"/>
                    <a:pt x="86" y="194"/>
                    <a:pt x="86" y="194"/>
                  </a:cubicBezTo>
                  <a:cubicBezTo>
                    <a:pt x="86" y="199"/>
                    <a:pt x="90" y="203"/>
                    <a:pt x="95" y="203"/>
                  </a:cubicBezTo>
                  <a:cubicBezTo>
                    <a:pt x="128" y="203"/>
                    <a:pt x="128" y="203"/>
                    <a:pt x="128" y="203"/>
                  </a:cubicBezTo>
                  <a:cubicBezTo>
                    <a:pt x="133" y="203"/>
                    <a:pt x="137" y="199"/>
                    <a:pt x="137" y="194"/>
                  </a:cubicBezTo>
                  <a:cubicBezTo>
                    <a:pt x="137" y="50"/>
                    <a:pt x="137" y="50"/>
                    <a:pt x="137" y="50"/>
                  </a:cubicBezTo>
                  <a:cubicBezTo>
                    <a:pt x="137" y="48"/>
                    <a:pt x="139" y="46"/>
                    <a:pt x="142" y="46"/>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3"/>
            <p:cNvSpPr>
              <a:spLocks noEditPoints="1"/>
            </p:cNvSpPr>
            <p:nvPr/>
          </p:nvSpPr>
          <p:spPr bwMode="ltGray">
            <a:xfrm>
              <a:off x="3381375" y="5940425"/>
              <a:ext cx="114300" cy="76200"/>
            </a:xfrm>
            <a:custGeom>
              <a:avLst/>
              <a:gdLst>
                <a:gd name="T0" fmla="*/ 93 w 306"/>
                <a:gd name="T1" fmla="*/ 152 h 204"/>
                <a:gd name="T2" fmla="*/ 214 w 306"/>
                <a:gd name="T3" fmla="*/ 152 h 204"/>
                <a:gd name="T4" fmla="*/ 217 w 306"/>
                <a:gd name="T5" fmla="*/ 154 h 204"/>
                <a:gd name="T6" fmla="*/ 249 w 306"/>
                <a:gd name="T7" fmla="*/ 202 h 204"/>
                <a:gd name="T8" fmla="*/ 253 w 306"/>
                <a:gd name="T9" fmla="*/ 204 h 204"/>
                <a:gd name="T10" fmla="*/ 301 w 306"/>
                <a:gd name="T11" fmla="*/ 204 h 204"/>
                <a:gd name="T12" fmla="*/ 305 w 306"/>
                <a:gd name="T13" fmla="*/ 202 h 204"/>
                <a:gd name="T14" fmla="*/ 305 w 306"/>
                <a:gd name="T15" fmla="*/ 197 h 204"/>
                <a:gd name="T16" fmla="*/ 181 w 306"/>
                <a:gd name="T17" fmla="*/ 15 h 204"/>
                <a:gd name="T18" fmla="*/ 154 w 306"/>
                <a:gd name="T19" fmla="*/ 0 h 204"/>
                <a:gd name="T20" fmla="*/ 126 w 306"/>
                <a:gd name="T21" fmla="*/ 16 h 204"/>
                <a:gd name="T22" fmla="*/ 1 w 306"/>
                <a:gd name="T23" fmla="*/ 197 h 204"/>
                <a:gd name="T24" fmla="*/ 1 w 306"/>
                <a:gd name="T25" fmla="*/ 203 h 204"/>
                <a:gd name="T26" fmla="*/ 5 w 306"/>
                <a:gd name="T27" fmla="*/ 204 h 204"/>
                <a:gd name="T28" fmla="*/ 54 w 306"/>
                <a:gd name="T29" fmla="*/ 204 h 204"/>
                <a:gd name="T30" fmla="*/ 58 w 306"/>
                <a:gd name="T31" fmla="*/ 202 h 204"/>
                <a:gd name="T32" fmla="*/ 90 w 306"/>
                <a:gd name="T33" fmla="*/ 154 h 204"/>
                <a:gd name="T34" fmla="*/ 93 w 306"/>
                <a:gd name="T35" fmla="*/ 152 h 204"/>
                <a:gd name="T36" fmla="*/ 124 w 306"/>
                <a:gd name="T37" fmla="*/ 102 h 204"/>
                <a:gd name="T38" fmla="*/ 150 w 306"/>
                <a:gd name="T39" fmla="*/ 65 h 204"/>
                <a:gd name="T40" fmla="*/ 155 w 306"/>
                <a:gd name="T41" fmla="*/ 65 h 204"/>
                <a:gd name="T42" fmla="*/ 181 w 306"/>
                <a:gd name="T43" fmla="*/ 102 h 204"/>
                <a:gd name="T44" fmla="*/ 179 w 306"/>
                <a:gd name="T45" fmla="*/ 106 h 204"/>
                <a:gd name="T46" fmla="*/ 126 w 306"/>
                <a:gd name="T47" fmla="*/ 106 h 204"/>
                <a:gd name="T48" fmla="*/ 124 w 306"/>
                <a:gd name="T4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6" h="204">
                  <a:moveTo>
                    <a:pt x="93" y="152"/>
                  </a:moveTo>
                  <a:cubicBezTo>
                    <a:pt x="93" y="152"/>
                    <a:pt x="198" y="152"/>
                    <a:pt x="214" y="152"/>
                  </a:cubicBezTo>
                  <a:cubicBezTo>
                    <a:pt x="215" y="152"/>
                    <a:pt x="217" y="153"/>
                    <a:pt x="217" y="154"/>
                  </a:cubicBezTo>
                  <a:cubicBezTo>
                    <a:pt x="249" y="202"/>
                    <a:pt x="249" y="202"/>
                    <a:pt x="249" y="202"/>
                  </a:cubicBezTo>
                  <a:cubicBezTo>
                    <a:pt x="250" y="204"/>
                    <a:pt x="252" y="204"/>
                    <a:pt x="253" y="204"/>
                  </a:cubicBezTo>
                  <a:cubicBezTo>
                    <a:pt x="301" y="204"/>
                    <a:pt x="301" y="204"/>
                    <a:pt x="301" y="204"/>
                  </a:cubicBezTo>
                  <a:cubicBezTo>
                    <a:pt x="302" y="204"/>
                    <a:pt x="304" y="203"/>
                    <a:pt x="305" y="202"/>
                  </a:cubicBezTo>
                  <a:cubicBezTo>
                    <a:pt x="306" y="200"/>
                    <a:pt x="306" y="198"/>
                    <a:pt x="305" y="197"/>
                  </a:cubicBezTo>
                  <a:cubicBezTo>
                    <a:pt x="181" y="15"/>
                    <a:pt x="181" y="15"/>
                    <a:pt x="181" y="15"/>
                  </a:cubicBezTo>
                  <a:cubicBezTo>
                    <a:pt x="174" y="5"/>
                    <a:pt x="165" y="0"/>
                    <a:pt x="154" y="0"/>
                  </a:cubicBezTo>
                  <a:cubicBezTo>
                    <a:pt x="143" y="0"/>
                    <a:pt x="134" y="6"/>
                    <a:pt x="126" y="16"/>
                  </a:cubicBezTo>
                  <a:cubicBezTo>
                    <a:pt x="1" y="197"/>
                    <a:pt x="1" y="197"/>
                    <a:pt x="1" y="197"/>
                  </a:cubicBezTo>
                  <a:cubicBezTo>
                    <a:pt x="0" y="199"/>
                    <a:pt x="0" y="201"/>
                    <a:pt x="1" y="203"/>
                  </a:cubicBezTo>
                  <a:cubicBezTo>
                    <a:pt x="2" y="204"/>
                    <a:pt x="4" y="204"/>
                    <a:pt x="5" y="204"/>
                  </a:cubicBezTo>
                  <a:cubicBezTo>
                    <a:pt x="54" y="204"/>
                    <a:pt x="54" y="204"/>
                    <a:pt x="54" y="204"/>
                  </a:cubicBezTo>
                  <a:cubicBezTo>
                    <a:pt x="56" y="204"/>
                    <a:pt x="57" y="203"/>
                    <a:pt x="58" y="202"/>
                  </a:cubicBezTo>
                  <a:cubicBezTo>
                    <a:pt x="90" y="154"/>
                    <a:pt x="90" y="154"/>
                    <a:pt x="90" y="154"/>
                  </a:cubicBezTo>
                  <a:cubicBezTo>
                    <a:pt x="91" y="153"/>
                    <a:pt x="92" y="152"/>
                    <a:pt x="93" y="152"/>
                  </a:cubicBezTo>
                  <a:close/>
                  <a:moveTo>
                    <a:pt x="124" y="102"/>
                  </a:moveTo>
                  <a:cubicBezTo>
                    <a:pt x="150" y="65"/>
                    <a:pt x="150" y="65"/>
                    <a:pt x="150" y="65"/>
                  </a:cubicBezTo>
                  <a:cubicBezTo>
                    <a:pt x="151" y="63"/>
                    <a:pt x="154" y="63"/>
                    <a:pt x="155" y="65"/>
                  </a:cubicBezTo>
                  <a:cubicBezTo>
                    <a:pt x="181" y="102"/>
                    <a:pt x="181" y="102"/>
                    <a:pt x="181" y="102"/>
                  </a:cubicBezTo>
                  <a:cubicBezTo>
                    <a:pt x="183" y="104"/>
                    <a:pt x="181" y="106"/>
                    <a:pt x="179" y="106"/>
                  </a:cubicBezTo>
                  <a:cubicBezTo>
                    <a:pt x="126" y="106"/>
                    <a:pt x="126" y="106"/>
                    <a:pt x="126" y="106"/>
                  </a:cubicBezTo>
                  <a:cubicBezTo>
                    <a:pt x="124" y="106"/>
                    <a:pt x="123" y="104"/>
                    <a:pt x="124" y="1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
            <p:cNvSpPr>
              <a:spLocks/>
            </p:cNvSpPr>
            <p:nvPr/>
          </p:nvSpPr>
          <p:spPr bwMode="ltGray">
            <a:xfrm>
              <a:off x="3498850" y="5940425"/>
              <a:ext cx="92075" cy="77788"/>
            </a:xfrm>
            <a:custGeom>
              <a:avLst/>
              <a:gdLst>
                <a:gd name="T0" fmla="*/ 0 w 243"/>
                <a:gd name="T1" fmla="*/ 29 h 206"/>
                <a:gd name="T2" fmla="*/ 0 w 243"/>
                <a:gd name="T3" fmla="*/ 197 h 206"/>
                <a:gd name="T4" fmla="*/ 8 w 243"/>
                <a:gd name="T5" fmla="*/ 204 h 206"/>
                <a:gd name="T6" fmla="*/ 44 w 243"/>
                <a:gd name="T7" fmla="*/ 204 h 206"/>
                <a:gd name="T8" fmla="*/ 52 w 243"/>
                <a:gd name="T9" fmla="*/ 197 h 206"/>
                <a:gd name="T10" fmla="*/ 52 w 243"/>
                <a:gd name="T11" fmla="*/ 79 h 206"/>
                <a:gd name="T12" fmla="*/ 56 w 243"/>
                <a:gd name="T13" fmla="*/ 77 h 206"/>
                <a:gd name="T14" fmla="*/ 191 w 243"/>
                <a:gd name="T15" fmla="*/ 195 h 206"/>
                <a:gd name="T16" fmla="*/ 218 w 243"/>
                <a:gd name="T17" fmla="*/ 206 h 206"/>
                <a:gd name="T18" fmla="*/ 243 w 243"/>
                <a:gd name="T19" fmla="*/ 176 h 206"/>
                <a:gd name="T20" fmla="*/ 243 w 243"/>
                <a:gd name="T21" fmla="*/ 9 h 206"/>
                <a:gd name="T22" fmla="*/ 236 w 243"/>
                <a:gd name="T23" fmla="*/ 2 h 206"/>
                <a:gd name="T24" fmla="*/ 199 w 243"/>
                <a:gd name="T25" fmla="*/ 2 h 206"/>
                <a:gd name="T26" fmla="*/ 192 w 243"/>
                <a:gd name="T27" fmla="*/ 9 h 206"/>
                <a:gd name="T28" fmla="*/ 192 w 243"/>
                <a:gd name="T29" fmla="*/ 126 h 206"/>
                <a:gd name="T30" fmla="*/ 188 w 243"/>
                <a:gd name="T31" fmla="*/ 128 h 206"/>
                <a:gd name="T32" fmla="*/ 54 w 243"/>
                <a:gd name="T33" fmla="*/ 12 h 206"/>
                <a:gd name="T34" fmla="*/ 25 w 243"/>
                <a:gd name="T35" fmla="*/ 0 h 206"/>
                <a:gd name="T36" fmla="*/ 0 w 243"/>
                <a:gd name="T37" fmla="*/ 2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06">
                  <a:moveTo>
                    <a:pt x="0" y="29"/>
                  </a:moveTo>
                  <a:cubicBezTo>
                    <a:pt x="0" y="197"/>
                    <a:pt x="0" y="197"/>
                    <a:pt x="0" y="197"/>
                  </a:cubicBezTo>
                  <a:cubicBezTo>
                    <a:pt x="0" y="201"/>
                    <a:pt x="4" y="204"/>
                    <a:pt x="8" y="204"/>
                  </a:cubicBezTo>
                  <a:cubicBezTo>
                    <a:pt x="44" y="204"/>
                    <a:pt x="44" y="204"/>
                    <a:pt x="44" y="204"/>
                  </a:cubicBezTo>
                  <a:cubicBezTo>
                    <a:pt x="48" y="204"/>
                    <a:pt x="52" y="201"/>
                    <a:pt x="52" y="197"/>
                  </a:cubicBezTo>
                  <a:cubicBezTo>
                    <a:pt x="52" y="79"/>
                    <a:pt x="52" y="79"/>
                    <a:pt x="52" y="79"/>
                  </a:cubicBezTo>
                  <a:cubicBezTo>
                    <a:pt x="52" y="77"/>
                    <a:pt x="54" y="76"/>
                    <a:pt x="56" y="77"/>
                  </a:cubicBezTo>
                  <a:cubicBezTo>
                    <a:pt x="191" y="195"/>
                    <a:pt x="191" y="195"/>
                    <a:pt x="191" y="195"/>
                  </a:cubicBezTo>
                  <a:cubicBezTo>
                    <a:pt x="199" y="202"/>
                    <a:pt x="208" y="206"/>
                    <a:pt x="218" y="206"/>
                  </a:cubicBezTo>
                  <a:cubicBezTo>
                    <a:pt x="227" y="206"/>
                    <a:pt x="243" y="202"/>
                    <a:pt x="243" y="176"/>
                  </a:cubicBezTo>
                  <a:cubicBezTo>
                    <a:pt x="243" y="9"/>
                    <a:pt x="243" y="9"/>
                    <a:pt x="243" y="9"/>
                  </a:cubicBezTo>
                  <a:cubicBezTo>
                    <a:pt x="243" y="5"/>
                    <a:pt x="240" y="2"/>
                    <a:pt x="236" y="2"/>
                  </a:cubicBezTo>
                  <a:cubicBezTo>
                    <a:pt x="199" y="2"/>
                    <a:pt x="199" y="2"/>
                    <a:pt x="199" y="2"/>
                  </a:cubicBezTo>
                  <a:cubicBezTo>
                    <a:pt x="195" y="2"/>
                    <a:pt x="192" y="5"/>
                    <a:pt x="192" y="9"/>
                  </a:cubicBezTo>
                  <a:cubicBezTo>
                    <a:pt x="192" y="126"/>
                    <a:pt x="192" y="126"/>
                    <a:pt x="192" y="126"/>
                  </a:cubicBezTo>
                  <a:cubicBezTo>
                    <a:pt x="192" y="129"/>
                    <a:pt x="189" y="130"/>
                    <a:pt x="188" y="128"/>
                  </a:cubicBezTo>
                  <a:cubicBezTo>
                    <a:pt x="54" y="12"/>
                    <a:pt x="54" y="12"/>
                    <a:pt x="54" y="12"/>
                  </a:cubicBezTo>
                  <a:cubicBezTo>
                    <a:pt x="45" y="4"/>
                    <a:pt x="35" y="0"/>
                    <a:pt x="25" y="0"/>
                  </a:cubicBezTo>
                  <a:cubicBezTo>
                    <a:pt x="16" y="0"/>
                    <a:pt x="0" y="4"/>
                    <a:pt x="0" y="29"/>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
            <p:cNvSpPr>
              <a:spLocks/>
            </p:cNvSpPr>
            <p:nvPr/>
          </p:nvSpPr>
          <p:spPr bwMode="ltGray">
            <a:xfrm>
              <a:off x="3597275" y="5942013"/>
              <a:ext cx="19050" cy="74613"/>
            </a:xfrm>
            <a:custGeom>
              <a:avLst/>
              <a:gdLst>
                <a:gd name="T0" fmla="*/ 4 w 51"/>
                <a:gd name="T1" fmla="*/ 202 h 202"/>
                <a:gd name="T2" fmla="*/ 47 w 51"/>
                <a:gd name="T3" fmla="*/ 202 h 202"/>
                <a:gd name="T4" fmla="*/ 51 w 51"/>
                <a:gd name="T5" fmla="*/ 198 h 202"/>
                <a:gd name="T6" fmla="*/ 51 w 51"/>
                <a:gd name="T7" fmla="*/ 4 h 202"/>
                <a:gd name="T8" fmla="*/ 47 w 51"/>
                <a:gd name="T9" fmla="*/ 0 h 202"/>
                <a:gd name="T10" fmla="*/ 4 w 51"/>
                <a:gd name="T11" fmla="*/ 0 h 202"/>
                <a:gd name="T12" fmla="*/ 0 w 51"/>
                <a:gd name="T13" fmla="*/ 4 h 202"/>
                <a:gd name="T14" fmla="*/ 0 w 51"/>
                <a:gd name="T15" fmla="*/ 198 h 202"/>
                <a:gd name="T16" fmla="*/ 4 w 51"/>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2">
                  <a:moveTo>
                    <a:pt x="4" y="202"/>
                  </a:moveTo>
                  <a:cubicBezTo>
                    <a:pt x="47" y="202"/>
                    <a:pt x="47" y="202"/>
                    <a:pt x="47" y="202"/>
                  </a:cubicBezTo>
                  <a:cubicBezTo>
                    <a:pt x="49" y="202"/>
                    <a:pt x="51" y="200"/>
                    <a:pt x="51" y="198"/>
                  </a:cubicBezTo>
                  <a:cubicBezTo>
                    <a:pt x="51" y="4"/>
                    <a:pt x="51" y="4"/>
                    <a:pt x="51" y="4"/>
                  </a:cubicBezTo>
                  <a:cubicBezTo>
                    <a:pt x="51" y="2"/>
                    <a:pt x="49" y="0"/>
                    <a:pt x="47" y="0"/>
                  </a:cubicBezTo>
                  <a:cubicBezTo>
                    <a:pt x="4" y="0"/>
                    <a:pt x="4" y="0"/>
                    <a:pt x="4" y="0"/>
                  </a:cubicBezTo>
                  <a:cubicBezTo>
                    <a:pt x="2" y="0"/>
                    <a:pt x="0" y="2"/>
                    <a:pt x="0" y="4"/>
                  </a:cubicBezTo>
                  <a:cubicBezTo>
                    <a:pt x="0" y="198"/>
                    <a:pt x="0" y="198"/>
                    <a:pt x="0" y="198"/>
                  </a:cubicBezTo>
                  <a:cubicBezTo>
                    <a:pt x="0" y="200"/>
                    <a:pt x="2" y="202"/>
                    <a:pt x="4" y="202"/>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
            <p:cNvSpPr>
              <a:spLocks/>
            </p:cNvSpPr>
            <p:nvPr/>
          </p:nvSpPr>
          <p:spPr bwMode="ltGray">
            <a:xfrm>
              <a:off x="3684588" y="5940425"/>
              <a:ext cx="50800" cy="33338"/>
            </a:xfrm>
            <a:custGeom>
              <a:avLst/>
              <a:gdLst>
                <a:gd name="T0" fmla="*/ 30 w 132"/>
                <a:gd name="T1" fmla="*/ 86 h 88"/>
                <a:gd name="T2" fmla="*/ 37 w 132"/>
                <a:gd name="T3" fmla="*/ 86 h 88"/>
                <a:gd name="T4" fmla="*/ 130 w 132"/>
                <a:gd name="T5" fmla="*/ 8 h 88"/>
                <a:gd name="T6" fmla="*/ 132 w 132"/>
                <a:gd name="T7" fmla="*/ 4 h 88"/>
                <a:gd name="T8" fmla="*/ 127 w 132"/>
                <a:gd name="T9" fmla="*/ 0 h 88"/>
                <a:gd name="T10" fmla="*/ 71 w 132"/>
                <a:gd name="T11" fmla="*/ 0 h 88"/>
                <a:gd name="T12" fmla="*/ 68 w 132"/>
                <a:gd name="T13" fmla="*/ 1 h 88"/>
                <a:gd name="T14" fmla="*/ 2 w 132"/>
                <a:gd name="T15" fmla="*/ 55 h 88"/>
                <a:gd name="T16" fmla="*/ 2 w 132"/>
                <a:gd name="T17" fmla="*/ 62 h 88"/>
                <a:gd name="T18" fmla="*/ 30 w 132"/>
                <a:gd name="T19"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8">
                  <a:moveTo>
                    <a:pt x="30" y="86"/>
                  </a:moveTo>
                  <a:cubicBezTo>
                    <a:pt x="32" y="88"/>
                    <a:pt x="35" y="88"/>
                    <a:pt x="37" y="86"/>
                  </a:cubicBezTo>
                  <a:cubicBezTo>
                    <a:pt x="130" y="8"/>
                    <a:pt x="130" y="8"/>
                    <a:pt x="130" y="8"/>
                  </a:cubicBezTo>
                  <a:cubicBezTo>
                    <a:pt x="132" y="7"/>
                    <a:pt x="132" y="6"/>
                    <a:pt x="132" y="4"/>
                  </a:cubicBezTo>
                  <a:cubicBezTo>
                    <a:pt x="132" y="2"/>
                    <a:pt x="130" y="0"/>
                    <a:pt x="127" y="0"/>
                  </a:cubicBezTo>
                  <a:cubicBezTo>
                    <a:pt x="71" y="0"/>
                    <a:pt x="71" y="0"/>
                    <a:pt x="71" y="0"/>
                  </a:cubicBezTo>
                  <a:cubicBezTo>
                    <a:pt x="70" y="0"/>
                    <a:pt x="69" y="0"/>
                    <a:pt x="68" y="1"/>
                  </a:cubicBezTo>
                  <a:cubicBezTo>
                    <a:pt x="2" y="55"/>
                    <a:pt x="2" y="55"/>
                    <a:pt x="2" y="55"/>
                  </a:cubicBezTo>
                  <a:cubicBezTo>
                    <a:pt x="0" y="57"/>
                    <a:pt x="0" y="60"/>
                    <a:pt x="2" y="62"/>
                  </a:cubicBezTo>
                  <a:lnTo>
                    <a:pt x="30" y="86"/>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7"/>
            <p:cNvSpPr>
              <a:spLocks/>
            </p:cNvSpPr>
            <p:nvPr/>
          </p:nvSpPr>
          <p:spPr bwMode="ltGray">
            <a:xfrm>
              <a:off x="3686175" y="5984875"/>
              <a:ext cx="49212" cy="33338"/>
            </a:xfrm>
            <a:custGeom>
              <a:avLst/>
              <a:gdLst>
                <a:gd name="T0" fmla="*/ 132 w 132"/>
                <a:gd name="T1" fmla="*/ 83 h 87"/>
                <a:gd name="T2" fmla="*/ 130 w 132"/>
                <a:gd name="T3" fmla="*/ 79 h 87"/>
                <a:gd name="T4" fmla="*/ 35 w 132"/>
                <a:gd name="T5" fmla="*/ 1 h 87"/>
                <a:gd name="T6" fmla="*/ 29 w 132"/>
                <a:gd name="T7" fmla="*/ 1 h 87"/>
                <a:gd name="T8" fmla="*/ 3 w 132"/>
                <a:gd name="T9" fmla="*/ 24 h 87"/>
                <a:gd name="T10" fmla="*/ 3 w 132"/>
                <a:gd name="T11" fmla="*/ 32 h 87"/>
                <a:gd name="T12" fmla="*/ 68 w 132"/>
                <a:gd name="T13" fmla="*/ 86 h 87"/>
                <a:gd name="T14" fmla="*/ 71 w 132"/>
                <a:gd name="T15" fmla="*/ 87 h 87"/>
                <a:gd name="T16" fmla="*/ 127 w 132"/>
                <a:gd name="T17" fmla="*/ 87 h 87"/>
                <a:gd name="T18" fmla="*/ 132 w 132"/>
                <a:gd name="T19"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7">
                  <a:moveTo>
                    <a:pt x="132" y="83"/>
                  </a:moveTo>
                  <a:cubicBezTo>
                    <a:pt x="132" y="81"/>
                    <a:pt x="132" y="80"/>
                    <a:pt x="130" y="79"/>
                  </a:cubicBezTo>
                  <a:cubicBezTo>
                    <a:pt x="35" y="1"/>
                    <a:pt x="35" y="1"/>
                    <a:pt x="35" y="1"/>
                  </a:cubicBezTo>
                  <a:cubicBezTo>
                    <a:pt x="34" y="0"/>
                    <a:pt x="31" y="0"/>
                    <a:pt x="29" y="1"/>
                  </a:cubicBezTo>
                  <a:cubicBezTo>
                    <a:pt x="3" y="24"/>
                    <a:pt x="3" y="24"/>
                    <a:pt x="3" y="24"/>
                  </a:cubicBezTo>
                  <a:cubicBezTo>
                    <a:pt x="0" y="26"/>
                    <a:pt x="0" y="30"/>
                    <a:pt x="3" y="32"/>
                  </a:cubicBezTo>
                  <a:cubicBezTo>
                    <a:pt x="68" y="86"/>
                    <a:pt x="68" y="86"/>
                    <a:pt x="68" y="86"/>
                  </a:cubicBezTo>
                  <a:cubicBezTo>
                    <a:pt x="69" y="87"/>
                    <a:pt x="70" y="87"/>
                    <a:pt x="71" y="87"/>
                  </a:cubicBezTo>
                  <a:cubicBezTo>
                    <a:pt x="127" y="87"/>
                    <a:pt x="127" y="87"/>
                    <a:pt x="127" y="87"/>
                  </a:cubicBezTo>
                  <a:cubicBezTo>
                    <a:pt x="130" y="87"/>
                    <a:pt x="132" y="85"/>
                    <a:pt x="132" y="8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8"/>
            <p:cNvSpPr>
              <a:spLocks noEditPoints="1"/>
            </p:cNvSpPr>
            <p:nvPr/>
          </p:nvSpPr>
          <p:spPr bwMode="ltGray">
            <a:xfrm>
              <a:off x="3740150" y="6003925"/>
              <a:ext cx="14287" cy="14288"/>
            </a:xfrm>
            <a:custGeom>
              <a:avLst/>
              <a:gdLst>
                <a:gd name="T0" fmla="*/ 20 w 39"/>
                <a:gd name="T1" fmla="*/ 37 h 37"/>
                <a:gd name="T2" fmla="*/ 39 w 39"/>
                <a:gd name="T3" fmla="*/ 18 h 37"/>
                <a:gd name="T4" fmla="*/ 20 w 39"/>
                <a:gd name="T5" fmla="*/ 0 h 37"/>
                <a:gd name="T6" fmla="*/ 0 w 39"/>
                <a:gd name="T7" fmla="*/ 18 h 37"/>
                <a:gd name="T8" fmla="*/ 20 w 39"/>
                <a:gd name="T9" fmla="*/ 37 h 37"/>
                <a:gd name="T10" fmla="*/ 20 w 39"/>
                <a:gd name="T11" fmla="*/ 3 h 37"/>
                <a:gd name="T12" fmla="*/ 34 w 39"/>
                <a:gd name="T13" fmla="*/ 19 h 37"/>
                <a:gd name="T14" fmla="*/ 20 w 39"/>
                <a:gd name="T15" fmla="*/ 33 h 37"/>
                <a:gd name="T16" fmla="*/ 5 w 39"/>
                <a:gd name="T17" fmla="*/ 18 h 37"/>
                <a:gd name="T18" fmla="*/ 20 w 39"/>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37"/>
                  </a:moveTo>
                  <a:cubicBezTo>
                    <a:pt x="30" y="37"/>
                    <a:pt x="39" y="29"/>
                    <a:pt x="39" y="18"/>
                  </a:cubicBezTo>
                  <a:cubicBezTo>
                    <a:pt x="39" y="8"/>
                    <a:pt x="30" y="0"/>
                    <a:pt x="20" y="0"/>
                  </a:cubicBezTo>
                  <a:cubicBezTo>
                    <a:pt x="9" y="0"/>
                    <a:pt x="0" y="8"/>
                    <a:pt x="0" y="18"/>
                  </a:cubicBezTo>
                  <a:cubicBezTo>
                    <a:pt x="0" y="29"/>
                    <a:pt x="9" y="37"/>
                    <a:pt x="20" y="37"/>
                  </a:cubicBezTo>
                  <a:close/>
                  <a:moveTo>
                    <a:pt x="20" y="3"/>
                  </a:moveTo>
                  <a:cubicBezTo>
                    <a:pt x="28" y="3"/>
                    <a:pt x="34" y="10"/>
                    <a:pt x="34" y="19"/>
                  </a:cubicBezTo>
                  <a:cubicBezTo>
                    <a:pt x="34" y="27"/>
                    <a:pt x="28" y="34"/>
                    <a:pt x="20" y="33"/>
                  </a:cubicBezTo>
                  <a:cubicBezTo>
                    <a:pt x="11" y="33"/>
                    <a:pt x="5" y="27"/>
                    <a:pt x="5" y="18"/>
                  </a:cubicBezTo>
                  <a:cubicBezTo>
                    <a:pt x="5" y="10"/>
                    <a:pt x="11" y="3"/>
                    <a:pt x="20" y="3"/>
                  </a:cubicBez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
            <p:cNvSpPr>
              <a:spLocks noEditPoints="1"/>
            </p:cNvSpPr>
            <p:nvPr/>
          </p:nvSpPr>
          <p:spPr bwMode="ltGray">
            <a:xfrm>
              <a:off x="3744913" y="6008688"/>
              <a:ext cx="6350" cy="6350"/>
            </a:xfrm>
            <a:custGeom>
              <a:avLst/>
              <a:gdLst>
                <a:gd name="T0" fmla="*/ 5 w 17"/>
                <a:gd name="T1" fmla="*/ 12 h 19"/>
                <a:gd name="T2" fmla="*/ 7 w 17"/>
                <a:gd name="T3" fmla="*/ 12 h 19"/>
                <a:gd name="T4" fmla="*/ 11 w 17"/>
                <a:gd name="T5" fmla="*/ 15 h 19"/>
                <a:gd name="T6" fmla="*/ 12 w 17"/>
                <a:gd name="T7" fmla="*/ 19 h 19"/>
                <a:gd name="T8" fmla="*/ 17 w 17"/>
                <a:gd name="T9" fmla="*/ 19 h 19"/>
                <a:gd name="T10" fmla="*/ 15 w 17"/>
                <a:gd name="T11" fmla="*/ 15 h 19"/>
                <a:gd name="T12" fmla="*/ 12 w 17"/>
                <a:gd name="T13" fmla="*/ 10 h 19"/>
                <a:gd name="T14" fmla="*/ 12 w 17"/>
                <a:gd name="T15" fmla="*/ 10 h 19"/>
                <a:gd name="T16" fmla="*/ 16 w 17"/>
                <a:gd name="T17" fmla="*/ 5 h 19"/>
                <a:gd name="T18" fmla="*/ 14 w 17"/>
                <a:gd name="T19" fmla="*/ 1 h 19"/>
                <a:gd name="T20" fmla="*/ 8 w 17"/>
                <a:gd name="T21" fmla="*/ 0 h 19"/>
                <a:gd name="T22" fmla="*/ 0 w 17"/>
                <a:gd name="T23" fmla="*/ 0 h 19"/>
                <a:gd name="T24" fmla="*/ 0 w 17"/>
                <a:gd name="T25" fmla="*/ 19 h 19"/>
                <a:gd name="T26" fmla="*/ 5 w 17"/>
                <a:gd name="T27" fmla="*/ 19 h 19"/>
                <a:gd name="T28" fmla="*/ 5 w 17"/>
                <a:gd name="T29" fmla="*/ 12 h 19"/>
                <a:gd name="T30" fmla="*/ 5 w 17"/>
                <a:gd name="T31" fmla="*/ 3 h 19"/>
                <a:gd name="T32" fmla="*/ 7 w 17"/>
                <a:gd name="T33" fmla="*/ 3 h 19"/>
                <a:gd name="T34" fmla="*/ 11 w 17"/>
                <a:gd name="T35" fmla="*/ 6 h 19"/>
                <a:gd name="T36" fmla="*/ 7 w 17"/>
                <a:gd name="T37" fmla="*/ 9 h 19"/>
                <a:gd name="T38" fmla="*/ 5 w 17"/>
                <a:gd name="T39" fmla="*/ 9 h 19"/>
                <a:gd name="T40" fmla="*/ 5 w 17"/>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5" y="12"/>
                  </a:moveTo>
                  <a:cubicBezTo>
                    <a:pt x="7" y="12"/>
                    <a:pt x="7" y="12"/>
                    <a:pt x="7" y="12"/>
                  </a:cubicBezTo>
                  <a:cubicBezTo>
                    <a:pt x="9" y="12"/>
                    <a:pt x="10" y="13"/>
                    <a:pt x="11" y="15"/>
                  </a:cubicBezTo>
                  <a:cubicBezTo>
                    <a:pt x="11" y="17"/>
                    <a:pt x="12" y="18"/>
                    <a:pt x="12" y="19"/>
                  </a:cubicBezTo>
                  <a:cubicBezTo>
                    <a:pt x="17" y="19"/>
                    <a:pt x="17" y="19"/>
                    <a:pt x="17" y="19"/>
                  </a:cubicBezTo>
                  <a:cubicBezTo>
                    <a:pt x="16" y="18"/>
                    <a:pt x="16" y="17"/>
                    <a:pt x="15" y="15"/>
                  </a:cubicBezTo>
                  <a:cubicBezTo>
                    <a:pt x="15" y="12"/>
                    <a:pt x="14" y="11"/>
                    <a:pt x="12" y="10"/>
                  </a:cubicBezTo>
                  <a:cubicBezTo>
                    <a:pt x="12" y="10"/>
                    <a:pt x="12" y="10"/>
                    <a:pt x="12" y="10"/>
                  </a:cubicBezTo>
                  <a:cubicBezTo>
                    <a:pt x="14" y="9"/>
                    <a:pt x="16" y="8"/>
                    <a:pt x="16" y="5"/>
                  </a:cubicBezTo>
                  <a:cubicBezTo>
                    <a:pt x="16" y="3"/>
                    <a:pt x="15" y="2"/>
                    <a:pt x="14" y="1"/>
                  </a:cubicBezTo>
                  <a:cubicBezTo>
                    <a:pt x="13" y="0"/>
                    <a:pt x="11" y="0"/>
                    <a:pt x="8" y="0"/>
                  </a:cubicBezTo>
                  <a:cubicBezTo>
                    <a:pt x="4" y="0"/>
                    <a:pt x="2" y="0"/>
                    <a:pt x="0" y="0"/>
                  </a:cubicBezTo>
                  <a:cubicBezTo>
                    <a:pt x="0" y="19"/>
                    <a:pt x="0" y="19"/>
                    <a:pt x="0" y="19"/>
                  </a:cubicBezTo>
                  <a:cubicBezTo>
                    <a:pt x="5" y="19"/>
                    <a:pt x="5" y="19"/>
                    <a:pt x="5" y="19"/>
                  </a:cubicBezTo>
                  <a:lnTo>
                    <a:pt x="5" y="12"/>
                  </a:lnTo>
                  <a:close/>
                  <a:moveTo>
                    <a:pt x="5" y="3"/>
                  </a:moveTo>
                  <a:cubicBezTo>
                    <a:pt x="5" y="3"/>
                    <a:pt x="6" y="3"/>
                    <a:pt x="7" y="3"/>
                  </a:cubicBezTo>
                  <a:cubicBezTo>
                    <a:pt x="10" y="3"/>
                    <a:pt x="11" y="4"/>
                    <a:pt x="11" y="6"/>
                  </a:cubicBezTo>
                  <a:cubicBezTo>
                    <a:pt x="11" y="8"/>
                    <a:pt x="9" y="9"/>
                    <a:pt x="7" y="9"/>
                  </a:cubicBezTo>
                  <a:cubicBezTo>
                    <a:pt x="5" y="9"/>
                    <a:pt x="5" y="9"/>
                    <a:pt x="5" y="9"/>
                  </a:cubicBezTo>
                  <a:lnTo>
                    <a:pt x="5" y="3"/>
                  </a:lnTo>
                  <a:close/>
                </a:path>
              </a:pathLst>
            </a:custGeom>
            <a:solidFill>
              <a:srgbClr val="034EA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
            <p:cNvSpPr>
              <a:spLocks noEditPoints="1"/>
            </p:cNvSpPr>
            <p:nvPr/>
          </p:nvSpPr>
          <p:spPr bwMode="ltGray">
            <a:xfrm>
              <a:off x="4064000" y="5949950"/>
              <a:ext cx="61912" cy="61913"/>
            </a:xfrm>
            <a:custGeom>
              <a:avLst/>
              <a:gdLst>
                <a:gd name="T0" fmla="*/ 82 w 165"/>
                <a:gd name="T1" fmla="*/ 0 h 165"/>
                <a:gd name="T2" fmla="*/ 0 w 165"/>
                <a:gd name="T3" fmla="*/ 82 h 165"/>
                <a:gd name="T4" fmla="*/ 82 w 165"/>
                <a:gd name="T5" fmla="*/ 165 h 165"/>
                <a:gd name="T6" fmla="*/ 165 w 165"/>
                <a:gd name="T7" fmla="*/ 82 h 165"/>
                <a:gd name="T8" fmla="*/ 82 w 165"/>
                <a:gd name="T9" fmla="*/ 0 h 165"/>
                <a:gd name="T10" fmla="*/ 82 w 165"/>
                <a:gd name="T11" fmla="*/ 132 h 165"/>
                <a:gd name="T12" fmla="*/ 33 w 165"/>
                <a:gd name="T13" fmla="*/ 82 h 165"/>
                <a:gd name="T14" fmla="*/ 82 w 165"/>
                <a:gd name="T15" fmla="*/ 33 h 165"/>
                <a:gd name="T16" fmla="*/ 132 w 165"/>
                <a:gd name="T17" fmla="*/ 82 h 165"/>
                <a:gd name="T18" fmla="*/ 82 w 165"/>
                <a:gd name="T19"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5">
                  <a:moveTo>
                    <a:pt x="82" y="0"/>
                  </a:moveTo>
                  <a:cubicBezTo>
                    <a:pt x="37" y="0"/>
                    <a:pt x="0" y="37"/>
                    <a:pt x="0" y="82"/>
                  </a:cubicBezTo>
                  <a:cubicBezTo>
                    <a:pt x="0" y="128"/>
                    <a:pt x="37" y="165"/>
                    <a:pt x="82" y="165"/>
                  </a:cubicBezTo>
                  <a:cubicBezTo>
                    <a:pt x="128" y="165"/>
                    <a:pt x="165" y="128"/>
                    <a:pt x="165" y="82"/>
                  </a:cubicBezTo>
                  <a:cubicBezTo>
                    <a:pt x="165" y="37"/>
                    <a:pt x="128" y="0"/>
                    <a:pt x="82" y="0"/>
                  </a:cubicBezTo>
                  <a:close/>
                  <a:moveTo>
                    <a:pt x="82" y="132"/>
                  </a:moveTo>
                  <a:cubicBezTo>
                    <a:pt x="55" y="132"/>
                    <a:pt x="33" y="109"/>
                    <a:pt x="33" y="82"/>
                  </a:cubicBezTo>
                  <a:cubicBezTo>
                    <a:pt x="33" y="55"/>
                    <a:pt x="55" y="33"/>
                    <a:pt x="82" y="33"/>
                  </a:cubicBezTo>
                  <a:cubicBezTo>
                    <a:pt x="110" y="33"/>
                    <a:pt x="132" y="55"/>
                    <a:pt x="132" y="82"/>
                  </a:cubicBezTo>
                  <a:cubicBezTo>
                    <a:pt x="132" y="109"/>
                    <a:pt x="110" y="132"/>
                    <a:pt x="82" y="132"/>
                  </a:cubicBezTo>
                  <a:close/>
                </a:path>
              </a:pathLst>
            </a:cu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21"/>
            <p:cNvSpPr>
              <a:spLocks noChangeArrowheads="1"/>
            </p:cNvSpPr>
            <p:nvPr/>
          </p:nvSpPr>
          <p:spPr bwMode="ltGray">
            <a:xfrm>
              <a:off x="4081463" y="5967413"/>
              <a:ext cx="26987" cy="26988"/>
            </a:xfrm>
            <a:prstGeom prst="ellipse">
              <a:avLst/>
            </a:prstGeom>
            <a:solidFill>
              <a:srgbClr val="898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2"/>
            <p:cNvSpPr>
              <a:spLocks noEditPoints="1"/>
            </p:cNvSpPr>
            <p:nvPr/>
          </p:nvSpPr>
          <p:spPr bwMode="ltGray">
            <a:xfrm>
              <a:off x="4076700" y="5962650"/>
              <a:ext cx="36512" cy="36513"/>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85 h 99"/>
                <a:gd name="T12" fmla="*/ 13 w 99"/>
                <a:gd name="T13" fmla="*/ 49 h 99"/>
                <a:gd name="T14" fmla="*/ 49 w 99"/>
                <a:gd name="T15" fmla="*/ 13 h 99"/>
                <a:gd name="T16" fmla="*/ 86 w 99"/>
                <a:gd name="T17" fmla="*/ 49 h 99"/>
                <a:gd name="T18" fmla="*/ 49 w 99"/>
                <a:gd name="T19"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6"/>
                    <a:pt x="22" y="99"/>
                    <a:pt x="49" y="99"/>
                  </a:cubicBezTo>
                  <a:cubicBezTo>
                    <a:pt x="77" y="99"/>
                    <a:pt x="99" y="76"/>
                    <a:pt x="99" y="49"/>
                  </a:cubicBezTo>
                  <a:cubicBezTo>
                    <a:pt x="99" y="22"/>
                    <a:pt x="77" y="0"/>
                    <a:pt x="49" y="0"/>
                  </a:cubicBezTo>
                  <a:close/>
                  <a:moveTo>
                    <a:pt x="49" y="85"/>
                  </a:moveTo>
                  <a:cubicBezTo>
                    <a:pt x="29" y="85"/>
                    <a:pt x="13" y="69"/>
                    <a:pt x="13" y="49"/>
                  </a:cubicBezTo>
                  <a:cubicBezTo>
                    <a:pt x="13" y="29"/>
                    <a:pt x="29" y="13"/>
                    <a:pt x="49" y="13"/>
                  </a:cubicBezTo>
                  <a:cubicBezTo>
                    <a:pt x="69" y="13"/>
                    <a:pt x="86" y="29"/>
                    <a:pt x="86" y="49"/>
                  </a:cubicBezTo>
                  <a:cubicBezTo>
                    <a:pt x="86" y="69"/>
                    <a:pt x="69" y="85"/>
                    <a:pt x="49" y="85"/>
                  </a:cubicBezTo>
                  <a:close/>
                </a:path>
              </a:pathLst>
            </a:custGeom>
            <a:solidFill>
              <a:srgbClr val="1C1B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TextBox 143"/>
          <p:cNvSpPr txBox="1"/>
          <p:nvPr/>
        </p:nvSpPr>
        <p:spPr>
          <a:xfrm>
            <a:off x="3435420" y="2671478"/>
            <a:ext cx="3155880" cy="1769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pPr>
              <a:spcBef>
                <a:spcPts val="1800"/>
              </a:spcBef>
              <a:buClr>
                <a:schemeClr val="accent1"/>
              </a:buClr>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rPr>
              <a:t>x86</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rPr>
              <a:t>硬件平台兼容</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endParaRPr>
          </a:p>
          <a:p>
            <a:pPr>
              <a:spcBef>
                <a:spcPts val="1800"/>
              </a:spcBef>
              <a:buClr>
                <a:schemeClr val="accent1"/>
              </a:buCl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rPr>
              <a:t>应用</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Calibri"/>
              </a:rPr>
              <a:t>的无缝</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rPr>
              <a:t>迁移</a:t>
            </a:r>
            <a:endParaRPr lang="en-US" sz="1600" dirty="0">
              <a:solidFill>
                <a:schemeClr val="tx1">
                  <a:lumMod val="65000"/>
                  <a:lumOff val="35000"/>
                </a:schemeClr>
              </a:solidFill>
              <a:latin typeface="微软雅黑" panose="020B0503020204020204" pitchFamily="34" charset="-122"/>
              <a:ea typeface="微软雅黑" panose="020B0503020204020204" pitchFamily="34" charset="-122"/>
              <a:cs typeface="Calibri"/>
            </a:endParaRPr>
          </a:p>
          <a:p>
            <a:pPr>
              <a:spcBef>
                <a:spcPts val="1800"/>
              </a:spcBef>
              <a:buClr>
                <a:schemeClr val="accent1"/>
              </a:buCl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rPr>
              <a:t>一键自服务管理</a:t>
            </a:r>
            <a:endParaRPr 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endParaRPr>
          </a:p>
          <a:p>
            <a:pPr>
              <a:spcBef>
                <a:spcPts val="1800"/>
              </a:spcBef>
              <a:buClr>
                <a:schemeClr val="accent1"/>
              </a:buCl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a:rPr>
              <a:t>真正弹性扩展的基础架构</a:t>
            </a:r>
            <a:endParaRPr lang="en-US" sz="1600" dirty="0">
              <a:solidFill>
                <a:schemeClr val="tx1">
                  <a:lumMod val="65000"/>
                  <a:lumOff val="35000"/>
                </a:schemeClr>
              </a:solidFill>
              <a:latin typeface="微软雅黑" panose="020B0503020204020204" pitchFamily="34" charset="-122"/>
              <a:ea typeface="微软雅黑" panose="020B0503020204020204" pitchFamily="34" charset="-122"/>
              <a:cs typeface="Calibri"/>
            </a:endParaRPr>
          </a:p>
        </p:txBody>
      </p:sp>
      <p:grpSp>
        <p:nvGrpSpPr>
          <p:cNvPr id="5" name="Group 4"/>
          <p:cNvGrpSpPr/>
          <p:nvPr/>
        </p:nvGrpSpPr>
        <p:grpSpPr>
          <a:xfrm>
            <a:off x="6185727" y="2101512"/>
            <a:ext cx="2352815" cy="2958178"/>
            <a:chOff x="8725586" y="1184988"/>
            <a:chExt cx="2352815" cy="2958178"/>
          </a:xfrm>
        </p:grpSpPr>
        <p:grpSp>
          <p:nvGrpSpPr>
            <p:cNvPr id="8" name="Group 7"/>
            <p:cNvGrpSpPr/>
            <p:nvPr/>
          </p:nvGrpSpPr>
          <p:grpSpPr>
            <a:xfrm>
              <a:off x="8725586" y="1184988"/>
              <a:ext cx="2352815" cy="2958178"/>
              <a:chOff x="6135148" y="1198842"/>
              <a:chExt cx="2352815" cy="2958178"/>
            </a:xfrm>
          </p:grpSpPr>
          <p:grpSp>
            <p:nvGrpSpPr>
              <p:cNvPr id="103" name="Group 102"/>
              <p:cNvGrpSpPr/>
              <p:nvPr/>
            </p:nvGrpSpPr>
            <p:grpSpPr>
              <a:xfrm>
                <a:off x="6190776" y="3668869"/>
                <a:ext cx="478388" cy="488151"/>
                <a:chOff x="7694213" y="-124790"/>
                <a:chExt cx="466725" cy="476250"/>
              </a:xfrm>
            </p:grpSpPr>
            <p:sp>
              <p:nvSpPr>
                <p:cNvPr id="104" name="Freeform 338"/>
                <p:cNvSpPr>
                  <a:spLocks/>
                </p:cNvSpPr>
                <p:nvPr/>
              </p:nvSpPr>
              <p:spPr bwMode="auto">
                <a:xfrm>
                  <a:off x="7994250" y="-124790"/>
                  <a:ext cx="166688" cy="165100"/>
                </a:xfrm>
                <a:custGeom>
                  <a:avLst/>
                  <a:gdLst>
                    <a:gd name="T0" fmla="*/ 20 w 195"/>
                    <a:gd name="T1" fmla="*/ 194 h 194"/>
                    <a:gd name="T2" fmla="*/ 34 w 195"/>
                    <a:gd name="T3" fmla="*/ 188 h 194"/>
                    <a:gd name="T4" fmla="*/ 158 w 195"/>
                    <a:gd name="T5" fmla="*/ 64 h 194"/>
                    <a:gd name="T6" fmla="*/ 158 w 195"/>
                    <a:gd name="T7" fmla="*/ 93 h 194"/>
                    <a:gd name="T8" fmla="*/ 177 w 195"/>
                    <a:gd name="T9" fmla="*/ 111 h 194"/>
                    <a:gd name="T10" fmla="*/ 195 w 195"/>
                    <a:gd name="T11" fmla="*/ 93 h 194"/>
                    <a:gd name="T12" fmla="*/ 195 w 195"/>
                    <a:gd name="T13" fmla="*/ 19 h 194"/>
                    <a:gd name="T14" fmla="*/ 177 w 195"/>
                    <a:gd name="T15" fmla="*/ 0 h 194"/>
                    <a:gd name="T16" fmla="*/ 102 w 195"/>
                    <a:gd name="T17" fmla="*/ 0 h 194"/>
                    <a:gd name="T18" fmla="*/ 83 w 195"/>
                    <a:gd name="T19" fmla="*/ 19 h 194"/>
                    <a:gd name="T20" fmla="*/ 102 w 195"/>
                    <a:gd name="T21" fmla="*/ 38 h 194"/>
                    <a:gd name="T22" fmla="*/ 131 w 195"/>
                    <a:gd name="T23" fmla="*/ 38 h 194"/>
                    <a:gd name="T24" fmla="*/ 7 w 195"/>
                    <a:gd name="T25" fmla="*/ 162 h 194"/>
                    <a:gd name="T26" fmla="*/ 7 w 195"/>
                    <a:gd name="T27" fmla="*/ 188 h 194"/>
                    <a:gd name="T28" fmla="*/ 20 w 195"/>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4">
                      <a:moveTo>
                        <a:pt x="20" y="194"/>
                      </a:moveTo>
                      <a:cubicBezTo>
                        <a:pt x="25" y="194"/>
                        <a:pt x="30" y="192"/>
                        <a:pt x="34" y="188"/>
                      </a:cubicBezTo>
                      <a:cubicBezTo>
                        <a:pt x="158" y="64"/>
                        <a:pt x="158" y="64"/>
                        <a:pt x="158" y="64"/>
                      </a:cubicBezTo>
                      <a:cubicBezTo>
                        <a:pt x="158" y="93"/>
                        <a:pt x="158" y="93"/>
                        <a:pt x="158" y="93"/>
                      </a:cubicBezTo>
                      <a:cubicBezTo>
                        <a:pt x="158" y="103"/>
                        <a:pt x="166" y="111"/>
                        <a:pt x="177" y="111"/>
                      </a:cubicBezTo>
                      <a:cubicBezTo>
                        <a:pt x="187" y="111"/>
                        <a:pt x="195" y="103"/>
                        <a:pt x="195" y="93"/>
                      </a:cubicBezTo>
                      <a:cubicBezTo>
                        <a:pt x="195" y="19"/>
                        <a:pt x="195" y="19"/>
                        <a:pt x="195" y="19"/>
                      </a:cubicBezTo>
                      <a:cubicBezTo>
                        <a:pt x="195" y="8"/>
                        <a:pt x="187" y="0"/>
                        <a:pt x="177" y="0"/>
                      </a:cubicBezTo>
                      <a:cubicBezTo>
                        <a:pt x="102" y="0"/>
                        <a:pt x="102" y="0"/>
                        <a:pt x="102" y="0"/>
                      </a:cubicBezTo>
                      <a:cubicBezTo>
                        <a:pt x="91" y="0"/>
                        <a:pt x="83" y="8"/>
                        <a:pt x="83" y="19"/>
                      </a:cubicBezTo>
                      <a:cubicBezTo>
                        <a:pt x="83" y="29"/>
                        <a:pt x="91" y="38"/>
                        <a:pt x="102" y="38"/>
                      </a:cubicBezTo>
                      <a:cubicBezTo>
                        <a:pt x="131" y="38"/>
                        <a:pt x="131" y="38"/>
                        <a:pt x="131" y="38"/>
                      </a:cubicBezTo>
                      <a:cubicBezTo>
                        <a:pt x="7" y="162"/>
                        <a:pt x="7" y="162"/>
                        <a:pt x="7" y="162"/>
                      </a:cubicBezTo>
                      <a:cubicBezTo>
                        <a:pt x="0" y="169"/>
                        <a:pt x="0" y="181"/>
                        <a:pt x="7" y="188"/>
                      </a:cubicBezTo>
                      <a:cubicBezTo>
                        <a:pt x="11" y="192"/>
                        <a:pt x="15" y="194"/>
                        <a:pt x="20" y="194"/>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39"/>
                <p:cNvSpPr>
                  <a:spLocks/>
                </p:cNvSpPr>
                <p:nvPr/>
              </p:nvSpPr>
              <p:spPr bwMode="auto">
                <a:xfrm>
                  <a:off x="7694213" y="-124790"/>
                  <a:ext cx="166688" cy="165100"/>
                </a:xfrm>
                <a:custGeom>
                  <a:avLst/>
                  <a:gdLst>
                    <a:gd name="T0" fmla="*/ 176 w 196"/>
                    <a:gd name="T1" fmla="*/ 194 h 194"/>
                    <a:gd name="T2" fmla="*/ 162 w 196"/>
                    <a:gd name="T3" fmla="*/ 188 h 194"/>
                    <a:gd name="T4" fmla="*/ 38 w 196"/>
                    <a:gd name="T5" fmla="*/ 64 h 194"/>
                    <a:gd name="T6" fmla="*/ 38 w 196"/>
                    <a:gd name="T7" fmla="*/ 93 h 194"/>
                    <a:gd name="T8" fmla="*/ 19 w 196"/>
                    <a:gd name="T9" fmla="*/ 111 h 194"/>
                    <a:gd name="T10" fmla="*/ 0 w 196"/>
                    <a:gd name="T11" fmla="*/ 93 h 194"/>
                    <a:gd name="T12" fmla="*/ 0 w 196"/>
                    <a:gd name="T13" fmla="*/ 19 h 194"/>
                    <a:gd name="T14" fmla="*/ 19 w 196"/>
                    <a:gd name="T15" fmla="*/ 0 h 194"/>
                    <a:gd name="T16" fmla="*/ 94 w 196"/>
                    <a:gd name="T17" fmla="*/ 0 h 194"/>
                    <a:gd name="T18" fmla="*/ 113 w 196"/>
                    <a:gd name="T19" fmla="*/ 19 h 194"/>
                    <a:gd name="T20" fmla="*/ 94 w 196"/>
                    <a:gd name="T21" fmla="*/ 38 h 194"/>
                    <a:gd name="T22" fmla="*/ 65 w 196"/>
                    <a:gd name="T23" fmla="*/ 38 h 194"/>
                    <a:gd name="T24" fmla="*/ 189 w 196"/>
                    <a:gd name="T25" fmla="*/ 162 h 194"/>
                    <a:gd name="T26" fmla="*/ 189 w 196"/>
                    <a:gd name="T27" fmla="*/ 188 h 194"/>
                    <a:gd name="T28" fmla="*/ 176 w 196"/>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94">
                      <a:moveTo>
                        <a:pt x="176" y="194"/>
                      </a:moveTo>
                      <a:cubicBezTo>
                        <a:pt x="171" y="194"/>
                        <a:pt x="166" y="192"/>
                        <a:pt x="162" y="188"/>
                      </a:cubicBezTo>
                      <a:cubicBezTo>
                        <a:pt x="38" y="64"/>
                        <a:pt x="38" y="64"/>
                        <a:pt x="38" y="64"/>
                      </a:cubicBezTo>
                      <a:cubicBezTo>
                        <a:pt x="38" y="93"/>
                        <a:pt x="38" y="93"/>
                        <a:pt x="38" y="93"/>
                      </a:cubicBezTo>
                      <a:cubicBezTo>
                        <a:pt x="38" y="103"/>
                        <a:pt x="30" y="111"/>
                        <a:pt x="19" y="111"/>
                      </a:cubicBezTo>
                      <a:cubicBezTo>
                        <a:pt x="9" y="111"/>
                        <a:pt x="0" y="103"/>
                        <a:pt x="0" y="93"/>
                      </a:cubicBezTo>
                      <a:cubicBezTo>
                        <a:pt x="0" y="19"/>
                        <a:pt x="0" y="19"/>
                        <a:pt x="0" y="19"/>
                      </a:cubicBezTo>
                      <a:cubicBezTo>
                        <a:pt x="0" y="8"/>
                        <a:pt x="9" y="0"/>
                        <a:pt x="19" y="0"/>
                      </a:cubicBezTo>
                      <a:cubicBezTo>
                        <a:pt x="94" y="0"/>
                        <a:pt x="94" y="0"/>
                        <a:pt x="94" y="0"/>
                      </a:cubicBezTo>
                      <a:cubicBezTo>
                        <a:pt x="104" y="0"/>
                        <a:pt x="113" y="8"/>
                        <a:pt x="113" y="19"/>
                      </a:cubicBezTo>
                      <a:cubicBezTo>
                        <a:pt x="113" y="29"/>
                        <a:pt x="104" y="38"/>
                        <a:pt x="94" y="38"/>
                      </a:cubicBezTo>
                      <a:cubicBezTo>
                        <a:pt x="65" y="38"/>
                        <a:pt x="65" y="38"/>
                        <a:pt x="65" y="38"/>
                      </a:cubicBezTo>
                      <a:cubicBezTo>
                        <a:pt x="189" y="162"/>
                        <a:pt x="189" y="162"/>
                        <a:pt x="189" y="162"/>
                      </a:cubicBezTo>
                      <a:cubicBezTo>
                        <a:pt x="196" y="169"/>
                        <a:pt x="196" y="181"/>
                        <a:pt x="189" y="188"/>
                      </a:cubicBezTo>
                      <a:cubicBezTo>
                        <a:pt x="185" y="192"/>
                        <a:pt x="180" y="194"/>
                        <a:pt x="176" y="194"/>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0"/>
                <p:cNvSpPr>
                  <a:spLocks/>
                </p:cNvSpPr>
                <p:nvPr/>
              </p:nvSpPr>
              <p:spPr bwMode="auto">
                <a:xfrm>
                  <a:off x="7994250" y="186360"/>
                  <a:ext cx="166688" cy="165100"/>
                </a:xfrm>
                <a:custGeom>
                  <a:avLst/>
                  <a:gdLst>
                    <a:gd name="T0" fmla="*/ 20 w 195"/>
                    <a:gd name="T1" fmla="*/ 0 h 194"/>
                    <a:gd name="T2" fmla="*/ 34 w 195"/>
                    <a:gd name="T3" fmla="*/ 6 h 194"/>
                    <a:gd name="T4" fmla="*/ 158 w 195"/>
                    <a:gd name="T5" fmla="*/ 130 h 194"/>
                    <a:gd name="T6" fmla="*/ 158 w 195"/>
                    <a:gd name="T7" fmla="*/ 101 h 194"/>
                    <a:gd name="T8" fmla="*/ 177 w 195"/>
                    <a:gd name="T9" fmla="*/ 83 h 194"/>
                    <a:gd name="T10" fmla="*/ 195 w 195"/>
                    <a:gd name="T11" fmla="*/ 101 h 194"/>
                    <a:gd name="T12" fmla="*/ 195 w 195"/>
                    <a:gd name="T13" fmla="*/ 175 h 194"/>
                    <a:gd name="T14" fmla="*/ 177 w 195"/>
                    <a:gd name="T15" fmla="*/ 194 h 194"/>
                    <a:gd name="T16" fmla="*/ 102 w 195"/>
                    <a:gd name="T17" fmla="*/ 194 h 194"/>
                    <a:gd name="T18" fmla="*/ 83 w 195"/>
                    <a:gd name="T19" fmla="*/ 175 h 194"/>
                    <a:gd name="T20" fmla="*/ 102 w 195"/>
                    <a:gd name="T21" fmla="*/ 156 h 194"/>
                    <a:gd name="T22" fmla="*/ 131 w 195"/>
                    <a:gd name="T23" fmla="*/ 156 h 194"/>
                    <a:gd name="T24" fmla="*/ 7 w 195"/>
                    <a:gd name="T25" fmla="*/ 32 h 194"/>
                    <a:gd name="T26" fmla="*/ 7 w 195"/>
                    <a:gd name="T27" fmla="*/ 6 h 194"/>
                    <a:gd name="T28" fmla="*/ 20 w 195"/>
                    <a:gd name="T2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4">
                      <a:moveTo>
                        <a:pt x="20" y="0"/>
                      </a:moveTo>
                      <a:cubicBezTo>
                        <a:pt x="25" y="0"/>
                        <a:pt x="30" y="2"/>
                        <a:pt x="34" y="6"/>
                      </a:cubicBezTo>
                      <a:cubicBezTo>
                        <a:pt x="158" y="130"/>
                        <a:pt x="158" y="130"/>
                        <a:pt x="158" y="130"/>
                      </a:cubicBezTo>
                      <a:cubicBezTo>
                        <a:pt x="158" y="101"/>
                        <a:pt x="158" y="101"/>
                        <a:pt x="158" y="101"/>
                      </a:cubicBezTo>
                      <a:cubicBezTo>
                        <a:pt x="158" y="91"/>
                        <a:pt x="166" y="83"/>
                        <a:pt x="177" y="83"/>
                      </a:cubicBezTo>
                      <a:cubicBezTo>
                        <a:pt x="187" y="83"/>
                        <a:pt x="195" y="91"/>
                        <a:pt x="195" y="101"/>
                      </a:cubicBezTo>
                      <a:cubicBezTo>
                        <a:pt x="195" y="175"/>
                        <a:pt x="195" y="175"/>
                        <a:pt x="195" y="175"/>
                      </a:cubicBezTo>
                      <a:cubicBezTo>
                        <a:pt x="195" y="186"/>
                        <a:pt x="187" y="194"/>
                        <a:pt x="177" y="194"/>
                      </a:cubicBezTo>
                      <a:cubicBezTo>
                        <a:pt x="102" y="194"/>
                        <a:pt x="102" y="194"/>
                        <a:pt x="102" y="194"/>
                      </a:cubicBezTo>
                      <a:cubicBezTo>
                        <a:pt x="91" y="194"/>
                        <a:pt x="83" y="186"/>
                        <a:pt x="83" y="175"/>
                      </a:cubicBezTo>
                      <a:cubicBezTo>
                        <a:pt x="83" y="165"/>
                        <a:pt x="91" y="156"/>
                        <a:pt x="102" y="156"/>
                      </a:cubicBezTo>
                      <a:cubicBezTo>
                        <a:pt x="131" y="156"/>
                        <a:pt x="131" y="156"/>
                        <a:pt x="131" y="156"/>
                      </a:cubicBezTo>
                      <a:cubicBezTo>
                        <a:pt x="7" y="32"/>
                        <a:pt x="7" y="32"/>
                        <a:pt x="7" y="32"/>
                      </a:cubicBezTo>
                      <a:cubicBezTo>
                        <a:pt x="0" y="25"/>
                        <a:pt x="0" y="13"/>
                        <a:pt x="7" y="6"/>
                      </a:cubicBezTo>
                      <a:cubicBezTo>
                        <a:pt x="11" y="2"/>
                        <a:pt x="15" y="0"/>
                        <a:pt x="20" y="0"/>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1"/>
                <p:cNvSpPr>
                  <a:spLocks/>
                </p:cNvSpPr>
                <p:nvPr/>
              </p:nvSpPr>
              <p:spPr bwMode="auto">
                <a:xfrm>
                  <a:off x="7694213" y="186360"/>
                  <a:ext cx="166688" cy="165100"/>
                </a:xfrm>
                <a:custGeom>
                  <a:avLst/>
                  <a:gdLst>
                    <a:gd name="T0" fmla="*/ 176 w 196"/>
                    <a:gd name="T1" fmla="*/ 0 h 194"/>
                    <a:gd name="T2" fmla="*/ 162 w 196"/>
                    <a:gd name="T3" fmla="*/ 6 h 194"/>
                    <a:gd name="T4" fmla="*/ 38 w 196"/>
                    <a:gd name="T5" fmla="*/ 130 h 194"/>
                    <a:gd name="T6" fmla="*/ 38 w 196"/>
                    <a:gd name="T7" fmla="*/ 101 h 194"/>
                    <a:gd name="T8" fmla="*/ 19 w 196"/>
                    <a:gd name="T9" fmla="*/ 83 h 194"/>
                    <a:gd name="T10" fmla="*/ 0 w 196"/>
                    <a:gd name="T11" fmla="*/ 101 h 194"/>
                    <a:gd name="T12" fmla="*/ 0 w 196"/>
                    <a:gd name="T13" fmla="*/ 175 h 194"/>
                    <a:gd name="T14" fmla="*/ 19 w 196"/>
                    <a:gd name="T15" fmla="*/ 194 h 194"/>
                    <a:gd name="T16" fmla="*/ 94 w 196"/>
                    <a:gd name="T17" fmla="*/ 194 h 194"/>
                    <a:gd name="T18" fmla="*/ 113 w 196"/>
                    <a:gd name="T19" fmla="*/ 175 h 194"/>
                    <a:gd name="T20" fmla="*/ 94 w 196"/>
                    <a:gd name="T21" fmla="*/ 156 h 194"/>
                    <a:gd name="T22" fmla="*/ 65 w 196"/>
                    <a:gd name="T23" fmla="*/ 156 h 194"/>
                    <a:gd name="T24" fmla="*/ 189 w 196"/>
                    <a:gd name="T25" fmla="*/ 32 h 194"/>
                    <a:gd name="T26" fmla="*/ 189 w 196"/>
                    <a:gd name="T27" fmla="*/ 6 h 194"/>
                    <a:gd name="T28" fmla="*/ 176 w 196"/>
                    <a:gd name="T2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94">
                      <a:moveTo>
                        <a:pt x="176" y="0"/>
                      </a:moveTo>
                      <a:cubicBezTo>
                        <a:pt x="171" y="0"/>
                        <a:pt x="166" y="2"/>
                        <a:pt x="162" y="6"/>
                      </a:cubicBezTo>
                      <a:cubicBezTo>
                        <a:pt x="38" y="130"/>
                        <a:pt x="38" y="130"/>
                        <a:pt x="38" y="130"/>
                      </a:cubicBezTo>
                      <a:cubicBezTo>
                        <a:pt x="38" y="101"/>
                        <a:pt x="38" y="101"/>
                        <a:pt x="38" y="101"/>
                      </a:cubicBezTo>
                      <a:cubicBezTo>
                        <a:pt x="38" y="91"/>
                        <a:pt x="30" y="83"/>
                        <a:pt x="19" y="83"/>
                      </a:cubicBezTo>
                      <a:cubicBezTo>
                        <a:pt x="9" y="83"/>
                        <a:pt x="0" y="91"/>
                        <a:pt x="0" y="101"/>
                      </a:cubicBezTo>
                      <a:cubicBezTo>
                        <a:pt x="0" y="175"/>
                        <a:pt x="0" y="175"/>
                        <a:pt x="0" y="175"/>
                      </a:cubicBezTo>
                      <a:cubicBezTo>
                        <a:pt x="0" y="186"/>
                        <a:pt x="9" y="194"/>
                        <a:pt x="19" y="194"/>
                      </a:cubicBezTo>
                      <a:cubicBezTo>
                        <a:pt x="94" y="194"/>
                        <a:pt x="94" y="194"/>
                        <a:pt x="94" y="194"/>
                      </a:cubicBezTo>
                      <a:cubicBezTo>
                        <a:pt x="104" y="194"/>
                        <a:pt x="113" y="186"/>
                        <a:pt x="113" y="175"/>
                      </a:cubicBezTo>
                      <a:cubicBezTo>
                        <a:pt x="113" y="165"/>
                        <a:pt x="104" y="156"/>
                        <a:pt x="94" y="156"/>
                      </a:cubicBezTo>
                      <a:cubicBezTo>
                        <a:pt x="65" y="156"/>
                        <a:pt x="65" y="156"/>
                        <a:pt x="65" y="156"/>
                      </a:cubicBezTo>
                      <a:cubicBezTo>
                        <a:pt x="189" y="32"/>
                        <a:pt x="189" y="32"/>
                        <a:pt x="189" y="32"/>
                      </a:cubicBezTo>
                      <a:cubicBezTo>
                        <a:pt x="196" y="25"/>
                        <a:pt x="196" y="13"/>
                        <a:pt x="189" y="6"/>
                      </a:cubicBezTo>
                      <a:cubicBezTo>
                        <a:pt x="185" y="2"/>
                        <a:pt x="180" y="0"/>
                        <a:pt x="176" y="0"/>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342"/>
                <p:cNvSpPr>
                  <a:spLocks noChangeArrowheads="1"/>
                </p:cNvSpPr>
                <p:nvPr/>
              </p:nvSpPr>
              <p:spPr bwMode="auto">
                <a:xfrm>
                  <a:off x="7746600" y="-61290"/>
                  <a:ext cx="358775" cy="358775"/>
                </a:xfrm>
                <a:prstGeom prst="ellipse">
                  <a:avLst/>
                </a:pr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43"/>
                <p:cNvSpPr>
                  <a:spLocks noEditPoints="1"/>
                </p:cNvSpPr>
                <p:nvPr/>
              </p:nvSpPr>
              <p:spPr bwMode="auto">
                <a:xfrm>
                  <a:off x="7746600" y="-61290"/>
                  <a:ext cx="358775" cy="358775"/>
                </a:xfrm>
                <a:custGeom>
                  <a:avLst/>
                  <a:gdLst>
                    <a:gd name="T0" fmla="*/ 210 w 421"/>
                    <a:gd name="T1" fmla="*/ 0 h 421"/>
                    <a:gd name="T2" fmla="*/ 0 w 421"/>
                    <a:gd name="T3" fmla="*/ 210 h 421"/>
                    <a:gd name="T4" fmla="*/ 210 w 421"/>
                    <a:gd name="T5" fmla="*/ 421 h 421"/>
                    <a:gd name="T6" fmla="*/ 421 w 421"/>
                    <a:gd name="T7" fmla="*/ 210 h 421"/>
                    <a:gd name="T8" fmla="*/ 210 w 421"/>
                    <a:gd name="T9" fmla="*/ 0 h 421"/>
                    <a:gd name="T10" fmla="*/ 211 w 421"/>
                    <a:gd name="T11" fmla="*/ 311 h 421"/>
                    <a:gd name="T12" fmla="*/ 110 w 421"/>
                    <a:gd name="T13" fmla="*/ 211 h 421"/>
                    <a:gd name="T14" fmla="*/ 211 w 421"/>
                    <a:gd name="T15" fmla="*/ 110 h 421"/>
                    <a:gd name="T16" fmla="*/ 311 w 421"/>
                    <a:gd name="T17" fmla="*/ 211 h 421"/>
                    <a:gd name="T18" fmla="*/ 211 w 421"/>
                    <a:gd name="T19" fmla="*/ 3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 h="421">
                      <a:moveTo>
                        <a:pt x="210" y="0"/>
                      </a:moveTo>
                      <a:cubicBezTo>
                        <a:pt x="94" y="0"/>
                        <a:pt x="0" y="94"/>
                        <a:pt x="0" y="210"/>
                      </a:cubicBezTo>
                      <a:cubicBezTo>
                        <a:pt x="0" y="326"/>
                        <a:pt x="94" y="421"/>
                        <a:pt x="210" y="421"/>
                      </a:cubicBezTo>
                      <a:cubicBezTo>
                        <a:pt x="327" y="421"/>
                        <a:pt x="421" y="326"/>
                        <a:pt x="421" y="210"/>
                      </a:cubicBezTo>
                      <a:cubicBezTo>
                        <a:pt x="421" y="94"/>
                        <a:pt x="327" y="0"/>
                        <a:pt x="210" y="0"/>
                      </a:cubicBezTo>
                      <a:close/>
                      <a:moveTo>
                        <a:pt x="211" y="311"/>
                      </a:moveTo>
                      <a:cubicBezTo>
                        <a:pt x="155" y="311"/>
                        <a:pt x="110" y="266"/>
                        <a:pt x="110" y="211"/>
                      </a:cubicBezTo>
                      <a:cubicBezTo>
                        <a:pt x="110" y="155"/>
                        <a:pt x="155" y="110"/>
                        <a:pt x="211" y="110"/>
                      </a:cubicBezTo>
                      <a:cubicBezTo>
                        <a:pt x="266" y="110"/>
                        <a:pt x="311" y="155"/>
                        <a:pt x="311" y="211"/>
                      </a:cubicBezTo>
                      <a:cubicBezTo>
                        <a:pt x="311" y="266"/>
                        <a:pt x="266" y="311"/>
                        <a:pt x="211" y="311"/>
                      </a:cubicBez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p:cNvGrpSpPr/>
              <p:nvPr/>
            </p:nvGrpSpPr>
            <p:grpSpPr>
              <a:xfrm>
                <a:off x="6135148" y="2870991"/>
                <a:ext cx="647452" cy="478635"/>
                <a:chOff x="6994425" y="1412709"/>
                <a:chExt cx="1258170" cy="930113"/>
              </a:xfrm>
            </p:grpSpPr>
            <p:grpSp>
              <p:nvGrpSpPr>
                <p:cNvPr id="111" name="Group 110"/>
                <p:cNvGrpSpPr/>
                <p:nvPr/>
              </p:nvGrpSpPr>
              <p:grpSpPr>
                <a:xfrm>
                  <a:off x="6994425" y="1412709"/>
                  <a:ext cx="726650" cy="930113"/>
                  <a:chOff x="2246314" y="4360863"/>
                  <a:chExt cx="317500" cy="406400"/>
                </a:xfrm>
                <a:effectLst/>
              </p:grpSpPr>
              <p:sp>
                <p:nvSpPr>
                  <p:cNvPr id="116" name="Freeform 269"/>
                  <p:cNvSpPr>
                    <a:spLocks noEditPoints="1"/>
                  </p:cNvSpPr>
                  <p:nvPr/>
                </p:nvSpPr>
                <p:spPr bwMode="auto">
                  <a:xfrm>
                    <a:off x="2246314" y="4360863"/>
                    <a:ext cx="317500" cy="406400"/>
                  </a:xfrm>
                  <a:custGeom>
                    <a:avLst/>
                    <a:gdLst>
                      <a:gd name="T0" fmla="*/ 0 w 162"/>
                      <a:gd name="T1" fmla="*/ 95 h 207"/>
                      <a:gd name="T2" fmla="*/ 0 w 162"/>
                      <a:gd name="T3" fmla="*/ 197 h 207"/>
                      <a:gd name="T4" fmla="*/ 10 w 162"/>
                      <a:gd name="T5" fmla="*/ 207 h 207"/>
                      <a:gd name="T6" fmla="*/ 152 w 162"/>
                      <a:gd name="T7" fmla="*/ 207 h 207"/>
                      <a:gd name="T8" fmla="*/ 162 w 162"/>
                      <a:gd name="T9" fmla="*/ 197 h 207"/>
                      <a:gd name="T10" fmla="*/ 162 w 162"/>
                      <a:gd name="T11" fmla="*/ 95 h 207"/>
                      <a:gd name="T12" fmla="*/ 152 w 162"/>
                      <a:gd name="T13" fmla="*/ 85 h 207"/>
                      <a:gd name="T14" fmla="*/ 144 w 162"/>
                      <a:gd name="T15" fmla="*/ 85 h 207"/>
                      <a:gd name="T16" fmla="*/ 82 w 162"/>
                      <a:gd name="T17" fmla="*/ 0 h 207"/>
                      <a:gd name="T18" fmla="*/ 18 w 162"/>
                      <a:gd name="T19" fmla="*/ 85 h 207"/>
                      <a:gd name="T20" fmla="*/ 10 w 162"/>
                      <a:gd name="T21" fmla="*/ 85 h 207"/>
                      <a:gd name="T22" fmla="*/ 0 w 162"/>
                      <a:gd name="T23" fmla="*/ 95 h 207"/>
                      <a:gd name="T24" fmla="*/ 95 w 162"/>
                      <a:gd name="T25" fmla="*/ 181 h 207"/>
                      <a:gd name="T26" fmla="*/ 67 w 162"/>
                      <a:gd name="T27" fmla="*/ 181 h 207"/>
                      <a:gd name="T28" fmla="*/ 72 w 162"/>
                      <a:gd name="T29" fmla="*/ 143 h 207"/>
                      <a:gd name="T30" fmla="*/ 64 w 162"/>
                      <a:gd name="T31" fmla="*/ 128 h 207"/>
                      <a:gd name="T32" fmla="*/ 81 w 162"/>
                      <a:gd name="T33" fmla="*/ 111 h 207"/>
                      <a:gd name="T34" fmla="*/ 98 w 162"/>
                      <a:gd name="T35" fmla="*/ 128 h 207"/>
                      <a:gd name="T36" fmla="*/ 90 w 162"/>
                      <a:gd name="T37" fmla="*/ 143 h 207"/>
                      <a:gd name="T38" fmla="*/ 95 w 162"/>
                      <a:gd name="T39" fmla="*/ 181 h 207"/>
                      <a:gd name="T40" fmla="*/ 82 w 162"/>
                      <a:gd name="T41" fmla="*/ 25 h 207"/>
                      <a:gd name="T42" fmla="*/ 121 w 162"/>
                      <a:gd name="T43" fmla="*/ 85 h 207"/>
                      <a:gd name="T44" fmla="*/ 42 w 162"/>
                      <a:gd name="T45" fmla="*/ 85 h 207"/>
                      <a:gd name="T46" fmla="*/ 82 w 162"/>
                      <a:gd name="T47" fmla="*/ 2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07">
                        <a:moveTo>
                          <a:pt x="0" y="95"/>
                        </a:moveTo>
                        <a:cubicBezTo>
                          <a:pt x="0" y="197"/>
                          <a:pt x="0" y="197"/>
                          <a:pt x="0" y="197"/>
                        </a:cubicBezTo>
                        <a:cubicBezTo>
                          <a:pt x="0" y="203"/>
                          <a:pt x="4" y="207"/>
                          <a:pt x="10" y="207"/>
                        </a:cubicBezTo>
                        <a:cubicBezTo>
                          <a:pt x="152" y="207"/>
                          <a:pt x="152" y="207"/>
                          <a:pt x="152" y="207"/>
                        </a:cubicBezTo>
                        <a:cubicBezTo>
                          <a:pt x="158" y="207"/>
                          <a:pt x="162" y="203"/>
                          <a:pt x="162" y="197"/>
                        </a:cubicBezTo>
                        <a:cubicBezTo>
                          <a:pt x="162" y="95"/>
                          <a:pt x="162" y="95"/>
                          <a:pt x="162" y="95"/>
                        </a:cubicBezTo>
                        <a:cubicBezTo>
                          <a:pt x="162" y="90"/>
                          <a:pt x="158" y="85"/>
                          <a:pt x="152" y="85"/>
                        </a:cubicBezTo>
                        <a:cubicBezTo>
                          <a:pt x="144" y="85"/>
                          <a:pt x="144" y="85"/>
                          <a:pt x="144" y="85"/>
                        </a:cubicBezTo>
                        <a:cubicBezTo>
                          <a:pt x="144" y="61"/>
                          <a:pt x="145" y="0"/>
                          <a:pt x="82" y="0"/>
                        </a:cubicBezTo>
                        <a:cubicBezTo>
                          <a:pt x="18" y="0"/>
                          <a:pt x="18" y="61"/>
                          <a:pt x="18" y="85"/>
                        </a:cubicBezTo>
                        <a:cubicBezTo>
                          <a:pt x="10" y="85"/>
                          <a:pt x="10" y="85"/>
                          <a:pt x="10" y="85"/>
                        </a:cubicBezTo>
                        <a:cubicBezTo>
                          <a:pt x="4" y="85"/>
                          <a:pt x="0" y="90"/>
                          <a:pt x="0" y="95"/>
                        </a:cubicBezTo>
                        <a:close/>
                        <a:moveTo>
                          <a:pt x="95" y="181"/>
                        </a:moveTo>
                        <a:cubicBezTo>
                          <a:pt x="67" y="181"/>
                          <a:pt x="67" y="181"/>
                          <a:pt x="67" y="181"/>
                        </a:cubicBezTo>
                        <a:cubicBezTo>
                          <a:pt x="72" y="143"/>
                          <a:pt x="72" y="143"/>
                          <a:pt x="72" y="143"/>
                        </a:cubicBezTo>
                        <a:cubicBezTo>
                          <a:pt x="67" y="140"/>
                          <a:pt x="64" y="134"/>
                          <a:pt x="64" y="128"/>
                        </a:cubicBezTo>
                        <a:cubicBezTo>
                          <a:pt x="64" y="119"/>
                          <a:pt x="72" y="111"/>
                          <a:pt x="81" y="111"/>
                        </a:cubicBezTo>
                        <a:cubicBezTo>
                          <a:pt x="90" y="111"/>
                          <a:pt x="98" y="119"/>
                          <a:pt x="98" y="128"/>
                        </a:cubicBezTo>
                        <a:cubicBezTo>
                          <a:pt x="98" y="134"/>
                          <a:pt x="95" y="140"/>
                          <a:pt x="90" y="143"/>
                        </a:cubicBezTo>
                        <a:lnTo>
                          <a:pt x="95" y="181"/>
                        </a:lnTo>
                        <a:close/>
                        <a:moveTo>
                          <a:pt x="82" y="25"/>
                        </a:moveTo>
                        <a:cubicBezTo>
                          <a:pt x="127" y="25"/>
                          <a:pt x="122" y="68"/>
                          <a:pt x="121" y="85"/>
                        </a:cubicBezTo>
                        <a:cubicBezTo>
                          <a:pt x="42" y="85"/>
                          <a:pt x="42" y="85"/>
                          <a:pt x="42" y="85"/>
                        </a:cubicBezTo>
                        <a:cubicBezTo>
                          <a:pt x="42" y="67"/>
                          <a:pt x="36" y="25"/>
                          <a:pt x="82" y="25"/>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70"/>
                  <p:cNvSpPr>
                    <a:spLocks/>
                  </p:cNvSpPr>
                  <p:nvPr/>
                </p:nvSpPr>
                <p:spPr bwMode="auto">
                  <a:xfrm>
                    <a:off x="2371726" y="4578350"/>
                    <a:ext cx="66675" cy="138113"/>
                  </a:xfrm>
                  <a:custGeom>
                    <a:avLst/>
                    <a:gdLst>
                      <a:gd name="T0" fmla="*/ 34 w 34"/>
                      <a:gd name="T1" fmla="*/ 17 h 70"/>
                      <a:gd name="T2" fmla="*/ 17 w 34"/>
                      <a:gd name="T3" fmla="*/ 0 h 70"/>
                      <a:gd name="T4" fmla="*/ 0 w 34"/>
                      <a:gd name="T5" fmla="*/ 17 h 70"/>
                      <a:gd name="T6" fmla="*/ 8 w 34"/>
                      <a:gd name="T7" fmla="*/ 32 h 70"/>
                      <a:gd name="T8" fmla="*/ 3 w 34"/>
                      <a:gd name="T9" fmla="*/ 70 h 70"/>
                      <a:gd name="T10" fmla="*/ 31 w 34"/>
                      <a:gd name="T11" fmla="*/ 70 h 70"/>
                      <a:gd name="T12" fmla="*/ 26 w 34"/>
                      <a:gd name="T13" fmla="*/ 32 h 70"/>
                      <a:gd name="T14" fmla="*/ 34 w 34"/>
                      <a:gd name="T15" fmla="*/ 17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70">
                        <a:moveTo>
                          <a:pt x="34" y="17"/>
                        </a:moveTo>
                        <a:cubicBezTo>
                          <a:pt x="34" y="8"/>
                          <a:pt x="26" y="0"/>
                          <a:pt x="17" y="0"/>
                        </a:cubicBezTo>
                        <a:cubicBezTo>
                          <a:pt x="8" y="0"/>
                          <a:pt x="0" y="8"/>
                          <a:pt x="0" y="17"/>
                        </a:cubicBezTo>
                        <a:cubicBezTo>
                          <a:pt x="0" y="23"/>
                          <a:pt x="3" y="29"/>
                          <a:pt x="8" y="32"/>
                        </a:cubicBezTo>
                        <a:cubicBezTo>
                          <a:pt x="3" y="70"/>
                          <a:pt x="3" y="70"/>
                          <a:pt x="3" y="70"/>
                        </a:cubicBezTo>
                        <a:cubicBezTo>
                          <a:pt x="31" y="70"/>
                          <a:pt x="31" y="70"/>
                          <a:pt x="31" y="70"/>
                        </a:cubicBezTo>
                        <a:cubicBezTo>
                          <a:pt x="26" y="32"/>
                          <a:pt x="26" y="32"/>
                          <a:pt x="26" y="32"/>
                        </a:cubicBezTo>
                        <a:cubicBezTo>
                          <a:pt x="31" y="29"/>
                          <a:pt x="34" y="23"/>
                          <a:pt x="34" y="17"/>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p:cNvGrpSpPr/>
                <p:nvPr/>
              </p:nvGrpSpPr>
              <p:grpSpPr>
                <a:xfrm>
                  <a:off x="7593873" y="1725537"/>
                  <a:ext cx="658722" cy="571271"/>
                  <a:chOff x="8655050" y="4525963"/>
                  <a:chExt cx="920750" cy="798513"/>
                </a:xfrm>
                <a:effectLst/>
              </p:grpSpPr>
              <p:sp>
                <p:nvSpPr>
                  <p:cNvPr id="113" name="Freeform 291"/>
                  <p:cNvSpPr>
                    <a:spLocks/>
                  </p:cNvSpPr>
                  <p:nvPr/>
                </p:nvSpPr>
                <p:spPr bwMode="auto">
                  <a:xfrm>
                    <a:off x="8934450" y="4745038"/>
                    <a:ext cx="361950" cy="360363"/>
                  </a:xfrm>
                  <a:custGeom>
                    <a:avLst/>
                    <a:gdLst>
                      <a:gd name="T0" fmla="*/ 48 w 121"/>
                      <a:gd name="T1" fmla="*/ 120 h 120"/>
                      <a:gd name="T2" fmla="*/ 73 w 121"/>
                      <a:gd name="T3" fmla="*/ 120 h 120"/>
                      <a:gd name="T4" fmla="*/ 82 w 121"/>
                      <a:gd name="T5" fmla="*/ 111 h 120"/>
                      <a:gd name="T6" fmla="*/ 82 w 121"/>
                      <a:gd name="T7" fmla="*/ 81 h 120"/>
                      <a:gd name="T8" fmla="*/ 112 w 121"/>
                      <a:gd name="T9" fmla="*/ 81 h 120"/>
                      <a:gd name="T10" fmla="*/ 121 w 121"/>
                      <a:gd name="T11" fmla="*/ 72 h 120"/>
                      <a:gd name="T12" fmla="*/ 121 w 121"/>
                      <a:gd name="T13" fmla="*/ 48 h 120"/>
                      <a:gd name="T14" fmla="*/ 112 w 121"/>
                      <a:gd name="T15" fmla="*/ 39 h 120"/>
                      <a:gd name="T16" fmla="*/ 82 w 121"/>
                      <a:gd name="T17" fmla="*/ 39 h 120"/>
                      <a:gd name="T18" fmla="*/ 82 w 121"/>
                      <a:gd name="T19" fmla="*/ 9 h 120"/>
                      <a:gd name="T20" fmla="*/ 73 w 121"/>
                      <a:gd name="T21" fmla="*/ 0 h 120"/>
                      <a:gd name="T22" fmla="*/ 48 w 121"/>
                      <a:gd name="T23" fmla="*/ 0 h 120"/>
                      <a:gd name="T24" fmla="*/ 39 w 121"/>
                      <a:gd name="T25" fmla="*/ 9 h 120"/>
                      <a:gd name="T26" fmla="*/ 39 w 121"/>
                      <a:gd name="T27" fmla="*/ 39 h 120"/>
                      <a:gd name="T28" fmla="*/ 9 w 121"/>
                      <a:gd name="T29" fmla="*/ 39 h 120"/>
                      <a:gd name="T30" fmla="*/ 0 w 121"/>
                      <a:gd name="T31" fmla="*/ 48 h 120"/>
                      <a:gd name="T32" fmla="*/ 0 w 121"/>
                      <a:gd name="T33" fmla="*/ 72 h 120"/>
                      <a:gd name="T34" fmla="*/ 9 w 121"/>
                      <a:gd name="T35" fmla="*/ 81 h 120"/>
                      <a:gd name="T36" fmla="*/ 39 w 121"/>
                      <a:gd name="T37" fmla="*/ 81 h 120"/>
                      <a:gd name="T38" fmla="*/ 39 w 121"/>
                      <a:gd name="T39" fmla="*/ 111 h 120"/>
                      <a:gd name="T40" fmla="*/ 48 w 121"/>
                      <a:gd name="T4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20">
                        <a:moveTo>
                          <a:pt x="48" y="120"/>
                        </a:moveTo>
                        <a:cubicBezTo>
                          <a:pt x="73" y="120"/>
                          <a:pt x="73" y="120"/>
                          <a:pt x="73" y="120"/>
                        </a:cubicBezTo>
                        <a:cubicBezTo>
                          <a:pt x="78" y="120"/>
                          <a:pt x="82" y="116"/>
                          <a:pt x="82" y="111"/>
                        </a:cubicBezTo>
                        <a:cubicBezTo>
                          <a:pt x="82" y="81"/>
                          <a:pt x="82" y="81"/>
                          <a:pt x="82" y="81"/>
                        </a:cubicBezTo>
                        <a:cubicBezTo>
                          <a:pt x="112" y="81"/>
                          <a:pt x="112" y="81"/>
                          <a:pt x="112" y="81"/>
                        </a:cubicBezTo>
                        <a:cubicBezTo>
                          <a:pt x="117" y="81"/>
                          <a:pt x="121" y="77"/>
                          <a:pt x="121" y="72"/>
                        </a:cubicBezTo>
                        <a:cubicBezTo>
                          <a:pt x="121" y="48"/>
                          <a:pt x="121" y="48"/>
                          <a:pt x="121" y="48"/>
                        </a:cubicBezTo>
                        <a:cubicBezTo>
                          <a:pt x="121" y="43"/>
                          <a:pt x="117" y="39"/>
                          <a:pt x="112" y="39"/>
                        </a:cubicBezTo>
                        <a:cubicBezTo>
                          <a:pt x="82" y="39"/>
                          <a:pt x="82" y="39"/>
                          <a:pt x="82" y="39"/>
                        </a:cubicBezTo>
                        <a:cubicBezTo>
                          <a:pt x="82" y="9"/>
                          <a:pt x="82" y="9"/>
                          <a:pt x="82" y="9"/>
                        </a:cubicBezTo>
                        <a:cubicBezTo>
                          <a:pt x="82" y="4"/>
                          <a:pt x="78" y="0"/>
                          <a:pt x="73" y="0"/>
                        </a:cubicBezTo>
                        <a:cubicBezTo>
                          <a:pt x="48" y="0"/>
                          <a:pt x="48" y="0"/>
                          <a:pt x="48" y="0"/>
                        </a:cubicBezTo>
                        <a:cubicBezTo>
                          <a:pt x="43" y="0"/>
                          <a:pt x="39" y="4"/>
                          <a:pt x="39" y="9"/>
                        </a:cubicBezTo>
                        <a:cubicBezTo>
                          <a:pt x="39" y="39"/>
                          <a:pt x="39" y="39"/>
                          <a:pt x="39" y="39"/>
                        </a:cubicBezTo>
                        <a:cubicBezTo>
                          <a:pt x="9" y="39"/>
                          <a:pt x="9" y="39"/>
                          <a:pt x="9" y="39"/>
                        </a:cubicBezTo>
                        <a:cubicBezTo>
                          <a:pt x="4" y="39"/>
                          <a:pt x="0" y="43"/>
                          <a:pt x="0" y="48"/>
                        </a:cubicBezTo>
                        <a:cubicBezTo>
                          <a:pt x="0" y="72"/>
                          <a:pt x="0" y="72"/>
                          <a:pt x="0" y="72"/>
                        </a:cubicBezTo>
                        <a:cubicBezTo>
                          <a:pt x="0" y="77"/>
                          <a:pt x="4" y="81"/>
                          <a:pt x="9" y="81"/>
                        </a:cubicBezTo>
                        <a:cubicBezTo>
                          <a:pt x="39" y="81"/>
                          <a:pt x="39" y="81"/>
                          <a:pt x="39" y="81"/>
                        </a:cubicBezTo>
                        <a:cubicBezTo>
                          <a:pt x="39" y="111"/>
                          <a:pt x="39" y="111"/>
                          <a:pt x="39" y="111"/>
                        </a:cubicBezTo>
                        <a:cubicBezTo>
                          <a:pt x="39" y="116"/>
                          <a:pt x="43" y="120"/>
                          <a:pt x="48" y="12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92"/>
                  <p:cNvSpPr>
                    <a:spLocks/>
                  </p:cNvSpPr>
                  <p:nvPr/>
                </p:nvSpPr>
                <p:spPr bwMode="auto">
                  <a:xfrm>
                    <a:off x="8655050" y="4525963"/>
                    <a:ext cx="742950" cy="428625"/>
                  </a:xfrm>
                  <a:custGeom>
                    <a:avLst/>
                    <a:gdLst>
                      <a:gd name="T0" fmla="*/ 43 w 248"/>
                      <a:gd name="T1" fmla="*/ 115 h 143"/>
                      <a:gd name="T2" fmla="*/ 33 w 248"/>
                      <a:gd name="T3" fmla="*/ 124 h 143"/>
                      <a:gd name="T4" fmla="*/ 154 w 248"/>
                      <a:gd name="T5" fmla="*/ 12 h 143"/>
                      <a:gd name="T6" fmla="*/ 237 w 248"/>
                      <a:gd name="T7" fmla="*/ 45 h 143"/>
                      <a:gd name="T8" fmla="*/ 245 w 248"/>
                      <a:gd name="T9" fmla="*/ 45 h 143"/>
                      <a:gd name="T10" fmla="*/ 245 w 248"/>
                      <a:gd name="T11" fmla="*/ 36 h 143"/>
                      <a:gd name="T12" fmla="*/ 154 w 248"/>
                      <a:gd name="T13" fmla="*/ 0 h 143"/>
                      <a:gd name="T14" fmla="*/ 21 w 248"/>
                      <a:gd name="T15" fmla="*/ 125 h 143"/>
                      <a:gd name="T16" fmla="*/ 10 w 248"/>
                      <a:gd name="T17" fmla="*/ 115 h 143"/>
                      <a:gd name="T18" fmla="*/ 2 w 248"/>
                      <a:gd name="T19" fmla="*/ 116 h 143"/>
                      <a:gd name="T20" fmla="*/ 2 w 248"/>
                      <a:gd name="T21" fmla="*/ 124 h 143"/>
                      <a:gd name="T22" fmla="*/ 23 w 248"/>
                      <a:gd name="T23" fmla="*/ 141 h 143"/>
                      <a:gd name="T24" fmla="*/ 26 w 248"/>
                      <a:gd name="T25" fmla="*/ 143 h 143"/>
                      <a:gd name="T26" fmla="*/ 30 w 248"/>
                      <a:gd name="T27" fmla="*/ 141 h 143"/>
                      <a:gd name="T28" fmla="*/ 50 w 248"/>
                      <a:gd name="T29" fmla="*/ 124 h 143"/>
                      <a:gd name="T30" fmla="*/ 51 w 248"/>
                      <a:gd name="T31" fmla="*/ 116 h 143"/>
                      <a:gd name="T32" fmla="*/ 43 w 248"/>
                      <a:gd name="T3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3">
                        <a:moveTo>
                          <a:pt x="43" y="115"/>
                        </a:moveTo>
                        <a:cubicBezTo>
                          <a:pt x="33" y="124"/>
                          <a:pt x="33" y="124"/>
                          <a:pt x="33" y="124"/>
                        </a:cubicBezTo>
                        <a:cubicBezTo>
                          <a:pt x="37" y="61"/>
                          <a:pt x="90" y="12"/>
                          <a:pt x="154" y="12"/>
                        </a:cubicBezTo>
                        <a:cubicBezTo>
                          <a:pt x="185" y="12"/>
                          <a:pt x="215" y="23"/>
                          <a:pt x="237" y="45"/>
                        </a:cubicBezTo>
                        <a:cubicBezTo>
                          <a:pt x="239" y="47"/>
                          <a:pt x="243" y="47"/>
                          <a:pt x="245" y="45"/>
                        </a:cubicBezTo>
                        <a:cubicBezTo>
                          <a:pt x="248" y="42"/>
                          <a:pt x="248" y="39"/>
                          <a:pt x="245" y="36"/>
                        </a:cubicBezTo>
                        <a:cubicBezTo>
                          <a:pt x="220" y="13"/>
                          <a:pt x="188" y="0"/>
                          <a:pt x="154" y="0"/>
                        </a:cubicBezTo>
                        <a:cubicBezTo>
                          <a:pt x="83" y="0"/>
                          <a:pt x="25" y="55"/>
                          <a:pt x="21" y="125"/>
                        </a:cubicBezTo>
                        <a:cubicBezTo>
                          <a:pt x="10" y="115"/>
                          <a:pt x="10" y="115"/>
                          <a:pt x="10" y="115"/>
                        </a:cubicBezTo>
                        <a:cubicBezTo>
                          <a:pt x="8" y="113"/>
                          <a:pt x="4" y="114"/>
                          <a:pt x="2" y="116"/>
                        </a:cubicBezTo>
                        <a:cubicBezTo>
                          <a:pt x="0" y="118"/>
                          <a:pt x="0" y="122"/>
                          <a:pt x="2" y="124"/>
                        </a:cubicBezTo>
                        <a:cubicBezTo>
                          <a:pt x="23" y="141"/>
                          <a:pt x="23" y="141"/>
                          <a:pt x="23" y="141"/>
                        </a:cubicBezTo>
                        <a:cubicBezTo>
                          <a:pt x="24" y="142"/>
                          <a:pt x="25" y="143"/>
                          <a:pt x="26" y="143"/>
                        </a:cubicBezTo>
                        <a:cubicBezTo>
                          <a:pt x="28" y="143"/>
                          <a:pt x="29" y="142"/>
                          <a:pt x="30" y="141"/>
                        </a:cubicBezTo>
                        <a:cubicBezTo>
                          <a:pt x="50" y="124"/>
                          <a:pt x="50" y="124"/>
                          <a:pt x="50" y="124"/>
                        </a:cubicBezTo>
                        <a:cubicBezTo>
                          <a:pt x="53" y="122"/>
                          <a:pt x="53" y="118"/>
                          <a:pt x="51" y="116"/>
                        </a:cubicBezTo>
                        <a:cubicBezTo>
                          <a:pt x="49" y="114"/>
                          <a:pt x="45" y="113"/>
                          <a:pt x="43" y="115"/>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93"/>
                  <p:cNvSpPr>
                    <a:spLocks/>
                  </p:cNvSpPr>
                  <p:nvPr/>
                </p:nvSpPr>
                <p:spPr bwMode="auto">
                  <a:xfrm>
                    <a:off x="8832850" y="4879976"/>
                    <a:ext cx="742950" cy="444500"/>
                  </a:xfrm>
                  <a:custGeom>
                    <a:avLst/>
                    <a:gdLst>
                      <a:gd name="T0" fmla="*/ 245 w 248"/>
                      <a:gd name="T1" fmla="*/ 19 h 148"/>
                      <a:gd name="T2" fmla="*/ 225 w 248"/>
                      <a:gd name="T3" fmla="*/ 2 h 148"/>
                      <a:gd name="T4" fmla="*/ 217 w 248"/>
                      <a:gd name="T5" fmla="*/ 2 h 148"/>
                      <a:gd name="T6" fmla="*/ 197 w 248"/>
                      <a:gd name="T7" fmla="*/ 19 h 148"/>
                      <a:gd name="T8" fmla="*/ 197 w 248"/>
                      <a:gd name="T9" fmla="*/ 27 h 148"/>
                      <a:gd name="T10" fmla="*/ 205 w 248"/>
                      <a:gd name="T11" fmla="*/ 28 h 148"/>
                      <a:gd name="T12" fmla="*/ 216 w 248"/>
                      <a:gd name="T13" fmla="*/ 19 h 148"/>
                      <a:gd name="T14" fmla="*/ 95 w 248"/>
                      <a:gd name="T15" fmla="*/ 136 h 148"/>
                      <a:gd name="T16" fmla="*/ 10 w 248"/>
                      <a:gd name="T17" fmla="*/ 102 h 148"/>
                      <a:gd name="T18" fmla="*/ 2 w 248"/>
                      <a:gd name="T19" fmla="*/ 102 h 148"/>
                      <a:gd name="T20" fmla="*/ 2 w 248"/>
                      <a:gd name="T21" fmla="*/ 110 h 148"/>
                      <a:gd name="T22" fmla="*/ 95 w 248"/>
                      <a:gd name="T23" fmla="*/ 148 h 148"/>
                      <a:gd name="T24" fmla="*/ 228 w 248"/>
                      <a:gd name="T25" fmla="*/ 20 h 148"/>
                      <a:gd name="T26" fmla="*/ 237 w 248"/>
                      <a:gd name="T27" fmla="*/ 28 h 148"/>
                      <a:gd name="T28" fmla="*/ 241 w 248"/>
                      <a:gd name="T29" fmla="*/ 29 h 148"/>
                      <a:gd name="T30" fmla="*/ 246 w 248"/>
                      <a:gd name="T31" fmla="*/ 27 h 148"/>
                      <a:gd name="T32" fmla="*/ 245 w 248"/>
                      <a:gd name="T33"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8">
                        <a:moveTo>
                          <a:pt x="245" y="19"/>
                        </a:moveTo>
                        <a:cubicBezTo>
                          <a:pt x="225" y="2"/>
                          <a:pt x="225" y="2"/>
                          <a:pt x="225" y="2"/>
                        </a:cubicBezTo>
                        <a:cubicBezTo>
                          <a:pt x="223" y="0"/>
                          <a:pt x="220" y="0"/>
                          <a:pt x="217" y="2"/>
                        </a:cubicBezTo>
                        <a:cubicBezTo>
                          <a:pt x="197" y="19"/>
                          <a:pt x="197" y="19"/>
                          <a:pt x="197" y="19"/>
                        </a:cubicBezTo>
                        <a:cubicBezTo>
                          <a:pt x="195" y="21"/>
                          <a:pt x="195" y="25"/>
                          <a:pt x="197" y="27"/>
                        </a:cubicBezTo>
                        <a:cubicBezTo>
                          <a:pt x="199" y="30"/>
                          <a:pt x="202" y="30"/>
                          <a:pt x="205" y="28"/>
                        </a:cubicBezTo>
                        <a:cubicBezTo>
                          <a:pt x="216" y="19"/>
                          <a:pt x="216" y="19"/>
                          <a:pt x="216" y="19"/>
                        </a:cubicBezTo>
                        <a:cubicBezTo>
                          <a:pt x="214" y="84"/>
                          <a:pt x="160" y="136"/>
                          <a:pt x="95" y="136"/>
                        </a:cubicBezTo>
                        <a:cubicBezTo>
                          <a:pt x="63" y="136"/>
                          <a:pt x="33" y="124"/>
                          <a:pt x="10" y="102"/>
                        </a:cubicBezTo>
                        <a:cubicBezTo>
                          <a:pt x="8" y="100"/>
                          <a:pt x="4" y="100"/>
                          <a:pt x="2" y="102"/>
                        </a:cubicBezTo>
                        <a:cubicBezTo>
                          <a:pt x="0" y="104"/>
                          <a:pt x="0" y="108"/>
                          <a:pt x="2" y="110"/>
                        </a:cubicBezTo>
                        <a:cubicBezTo>
                          <a:pt x="27" y="135"/>
                          <a:pt x="60" y="148"/>
                          <a:pt x="95" y="148"/>
                        </a:cubicBezTo>
                        <a:cubicBezTo>
                          <a:pt x="166" y="148"/>
                          <a:pt x="225" y="91"/>
                          <a:pt x="228" y="20"/>
                        </a:cubicBezTo>
                        <a:cubicBezTo>
                          <a:pt x="237" y="28"/>
                          <a:pt x="237" y="28"/>
                          <a:pt x="237" y="28"/>
                        </a:cubicBezTo>
                        <a:cubicBezTo>
                          <a:pt x="239" y="29"/>
                          <a:pt x="240" y="29"/>
                          <a:pt x="241" y="29"/>
                        </a:cubicBezTo>
                        <a:cubicBezTo>
                          <a:pt x="243" y="29"/>
                          <a:pt x="245" y="29"/>
                          <a:pt x="246" y="27"/>
                        </a:cubicBezTo>
                        <a:cubicBezTo>
                          <a:pt x="248" y="25"/>
                          <a:pt x="248" y="21"/>
                          <a:pt x="245" y="19"/>
                        </a:cubicBez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p:cNvGrpSpPr/>
              <p:nvPr/>
            </p:nvGrpSpPr>
            <p:grpSpPr>
              <a:xfrm rot="14590003" flipV="1">
                <a:off x="6244133" y="1159920"/>
                <a:ext cx="404714" cy="562653"/>
                <a:chOff x="10929939" y="4891088"/>
                <a:chExt cx="390525" cy="542926"/>
              </a:xfrm>
              <a:effectLst/>
            </p:grpSpPr>
            <p:sp>
              <p:nvSpPr>
                <p:cNvPr id="124" name="Freeform 786"/>
                <p:cNvSpPr>
                  <a:spLocks/>
                </p:cNvSpPr>
                <p:nvPr/>
              </p:nvSpPr>
              <p:spPr bwMode="auto">
                <a:xfrm>
                  <a:off x="11207751" y="5121276"/>
                  <a:ext cx="61913" cy="157163"/>
                </a:xfrm>
                <a:custGeom>
                  <a:avLst/>
                  <a:gdLst>
                    <a:gd name="T0" fmla="*/ 0 w 31"/>
                    <a:gd name="T1" fmla="*/ 79 h 80"/>
                    <a:gd name="T2" fmla="*/ 1 w 31"/>
                    <a:gd name="T3" fmla="*/ 79 h 80"/>
                    <a:gd name="T4" fmla="*/ 9 w 31"/>
                    <a:gd name="T5" fmla="*/ 80 h 80"/>
                    <a:gd name="T6" fmla="*/ 31 w 31"/>
                    <a:gd name="T7" fmla="*/ 2 h 80"/>
                    <a:gd name="T8" fmla="*/ 22 w 31"/>
                    <a:gd name="T9" fmla="*/ 0 h 80"/>
                    <a:gd name="T10" fmla="*/ 0 w 31"/>
                    <a:gd name="T11" fmla="*/ 79 h 80"/>
                  </a:gdLst>
                  <a:ahLst/>
                  <a:cxnLst>
                    <a:cxn ang="0">
                      <a:pos x="T0" y="T1"/>
                    </a:cxn>
                    <a:cxn ang="0">
                      <a:pos x="T2" y="T3"/>
                    </a:cxn>
                    <a:cxn ang="0">
                      <a:pos x="T4" y="T5"/>
                    </a:cxn>
                    <a:cxn ang="0">
                      <a:pos x="T6" y="T7"/>
                    </a:cxn>
                    <a:cxn ang="0">
                      <a:pos x="T8" y="T9"/>
                    </a:cxn>
                    <a:cxn ang="0">
                      <a:pos x="T10" y="T11"/>
                    </a:cxn>
                  </a:cxnLst>
                  <a:rect l="0" t="0" r="r" b="b"/>
                  <a:pathLst>
                    <a:path w="31" h="80">
                      <a:moveTo>
                        <a:pt x="0" y="79"/>
                      </a:moveTo>
                      <a:cubicBezTo>
                        <a:pt x="0" y="79"/>
                        <a:pt x="0" y="79"/>
                        <a:pt x="1" y="79"/>
                      </a:cubicBezTo>
                      <a:cubicBezTo>
                        <a:pt x="4" y="79"/>
                        <a:pt x="7" y="80"/>
                        <a:pt x="9" y="80"/>
                      </a:cubicBezTo>
                      <a:cubicBezTo>
                        <a:pt x="31" y="2"/>
                        <a:pt x="31" y="2"/>
                        <a:pt x="31" y="2"/>
                      </a:cubicBezTo>
                      <a:cubicBezTo>
                        <a:pt x="28" y="2"/>
                        <a:pt x="25" y="1"/>
                        <a:pt x="22" y="0"/>
                      </a:cubicBezTo>
                      <a:lnTo>
                        <a:pt x="0" y="79"/>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87"/>
                <p:cNvSpPr>
                  <a:spLocks/>
                </p:cNvSpPr>
                <p:nvPr/>
              </p:nvSpPr>
              <p:spPr bwMode="auto">
                <a:xfrm>
                  <a:off x="11007726" y="5005388"/>
                  <a:ext cx="223838" cy="282575"/>
                </a:xfrm>
                <a:custGeom>
                  <a:avLst/>
                  <a:gdLst>
                    <a:gd name="T0" fmla="*/ 0 w 114"/>
                    <a:gd name="T1" fmla="*/ 104 h 144"/>
                    <a:gd name="T2" fmla="*/ 4 w 114"/>
                    <a:gd name="T3" fmla="*/ 113 h 144"/>
                    <a:gd name="T4" fmla="*/ 68 w 114"/>
                    <a:gd name="T5" fmla="*/ 77 h 144"/>
                    <a:gd name="T6" fmla="*/ 83 w 114"/>
                    <a:gd name="T7" fmla="*/ 144 h 144"/>
                    <a:gd name="T8" fmla="*/ 92 w 114"/>
                    <a:gd name="T9" fmla="*/ 140 h 144"/>
                    <a:gd name="T10" fmla="*/ 76 w 114"/>
                    <a:gd name="T11" fmla="*/ 72 h 144"/>
                    <a:gd name="T12" fmla="*/ 114 w 114"/>
                    <a:gd name="T13" fmla="*/ 50 h 144"/>
                    <a:gd name="T14" fmla="*/ 110 w 114"/>
                    <a:gd name="T15" fmla="*/ 42 h 144"/>
                    <a:gd name="T16" fmla="*/ 74 w 114"/>
                    <a:gd name="T17" fmla="*/ 62 h 144"/>
                    <a:gd name="T18" fmla="*/ 60 w 114"/>
                    <a:gd name="T19" fmla="*/ 0 h 144"/>
                    <a:gd name="T20" fmla="*/ 51 w 114"/>
                    <a:gd name="T21" fmla="*/ 3 h 144"/>
                    <a:gd name="T22" fmla="*/ 66 w 114"/>
                    <a:gd name="T23" fmla="*/ 67 h 144"/>
                    <a:gd name="T24" fmla="*/ 0 w 114"/>
                    <a:gd name="T25"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44">
                      <a:moveTo>
                        <a:pt x="0" y="104"/>
                      </a:moveTo>
                      <a:cubicBezTo>
                        <a:pt x="2" y="107"/>
                        <a:pt x="4" y="110"/>
                        <a:pt x="4" y="113"/>
                      </a:cubicBezTo>
                      <a:cubicBezTo>
                        <a:pt x="68" y="77"/>
                        <a:pt x="68" y="77"/>
                        <a:pt x="68" y="77"/>
                      </a:cubicBezTo>
                      <a:cubicBezTo>
                        <a:pt x="83" y="144"/>
                        <a:pt x="83" y="144"/>
                        <a:pt x="83" y="144"/>
                      </a:cubicBezTo>
                      <a:cubicBezTo>
                        <a:pt x="86" y="142"/>
                        <a:pt x="89" y="141"/>
                        <a:pt x="92" y="140"/>
                      </a:cubicBezTo>
                      <a:cubicBezTo>
                        <a:pt x="76" y="72"/>
                        <a:pt x="76" y="72"/>
                        <a:pt x="76" y="72"/>
                      </a:cubicBezTo>
                      <a:cubicBezTo>
                        <a:pt x="114" y="50"/>
                        <a:pt x="114" y="50"/>
                        <a:pt x="114" y="50"/>
                      </a:cubicBezTo>
                      <a:cubicBezTo>
                        <a:pt x="112" y="48"/>
                        <a:pt x="111" y="45"/>
                        <a:pt x="110" y="42"/>
                      </a:cubicBezTo>
                      <a:cubicBezTo>
                        <a:pt x="74" y="62"/>
                        <a:pt x="74" y="62"/>
                        <a:pt x="74" y="62"/>
                      </a:cubicBezTo>
                      <a:cubicBezTo>
                        <a:pt x="60" y="0"/>
                        <a:pt x="60" y="0"/>
                        <a:pt x="60" y="0"/>
                      </a:cubicBezTo>
                      <a:cubicBezTo>
                        <a:pt x="57" y="2"/>
                        <a:pt x="54" y="2"/>
                        <a:pt x="51" y="3"/>
                      </a:cubicBezTo>
                      <a:cubicBezTo>
                        <a:pt x="66" y="67"/>
                        <a:pt x="66" y="67"/>
                        <a:pt x="66" y="67"/>
                      </a:cubicBezTo>
                      <a:lnTo>
                        <a:pt x="0" y="104"/>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88"/>
                <p:cNvSpPr>
                  <a:spLocks/>
                </p:cNvSpPr>
                <p:nvPr/>
              </p:nvSpPr>
              <p:spPr bwMode="auto">
                <a:xfrm>
                  <a:off x="10988676" y="5000626"/>
                  <a:ext cx="98425" cy="203200"/>
                </a:xfrm>
                <a:custGeom>
                  <a:avLst/>
                  <a:gdLst>
                    <a:gd name="T0" fmla="*/ 50 w 50"/>
                    <a:gd name="T1" fmla="*/ 4 h 103"/>
                    <a:gd name="T2" fmla="*/ 41 w 50"/>
                    <a:gd name="T3" fmla="*/ 0 h 103"/>
                    <a:gd name="T4" fmla="*/ 0 w 50"/>
                    <a:gd name="T5" fmla="*/ 98 h 103"/>
                    <a:gd name="T6" fmla="*/ 8 w 50"/>
                    <a:gd name="T7" fmla="*/ 103 h 103"/>
                    <a:gd name="T8" fmla="*/ 50 w 50"/>
                    <a:gd name="T9" fmla="*/ 4 h 103"/>
                  </a:gdLst>
                  <a:ahLst/>
                  <a:cxnLst>
                    <a:cxn ang="0">
                      <a:pos x="T0" y="T1"/>
                    </a:cxn>
                    <a:cxn ang="0">
                      <a:pos x="T2" y="T3"/>
                    </a:cxn>
                    <a:cxn ang="0">
                      <a:pos x="T4" y="T5"/>
                    </a:cxn>
                    <a:cxn ang="0">
                      <a:pos x="T6" y="T7"/>
                    </a:cxn>
                    <a:cxn ang="0">
                      <a:pos x="T8" y="T9"/>
                    </a:cxn>
                  </a:cxnLst>
                  <a:rect l="0" t="0" r="r" b="b"/>
                  <a:pathLst>
                    <a:path w="50" h="103">
                      <a:moveTo>
                        <a:pt x="50" y="4"/>
                      </a:moveTo>
                      <a:cubicBezTo>
                        <a:pt x="47" y="3"/>
                        <a:pt x="44" y="2"/>
                        <a:pt x="41" y="0"/>
                      </a:cubicBezTo>
                      <a:cubicBezTo>
                        <a:pt x="0" y="98"/>
                        <a:pt x="0" y="98"/>
                        <a:pt x="0" y="98"/>
                      </a:cubicBezTo>
                      <a:cubicBezTo>
                        <a:pt x="3" y="99"/>
                        <a:pt x="5" y="101"/>
                        <a:pt x="8" y="103"/>
                      </a:cubicBezTo>
                      <a:lnTo>
                        <a:pt x="50" y="4"/>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89"/>
                <p:cNvSpPr>
                  <a:spLocks/>
                </p:cNvSpPr>
                <p:nvPr/>
              </p:nvSpPr>
              <p:spPr bwMode="auto">
                <a:xfrm>
                  <a:off x="11144251" y="4976813"/>
                  <a:ext cx="96838" cy="74613"/>
                </a:xfrm>
                <a:custGeom>
                  <a:avLst/>
                  <a:gdLst>
                    <a:gd name="T0" fmla="*/ 44 w 50"/>
                    <a:gd name="T1" fmla="*/ 38 h 38"/>
                    <a:gd name="T2" fmla="*/ 50 w 50"/>
                    <a:gd name="T3" fmla="*/ 31 h 38"/>
                    <a:gd name="T4" fmla="*/ 6 w 50"/>
                    <a:gd name="T5" fmla="*/ 0 h 38"/>
                    <a:gd name="T6" fmla="*/ 0 w 50"/>
                    <a:gd name="T7" fmla="*/ 8 h 38"/>
                    <a:gd name="T8" fmla="*/ 44 w 50"/>
                    <a:gd name="T9" fmla="*/ 38 h 38"/>
                  </a:gdLst>
                  <a:ahLst/>
                  <a:cxnLst>
                    <a:cxn ang="0">
                      <a:pos x="T0" y="T1"/>
                    </a:cxn>
                    <a:cxn ang="0">
                      <a:pos x="T2" y="T3"/>
                    </a:cxn>
                    <a:cxn ang="0">
                      <a:pos x="T4" y="T5"/>
                    </a:cxn>
                    <a:cxn ang="0">
                      <a:pos x="T6" y="T7"/>
                    </a:cxn>
                    <a:cxn ang="0">
                      <a:pos x="T8" y="T9"/>
                    </a:cxn>
                  </a:cxnLst>
                  <a:rect l="0" t="0" r="r" b="b"/>
                  <a:pathLst>
                    <a:path w="50" h="38">
                      <a:moveTo>
                        <a:pt x="44" y="38"/>
                      </a:moveTo>
                      <a:cubicBezTo>
                        <a:pt x="46" y="36"/>
                        <a:pt x="48" y="33"/>
                        <a:pt x="50" y="31"/>
                      </a:cubicBezTo>
                      <a:cubicBezTo>
                        <a:pt x="6" y="0"/>
                        <a:pt x="6" y="0"/>
                        <a:pt x="6" y="0"/>
                      </a:cubicBezTo>
                      <a:cubicBezTo>
                        <a:pt x="4" y="3"/>
                        <a:pt x="2" y="5"/>
                        <a:pt x="0" y="8"/>
                      </a:cubicBezTo>
                      <a:lnTo>
                        <a:pt x="44" y="38"/>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90"/>
                <p:cNvSpPr>
                  <a:spLocks/>
                </p:cNvSpPr>
                <p:nvPr/>
              </p:nvSpPr>
              <p:spPr bwMode="auto">
                <a:xfrm>
                  <a:off x="10999789" y="5254626"/>
                  <a:ext cx="141288" cy="80963"/>
                </a:xfrm>
                <a:custGeom>
                  <a:avLst/>
                  <a:gdLst>
                    <a:gd name="T0" fmla="*/ 6 w 72"/>
                    <a:gd name="T1" fmla="*/ 0 h 41"/>
                    <a:gd name="T2" fmla="*/ 0 w 72"/>
                    <a:gd name="T3" fmla="*/ 8 h 41"/>
                    <a:gd name="T4" fmla="*/ 68 w 72"/>
                    <a:gd name="T5" fmla="*/ 41 h 41"/>
                    <a:gd name="T6" fmla="*/ 72 w 72"/>
                    <a:gd name="T7" fmla="*/ 33 h 41"/>
                    <a:gd name="T8" fmla="*/ 6 w 72"/>
                    <a:gd name="T9" fmla="*/ 0 h 41"/>
                  </a:gdLst>
                  <a:ahLst/>
                  <a:cxnLst>
                    <a:cxn ang="0">
                      <a:pos x="T0" y="T1"/>
                    </a:cxn>
                    <a:cxn ang="0">
                      <a:pos x="T2" y="T3"/>
                    </a:cxn>
                    <a:cxn ang="0">
                      <a:pos x="T4" y="T5"/>
                    </a:cxn>
                    <a:cxn ang="0">
                      <a:pos x="T6" y="T7"/>
                    </a:cxn>
                    <a:cxn ang="0">
                      <a:pos x="T8" y="T9"/>
                    </a:cxn>
                  </a:cxnLst>
                  <a:rect l="0" t="0" r="r" b="b"/>
                  <a:pathLst>
                    <a:path w="72" h="41">
                      <a:moveTo>
                        <a:pt x="6" y="0"/>
                      </a:moveTo>
                      <a:cubicBezTo>
                        <a:pt x="5" y="3"/>
                        <a:pt x="3" y="6"/>
                        <a:pt x="0" y="8"/>
                      </a:cubicBezTo>
                      <a:cubicBezTo>
                        <a:pt x="68" y="41"/>
                        <a:pt x="68" y="41"/>
                        <a:pt x="68" y="41"/>
                      </a:cubicBezTo>
                      <a:cubicBezTo>
                        <a:pt x="69" y="38"/>
                        <a:pt x="70" y="35"/>
                        <a:pt x="72" y="33"/>
                      </a:cubicBezTo>
                      <a:lnTo>
                        <a:pt x="6" y="0"/>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91"/>
                <p:cNvSpPr>
                  <a:spLocks/>
                </p:cNvSpPr>
                <p:nvPr/>
              </p:nvSpPr>
              <p:spPr bwMode="auto">
                <a:xfrm>
                  <a:off x="11041064" y="4891088"/>
                  <a:ext cx="120650" cy="119063"/>
                </a:xfrm>
                <a:custGeom>
                  <a:avLst/>
                  <a:gdLst>
                    <a:gd name="T0" fmla="*/ 0 w 61"/>
                    <a:gd name="T1" fmla="*/ 31 h 61"/>
                    <a:gd name="T2" fmla="*/ 14 w 61"/>
                    <a:gd name="T3" fmla="*/ 56 h 61"/>
                    <a:gd name="T4" fmla="*/ 23 w 61"/>
                    <a:gd name="T5" fmla="*/ 60 h 61"/>
                    <a:gd name="T6" fmla="*/ 30 w 61"/>
                    <a:gd name="T7" fmla="*/ 61 h 61"/>
                    <a:gd name="T8" fmla="*/ 34 w 61"/>
                    <a:gd name="T9" fmla="*/ 61 h 61"/>
                    <a:gd name="T10" fmla="*/ 43 w 61"/>
                    <a:gd name="T11" fmla="*/ 58 h 61"/>
                    <a:gd name="T12" fmla="*/ 52 w 61"/>
                    <a:gd name="T13" fmla="*/ 52 h 61"/>
                    <a:gd name="T14" fmla="*/ 58 w 61"/>
                    <a:gd name="T15" fmla="*/ 44 h 61"/>
                    <a:gd name="T16" fmla="*/ 61 w 61"/>
                    <a:gd name="T17" fmla="*/ 31 h 61"/>
                    <a:gd name="T18" fmla="*/ 30 w 61"/>
                    <a:gd name="T19" fmla="*/ 0 h 61"/>
                    <a:gd name="T20" fmla="*/ 0 w 61"/>
                    <a:gd name="T21"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1">
                      <a:moveTo>
                        <a:pt x="0" y="31"/>
                      </a:moveTo>
                      <a:cubicBezTo>
                        <a:pt x="0" y="41"/>
                        <a:pt x="6" y="51"/>
                        <a:pt x="14" y="56"/>
                      </a:cubicBezTo>
                      <a:cubicBezTo>
                        <a:pt x="17" y="58"/>
                        <a:pt x="20" y="59"/>
                        <a:pt x="23" y="60"/>
                      </a:cubicBezTo>
                      <a:cubicBezTo>
                        <a:pt x="25" y="61"/>
                        <a:pt x="28" y="61"/>
                        <a:pt x="30" y="61"/>
                      </a:cubicBezTo>
                      <a:cubicBezTo>
                        <a:pt x="32" y="61"/>
                        <a:pt x="33" y="61"/>
                        <a:pt x="34" y="61"/>
                      </a:cubicBezTo>
                      <a:cubicBezTo>
                        <a:pt x="37" y="60"/>
                        <a:pt x="40" y="60"/>
                        <a:pt x="43" y="58"/>
                      </a:cubicBezTo>
                      <a:cubicBezTo>
                        <a:pt x="46" y="57"/>
                        <a:pt x="50" y="54"/>
                        <a:pt x="52" y="52"/>
                      </a:cubicBezTo>
                      <a:cubicBezTo>
                        <a:pt x="54" y="49"/>
                        <a:pt x="56" y="47"/>
                        <a:pt x="58" y="44"/>
                      </a:cubicBezTo>
                      <a:cubicBezTo>
                        <a:pt x="60" y="40"/>
                        <a:pt x="61" y="36"/>
                        <a:pt x="61" y="31"/>
                      </a:cubicBezTo>
                      <a:cubicBezTo>
                        <a:pt x="61" y="14"/>
                        <a:pt x="47" y="0"/>
                        <a:pt x="30" y="0"/>
                      </a:cubicBezTo>
                      <a:cubicBezTo>
                        <a:pt x="14" y="0"/>
                        <a:pt x="0" y="14"/>
                        <a:pt x="0" y="31"/>
                      </a:cubicBez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92"/>
                <p:cNvSpPr>
                  <a:spLocks/>
                </p:cNvSpPr>
                <p:nvPr/>
              </p:nvSpPr>
              <p:spPr bwMode="auto">
                <a:xfrm>
                  <a:off x="10929939" y="5191126"/>
                  <a:ext cx="87313" cy="88900"/>
                </a:xfrm>
                <a:custGeom>
                  <a:avLst/>
                  <a:gdLst>
                    <a:gd name="T0" fmla="*/ 42 w 45"/>
                    <a:gd name="T1" fmla="*/ 32 h 45"/>
                    <a:gd name="T2" fmla="*/ 45 w 45"/>
                    <a:gd name="T3" fmla="*/ 22 h 45"/>
                    <a:gd name="T4" fmla="*/ 44 w 45"/>
                    <a:gd name="T5" fmla="*/ 18 h 45"/>
                    <a:gd name="T6" fmla="*/ 40 w 45"/>
                    <a:gd name="T7" fmla="*/ 9 h 45"/>
                    <a:gd name="T8" fmla="*/ 38 w 45"/>
                    <a:gd name="T9" fmla="*/ 6 h 45"/>
                    <a:gd name="T10" fmla="*/ 30 w 45"/>
                    <a:gd name="T11" fmla="*/ 1 h 45"/>
                    <a:gd name="T12" fmla="*/ 22 w 45"/>
                    <a:gd name="T13" fmla="*/ 0 h 45"/>
                    <a:gd name="T14" fmla="*/ 0 w 45"/>
                    <a:gd name="T15" fmla="*/ 22 h 45"/>
                    <a:gd name="T16" fmla="*/ 22 w 45"/>
                    <a:gd name="T17" fmla="*/ 45 h 45"/>
                    <a:gd name="T18" fmla="*/ 36 w 45"/>
                    <a:gd name="T19" fmla="*/ 40 h 45"/>
                    <a:gd name="T20" fmla="*/ 42 w 45"/>
                    <a:gd name="T21"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5">
                      <a:moveTo>
                        <a:pt x="42" y="32"/>
                      </a:moveTo>
                      <a:cubicBezTo>
                        <a:pt x="44" y="29"/>
                        <a:pt x="45" y="26"/>
                        <a:pt x="45" y="22"/>
                      </a:cubicBezTo>
                      <a:cubicBezTo>
                        <a:pt x="45" y="21"/>
                        <a:pt x="45" y="19"/>
                        <a:pt x="44" y="18"/>
                      </a:cubicBezTo>
                      <a:cubicBezTo>
                        <a:pt x="44" y="15"/>
                        <a:pt x="42" y="12"/>
                        <a:pt x="40" y="9"/>
                      </a:cubicBezTo>
                      <a:cubicBezTo>
                        <a:pt x="40" y="8"/>
                        <a:pt x="39" y="7"/>
                        <a:pt x="38" y="6"/>
                      </a:cubicBezTo>
                      <a:cubicBezTo>
                        <a:pt x="35" y="4"/>
                        <a:pt x="33" y="2"/>
                        <a:pt x="30" y="1"/>
                      </a:cubicBezTo>
                      <a:cubicBezTo>
                        <a:pt x="27" y="0"/>
                        <a:pt x="25" y="0"/>
                        <a:pt x="22" y="0"/>
                      </a:cubicBezTo>
                      <a:cubicBezTo>
                        <a:pt x="10" y="0"/>
                        <a:pt x="0" y="10"/>
                        <a:pt x="0" y="22"/>
                      </a:cubicBezTo>
                      <a:cubicBezTo>
                        <a:pt x="0" y="35"/>
                        <a:pt x="10" y="45"/>
                        <a:pt x="22" y="45"/>
                      </a:cubicBezTo>
                      <a:cubicBezTo>
                        <a:pt x="28" y="45"/>
                        <a:pt x="32" y="43"/>
                        <a:pt x="36" y="40"/>
                      </a:cubicBezTo>
                      <a:cubicBezTo>
                        <a:pt x="39" y="38"/>
                        <a:pt x="41" y="35"/>
                        <a:pt x="42" y="32"/>
                      </a:cubicBez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93"/>
                <p:cNvSpPr>
                  <a:spLocks/>
                </p:cNvSpPr>
                <p:nvPr/>
              </p:nvSpPr>
              <p:spPr bwMode="auto">
                <a:xfrm>
                  <a:off x="11223626" y="5029201"/>
                  <a:ext cx="96838" cy="95250"/>
                </a:xfrm>
                <a:custGeom>
                  <a:avLst/>
                  <a:gdLst>
                    <a:gd name="T0" fmla="*/ 3 w 49"/>
                    <a:gd name="T1" fmla="*/ 12 h 49"/>
                    <a:gd name="T2" fmla="*/ 0 w 49"/>
                    <a:gd name="T3" fmla="*/ 24 h 49"/>
                    <a:gd name="T4" fmla="*/ 0 w 49"/>
                    <a:gd name="T5" fmla="*/ 30 h 49"/>
                    <a:gd name="T6" fmla="*/ 4 w 49"/>
                    <a:gd name="T7" fmla="*/ 38 h 49"/>
                    <a:gd name="T8" fmla="*/ 14 w 49"/>
                    <a:gd name="T9" fmla="*/ 47 h 49"/>
                    <a:gd name="T10" fmla="*/ 23 w 49"/>
                    <a:gd name="T11" fmla="*/ 49 h 49"/>
                    <a:gd name="T12" fmla="*/ 25 w 49"/>
                    <a:gd name="T13" fmla="*/ 49 h 49"/>
                    <a:gd name="T14" fmla="*/ 49 w 49"/>
                    <a:gd name="T15" fmla="*/ 24 h 49"/>
                    <a:gd name="T16" fmla="*/ 25 w 49"/>
                    <a:gd name="T17" fmla="*/ 0 h 49"/>
                    <a:gd name="T18" fmla="*/ 9 w 49"/>
                    <a:gd name="T19" fmla="*/ 5 h 49"/>
                    <a:gd name="T20" fmla="*/ 3 w 49"/>
                    <a:gd name="T2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9">
                      <a:moveTo>
                        <a:pt x="3" y="12"/>
                      </a:moveTo>
                      <a:cubicBezTo>
                        <a:pt x="1" y="16"/>
                        <a:pt x="0" y="20"/>
                        <a:pt x="0" y="24"/>
                      </a:cubicBezTo>
                      <a:cubicBezTo>
                        <a:pt x="0" y="26"/>
                        <a:pt x="0" y="28"/>
                        <a:pt x="0" y="30"/>
                      </a:cubicBezTo>
                      <a:cubicBezTo>
                        <a:pt x="1" y="33"/>
                        <a:pt x="2" y="36"/>
                        <a:pt x="4" y="38"/>
                      </a:cubicBezTo>
                      <a:cubicBezTo>
                        <a:pt x="7" y="42"/>
                        <a:pt x="10" y="45"/>
                        <a:pt x="14" y="47"/>
                      </a:cubicBezTo>
                      <a:cubicBezTo>
                        <a:pt x="17" y="48"/>
                        <a:pt x="20" y="49"/>
                        <a:pt x="23" y="49"/>
                      </a:cubicBezTo>
                      <a:cubicBezTo>
                        <a:pt x="24" y="49"/>
                        <a:pt x="24" y="49"/>
                        <a:pt x="25" y="49"/>
                      </a:cubicBezTo>
                      <a:cubicBezTo>
                        <a:pt x="38" y="49"/>
                        <a:pt x="49" y="38"/>
                        <a:pt x="49" y="24"/>
                      </a:cubicBezTo>
                      <a:cubicBezTo>
                        <a:pt x="49" y="11"/>
                        <a:pt x="38" y="0"/>
                        <a:pt x="25" y="0"/>
                      </a:cubicBezTo>
                      <a:cubicBezTo>
                        <a:pt x="19" y="0"/>
                        <a:pt x="13" y="2"/>
                        <a:pt x="9" y="5"/>
                      </a:cubicBezTo>
                      <a:cubicBezTo>
                        <a:pt x="7" y="7"/>
                        <a:pt x="5" y="10"/>
                        <a:pt x="3" y="12"/>
                      </a:cubicBez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94"/>
                <p:cNvSpPr>
                  <a:spLocks/>
                </p:cNvSpPr>
                <p:nvPr/>
              </p:nvSpPr>
              <p:spPr bwMode="auto">
                <a:xfrm>
                  <a:off x="11131551" y="5276851"/>
                  <a:ext cx="155575" cy="157163"/>
                </a:xfrm>
                <a:custGeom>
                  <a:avLst/>
                  <a:gdLst>
                    <a:gd name="T0" fmla="*/ 39 w 79"/>
                    <a:gd name="T1" fmla="*/ 0 h 80"/>
                    <a:gd name="T2" fmla="*/ 29 w 79"/>
                    <a:gd name="T3" fmla="*/ 2 h 80"/>
                    <a:gd name="T4" fmla="*/ 20 w 79"/>
                    <a:gd name="T5" fmla="*/ 6 h 80"/>
                    <a:gd name="T6" fmla="*/ 5 w 79"/>
                    <a:gd name="T7" fmla="*/ 22 h 80"/>
                    <a:gd name="T8" fmla="*/ 1 w 79"/>
                    <a:gd name="T9" fmla="*/ 30 h 80"/>
                    <a:gd name="T10" fmla="*/ 0 w 79"/>
                    <a:gd name="T11" fmla="*/ 40 h 80"/>
                    <a:gd name="T12" fmla="*/ 40 w 79"/>
                    <a:gd name="T13" fmla="*/ 80 h 80"/>
                    <a:gd name="T14" fmla="*/ 79 w 79"/>
                    <a:gd name="T15" fmla="*/ 40 h 80"/>
                    <a:gd name="T16" fmla="*/ 48 w 79"/>
                    <a:gd name="T17" fmla="*/ 1 h 80"/>
                    <a:gd name="T18" fmla="*/ 40 w 79"/>
                    <a:gd name="T19" fmla="*/ 0 h 80"/>
                    <a:gd name="T20" fmla="*/ 39 w 79"/>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0">
                      <a:moveTo>
                        <a:pt x="39" y="0"/>
                      </a:moveTo>
                      <a:cubicBezTo>
                        <a:pt x="35" y="0"/>
                        <a:pt x="32" y="1"/>
                        <a:pt x="29" y="2"/>
                      </a:cubicBezTo>
                      <a:cubicBezTo>
                        <a:pt x="26" y="3"/>
                        <a:pt x="23" y="4"/>
                        <a:pt x="20" y="6"/>
                      </a:cubicBezTo>
                      <a:cubicBezTo>
                        <a:pt x="14" y="9"/>
                        <a:pt x="8" y="15"/>
                        <a:pt x="5" y="22"/>
                      </a:cubicBezTo>
                      <a:cubicBezTo>
                        <a:pt x="3" y="24"/>
                        <a:pt x="2" y="27"/>
                        <a:pt x="1" y="30"/>
                      </a:cubicBezTo>
                      <a:cubicBezTo>
                        <a:pt x="1" y="33"/>
                        <a:pt x="0" y="37"/>
                        <a:pt x="0" y="40"/>
                      </a:cubicBezTo>
                      <a:cubicBezTo>
                        <a:pt x="0" y="62"/>
                        <a:pt x="18" y="80"/>
                        <a:pt x="40" y="80"/>
                      </a:cubicBezTo>
                      <a:cubicBezTo>
                        <a:pt x="62" y="80"/>
                        <a:pt x="79" y="62"/>
                        <a:pt x="79" y="40"/>
                      </a:cubicBezTo>
                      <a:cubicBezTo>
                        <a:pt x="79" y="21"/>
                        <a:pt x="66" y="5"/>
                        <a:pt x="48" y="1"/>
                      </a:cubicBezTo>
                      <a:cubicBezTo>
                        <a:pt x="46" y="1"/>
                        <a:pt x="43" y="0"/>
                        <a:pt x="40" y="0"/>
                      </a:cubicBezTo>
                      <a:cubicBezTo>
                        <a:pt x="39" y="0"/>
                        <a:pt x="39" y="0"/>
                        <a:pt x="39" y="0"/>
                      </a:cubicBez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6" name="TextBox 135"/>
              <p:cNvSpPr txBox="1"/>
              <p:nvPr/>
            </p:nvSpPr>
            <p:spPr>
              <a:xfrm>
                <a:off x="6751415" y="2937132"/>
                <a:ext cx="1362713" cy="400110"/>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安全</a:t>
                </a:r>
                <a:endParaRPr 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137" name="TextBox 136"/>
              <p:cNvSpPr txBox="1"/>
              <p:nvPr/>
            </p:nvSpPr>
            <p:spPr>
              <a:xfrm>
                <a:off x="6751415" y="3675199"/>
                <a:ext cx="1478765" cy="400110"/>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线性扩展</a:t>
                </a:r>
                <a:endParaRPr 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138" name="TextBox 137"/>
              <p:cNvSpPr txBox="1"/>
              <p:nvPr/>
            </p:nvSpPr>
            <p:spPr>
              <a:xfrm>
                <a:off x="6751417" y="2037518"/>
                <a:ext cx="1736546" cy="400110"/>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简单</a:t>
                </a:r>
                <a:endParaRPr 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139" name="TextBox 138"/>
              <p:cNvSpPr txBox="1"/>
              <p:nvPr/>
            </p:nvSpPr>
            <p:spPr>
              <a:xfrm>
                <a:off x="6758525" y="1198842"/>
                <a:ext cx="1500962" cy="400110"/>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智能</a:t>
                </a:r>
                <a:endParaRPr lang="en-US" sz="20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grpSp>
        <p:grpSp>
          <p:nvGrpSpPr>
            <p:cNvPr id="140" name="Group 139"/>
            <p:cNvGrpSpPr/>
            <p:nvPr/>
          </p:nvGrpSpPr>
          <p:grpSpPr>
            <a:xfrm>
              <a:off x="8748657" y="2112090"/>
              <a:ext cx="577711" cy="363727"/>
              <a:chOff x="1481138" y="3073400"/>
              <a:chExt cx="747712" cy="498475"/>
            </a:xfrm>
            <a:solidFill>
              <a:srgbClr val="B1CC11"/>
            </a:solidFill>
          </p:grpSpPr>
          <p:sp>
            <p:nvSpPr>
              <p:cNvPr id="141" name="Freeform 140"/>
              <p:cNvSpPr>
                <a:spLocks noEditPoints="1"/>
              </p:cNvSpPr>
              <p:nvPr/>
            </p:nvSpPr>
            <p:spPr bwMode="auto">
              <a:xfrm>
                <a:off x="1908175" y="3148013"/>
                <a:ext cx="147638" cy="147637"/>
              </a:xfrm>
              <a:custGeom>
                <a:avLst/>
                <a:gdLst>
                  <a:gd name="T0" fmla="*/ 126 w 252"/>
                  <a:gd name="T1" fmla="*/ 252 h 252"/>
                  <a:gd name="T2" fmla="*/ 252 w 252"/>
                  <a:gd name="T3" fmla="*/ 126 h 252"/>
                  <a:gd name="T4" fmla="*/ 126 w 252"/>
                  <a:gd name="T5" fmla="*/ 0 h 252"/>
                  <a:gd name="T6" fmla="*/ 0 w 252"/>
                  <a:gd name="T7" fmla="*/ 124 h 252"/>
                  <a:gd name="T8" fmla="*/ 73 w 252"/>
                  <a:gd name="T9" fmla="*/ 240 h 252"/>
                  <a:gd name="T10" fmla="*/ 126 w 252"/>
                  <a:gd name="T11" fmla="*/ 252 h 252"/>
                  <a:gd name="T12" fmla="*/ 126 w 252"/>
                  <a:gd name="T13" fmla="*/ 252 h 252"/>
                  <a:gd name="T14" fmla="*/ 126 w 252"/>
                  <a:gd name="T15" fmla="*/ 252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2">
                    <a:moveTo>
                      <a:pt x="126" y="252"/>
                    </a:moveTo>
                    <a:cubicBezTo>
                      <a:pt x="195" y="252"/>
                      <a:pt x="252" y="196"/>
                      <a:pt x="252" y="126"/>
                    </a:cubicBezTo>
                    <a:cubicBezTo>
                      <a:pt x="252" y="57"/>
                      <a:pt x="195" y="0"/>
                      <a:pt x="126" y="0"/>
                    </a:cubicBezTo>
                    <a:cubicBezTo>
                      <a:pt x="57" y="0"/>
                      <a:pt x="1" y="56"/>
                      <a:pt x="0" y="124"/>
                    </a:cubicBezTo>
                    <a:cubicBezTo>
                      <a:pt x="40" y="149"/>
                      <a:pt x="68" y="191"/>
                      <a:pt x="73" y="240"/>
                    </a:cubicBezTo>
                    <a:cubicBezTo>
                      <a:pt x="89" y="247"/>
                      <a:pt x="107" y="252"/>
                      <a:pt x="126" y="252"/>
                    </a:cubicBezTo>
                    <a:close/>
                    <a:moveTo>
                      <a:pt x="126" y="252"/>
                    </a:moveTo>
                    <a:cubicBezTo>
                      <a:pt x="126" y="252"/>
                      <a:pt x="126" y="252"/>
                      <a:pt x="126" y="252"/>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1"/>
              <p:cNvSpPr>
                <a:spLocks noEditPoints="1"/>
              </p:cNvSpPr>
              <p:nvPr/>
            </p:nvSpPr>
            <p:spPr bwMode="auto">
              <a:xfrm>
                <a:off x="1655763" y="3148013"/>
                <a:ext cx="147638" cy="147637"/>
              </a:xfrm>
              <a:custGeom>
                <a:avLst/>
                <a:gdLst>
                  <a:gd name="T0" fmla="*/ 125 w 251"/>
                  <a:gd name="T1" fmla="*/ 0 h 252"/>
                  <a:gd name="T2" fmla="*/ 0 w 251"/>
                  <a:gd name="T3" fmla="*/ 126 h 252"/>
                  <a:gd name="T4" fmla="*/ 125 w 251"/>
                  <a:gd name="T5" fmla="*/ 252 h 252"/>
                  <a:gd name="T6" fmla="*/ 192 w 251"/>
                  <a:gd name="T7" fmla="*/ 232 h 252"/>
                  <a:gd name="T8" fmla="*/ 251 w 251"/>
                  <a:gd name="T9" fmla="*/ 133 h 252"/>
                  <a:gd name="T10" fmla="*/ 251 w 251"/>
                  <a:gd name="T11" fmla="*/ 126 h 252"/>
                  <a:gd name="T12" fmla="*/ 125 w 251"/>
                  <a:gd name="T13" fmla="*/ 0 h 252"/>
                  <a:gd name="T14" fmla="*/ 125 w 251"/>
                  <a:gd name="T15" fmla="*/ 0 h 252"/>
                  <a:gd name="T16" fmla="*/ 125 w 251"/>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52">
                    <a:moveTo>
                      <a:pt x="125" y="0"/>
                    </a:moveTo>
                    <a:cubicBezTo>
                      <a:pt x="56" y="0"/>
                      <a:pt x="0" y="57"/>
                      <a:pt x="0" y="126"/>
                    </a:cubicBezTo>
                    <a:cubicBezTo>
                      <a:pt x="0" y="195"/>
                      <a:pt x="56" y="252"/>
                      <a:pt x="125" y="252"/>
                    </a:cubicBezTo>
                    <a:cubicBezTo>
                      <a:pt x="150" y="252"/>
                      <a:pt x="173" y="245"/>
                      <a:pt x="192" y="232"/>
                    </a:cubicBezTo>
                    <a:cubicBezTo>
                      <a:pt x="198" y="192"/>
                      <a:pt x="220" y="157"/>
                      <a:pt x="251" y="133"/>
                    </a:cubicBezTo>
                    <a:cubicBezTo>
                      <a:pt x="251" y="131"/>
                      <a:pt x="251" y="128"/>
                      <a:pt x="251" y="126"/>
                    </a:cubicBezTo>
                    <a:cubicBezTo>
                      <a:pt x="251" y="57"/>
                      <a:pt x="195" y="0"/>
                      <a:pt x="125" y="0"/>
                    </a:cubicBezTo>
                    <a:close/>
                    <a:moveTo>
                      <a:pt x="125" y="0"/>
                    </a:moveTo>
                    <a:cubicBezTo>
                      <a:pt x="125" y="0"/>
                      <a:pt x="125" y="0"/>
                      <a:pt x="125"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2"/>
              <p:cNvSpPr>
                <a:spLocks noEditPoints="1"/>
              </p:cNvSpPr>
              <p:nvPr/>
            </p:nvSpPr>
            <p:spPr bwMode="auto">
              <a:xfrm>
                <a:off x="2030413" y="3073400"/>
                <a:ext cx="147638" cy="147637"/>
              </a:xfrm>
              <a:custGeom>
                <a:avLst/>
                <a:gdLst>
                  <a:gd name="T0" fmla="*/ 0 w 251"/>
                  <a:gd name="T1" fmla="*/ 124 h 251"/>
                  <a:gd name="T2" fmla="*/ 72 w 251"/>
                  <a:gd name="T3" fmla="*/ 239 h 251"/>
                  <a:gd name="T4" fmla="*/ 125 w 251"/>
                  <a:gd name="T5" fmla="*/ 251 h 251"/>
                  <a:gd name="T6" fmla="*/ 251 w 251"/>
                  <a:gd name="T7" fmla="*/ 126 h 251"/>
                  <a:gd name="T8" fmla="*/ 125 w 251"/>
                  <a:gd name="T9" fmla="*/ 0 h 251"/>
                  <a:gd name="T10" fmla="*/ 0 w 251"/>
                  <a:gd name="T11" fmla="*/ 124 h 251"/>
                  <a:gd name="T12" fmla="*/ 0 w 251"/>
                  <a:gd name="T13" fmla="*/ 124 h 251"/>
                  <a:gd name="T14" fmla="*/ 0 w 251"/>
                  <a:gd name="T15" fmla="*/ 124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51">
                    <a:moveTo>
                      <a:pt x="0" y="124"/>
                    </a:moveTo>
                    <a:cubicBezTo>
                      <a:pt x="39" y="149"/>
                      <a:pt x="67" y="191"/>
                      <a:pt x="72" y="239"/>
                    </a:cubicBezTo>
                    <a:cubicBezTo>
                      <a:pt x="88" y="247"/>
                      <a:pt x="106" y="251"/>
                      <a:pt x="125" y="251"/>
                    </a:cubicBezTo>
                    <a:cubicBezTo>
                      <a:pt x="195" y="251"/>
                      <a:pt x="251" y="195"/>
                      <a:pt x="251" y="126"/>
                    </a:cubicBezTo>
                    <a:cubicBezTo>
                      <a:pt x="251" y="56"/>
                      <a:pt x="195" y="0"/>
                      <a:pt x="125" y="0"/>
                    </a:cubicBezTo>
                    <a:cubicBezTo>
                      <a:pt x="56" y="0"/>
                      <a:pt x="1" y="55"/>
                      <a:pt x="0" y="124"/>
                    </a:cubicBezTo>
                    <a:close/>
                    <a:moveTo>
                      <a:pt x="0" y="124"/>
                    </a:moveTo>
                    <a:cubicBezTo>
                      <a:pt x="0" y="124"/>
                      <a:pt x="0" y="124"/>
                      <a:pt x="0" y="12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noEditPoints="1"/>
              </p:cNvSpPr>
              <p:nvPr/>
            </p:nvSpPr>
            <p:spPr bwMode="auto">
              <a:xfrm>
                <a:off x="1785938" y="3224213"/>
                <a:ext cx="147638" cy="147637"/>
              </a:xfrm>
              <a:custGeom>
                <a:avLst/>
                <a:gdLst>
                  <a:gd name="T0" fmla="*/ 252 w 252"/>
                  <a:gd name="T1" fmla="*/ 126 h 252"/>
                  <a:gd name="T2" fmla="*/ 126 w 252"/>
                  <a:gd name="T3" fmla="*/ 252 h 252"/>
                  <a:gd name="T4" fmla="*/ 0 w 252"/>
                  <a:gd name="T5" fmla="*/ 126 h 252"/>
                  <a:gd name="T6" fmla="*/ 126 w 252"/>
                  <a:gd name="T7" fmla="*/ 0 h 252"/>
                  <a:gd name="T8" fmla="*/ 252 w 252"/>
                  <a:gd name="T9" fmla="*/ 126 h 252"/>
                  <a:gd name="T10" fmla="*/ 252 w 252"/>
                  <a:gd name="T11" fmla="*/ 126 h 252"/>
                  <a:gd name="T12" fmla="*/ 252 w 252"/>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52" y="126"/>
                    </a:moveTo>
                    <a:cubicBezTo>
                      <a:pt x="252" y="195"/>
                      <a:pt x="195" y="252"/>
                      <a:pt x="126" y="252"/>
                    </a:cubicBezTo>
                    <a:cubicBezTo>
                      <a:pt x="57" y="252"/>
                      <a:pt x="0" y="195"/>
                      <a:pt x="0" y="126"/>
                    </a:cubicBezTo>
                    <a:cubicBezTo>
                      <a:pt x="0" y="56"/>
                      <a:pt x="57" y="0"/>
                      <a:pt x="126" y="0"/>
                    </a:cubicBezTo>
                    <a:cubicBezTo>
                      <a:pt x="195" y="0"/>
                      <a:pt x="252" y="56"/>
                      <a:pt x="252" y="126"/>
                    </a:cubicBezTo>
                    <a:close/>
                    <a:moveTo>
                      <a:pt x="252" y="126"/>
                    </a:moveTo>
                    <a:cubicBezTo>
                      <a:pt x="252" y="126"/>
                      <a:pt x="252" y="126"/>
                      <a:pt x="252" y="12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noEditPoints="1"/>
              </p:cNvSpPr>
              <p:nvPr/>
            </p:nvSpPr>
            <p:spPr bwMode="auto">
              <a:xfrm>
                <a:off x="1922463" y="3300413"/>
                <a:ext cx="185738" cy="193675"/>
              </a:xfrm>
              <a:custGeom>
                <a:avLst/>
                <a:gdLst>
                  <a:gd name="T0" fmla="*/ 153 w 314"/>
                  <a:gd name="T1" fmla="*/ 0 h 331"/>
                  <a:gd name="T2" fmla="*/ 47 w 314"/>
                  <a:gd name="T3" fmla="*/ 0 h 331"/>
                  <a:gd name="T4" fmla="*/ 0 w 314"/>
                  <a:gd name="T5" fmla="*/ 108 h 331"/>
                  <a:gd name="T6" fmla="*/ 136 w 314"/>
                  <a:gd name="T7" fmla="*/ 291 h 331"/>
                  <a:gd name="T8" fmla="*/ 136 w 314"/>
                  <a:gd name="T9" fmla="*/ 331 h 331"/>
                  <a:gd name="T10" fmla="*/ 305 w 314"/>
                  <a:gd name="T11" fmla="*/ 296 h 331"/>
                  <a:gd name="T12" fmla="*/ 313 w 314"/>
                  <a:gd name="T13" fmla="*/ 292 h 331"/>
                  <a:gd name="T14" fmla="*/ 314 w 314"/>
                  <a:gd name="T15" fmla="*/ 292 h 331"/>
                  <a:gd name="T16" fmla="*/ 314 w 314"/>
                  <a:gd name="T17" fmla="*/ 161 h 331"/>
                  <a:gd name="T18" fmla="*/ 153 w 314"/>
                  <a:gd name="T19" fmla="*/ 0 h 331"/>
                  <a:gd name="T20" fmla="*/ 153 w 314"/>
                  <a:gd name="T21" fmla="*/ 0 h 331"/>
                  <a:gd name="T22" fmla="*/ 153 w 314"/>
                  <a:gd name="T23"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31">
                    <a:moveTo>
                      <a:pt x="153" y="0"/>
                    </a:moveTo>
                    <a:cubicBezTo>
                      <a:pt x="47" y="0"/>
                      <a:pt x="47" y="0"/>
                      <a:pt x="47" y="0"/>
                    </a:cubicBezTo>
                    <a:cubicBezTo>
                      <a:pt x="46" y="43"/>
                      <a:pt x="28" y="81"/>
                      <a:pt x="0" y="108"/>
                    </a:cubicBezTo>
                    <a:cubicBezTo>
                      <a:pt x="78" y="132"/>
                      <a:pt x="136" y="205"/>
                      <a:pt x="136" y="291"/>
                    </a:cubicBezTo>
                    <a:cubicBezTo>
                      <a:pt x="136" y="331"/>
                      <a:pt x="136" y="331"/>
                      <a:pt x="136" y="331"/>
                    </a:cubicBezTo>
                    <a:cubicBezTo>
                      <a:pt x="241" y="328"/>
                      <a:pt x="301" y="298"/>
                      <a:pt x="305" y="296"/>
                    </a:cubicBezTo>
                    <a:cubicBezTo>
                      <a:pt x="313" y="292"/>
                      <a:pt x="313" y="292"/>
                      <a:pt x="313" y="292"/>
                    </a:cubicBezTo>
                    <a:cubicBezTo>
                      <a:pt x="314" y="292"/>
                      <a:pt x="314" y="292"/>
                      <a:pt x="314" y="292"/>
                    </a:cubicBezTo>
                    <a:cubicBezTo>
                      <a:pt x="314" y="161"/>
                      <a:pt x="314" y="161"/>
                      <a:pt x="314" y="161"/>
                    </a:cubicBezTo>
                    <a:cubicBezTo>
                      <a:pt x="314" y="73"/>
                      <a:pt x="242" y="0"/>
                      <a:pt x="153" y="0"/>
                    </a:cubicBezTo>
                    <a:close/>
                    <a:moveTo>
                      <a:pt x="153" y="0"/>
                    </a:moveTo>
                    <a:cubicBezTo>
                      <a:pt x="153" y="0"/>
                      <a:pt x="153" y="0"/>
                      <a:pt x="153" y="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noEditPoints="1"/>
              </p:cNvSpPr>
              <p:nvPr/>
            </p:nvSpPr>
            <p:spPr bwMode="auto">
              <a:xfrm>
                <a:off x="2044700" y="3225800"/>
                <a:ext cx="184150" cy="195262"/>
              </a:xfrm>
              <a:custGeom>
                <a:avLst/>
                <a:gdLst>
                  <a:gd name="T0" fmla="*/ 153 w 314"/>
                  <a:gd name="T1" fmla="*/ 0 h 331"/>
                  <a:gd name="T2" fmla="*/ 48 w 314"/>
                  <a:gd name="T3" fmla="*/ 0 h 331"/>
                  <a:gd name="T4" fmla="*/ 0 w 314"/>
                  <a:gd name="T5" fmla="*/ 108 h 331"/>
                  <a:gd name="T6" fmla="*/ 136 w 314"/>
                  <a:gd name="T7" fmla="*/ 291 h 331"/>
                  <a:gd name="T8" fmla="*/ 136 w 314"/>
                  <a:gd name="T9" fmla="*/ 331 h 331"/>
                  <a:gd name="T10" fmla="*/ 305 w 314"/>
                  <a:gd name="T11" fmla="*/ 296 h 331"/>
                  <a:gd name="T12" fmla="*/ 314 w 314"/>
                  <a:gd name="T13" fmla="*/ 291 h 331"/>
                  <a:gd name="T14" fmla="*/ 314 w 314"/>
                  <a:gd name="T15" fmla="*/ 291 h 331"/>
                  <a:gd name="T16" fmla="*/ 314 w 314"/>
                  <a:gd name="T17" fmla="*/ 161 h 331"/>
                  <a:gd name="T18" fmla="*/ 153 w 314"/>
                  <a:gd name="T19" fmla="*/ 0 h 331"/>
                  <a:gd name="T20" fmla="*/ 153 w 314"/>
                  <a:gd name="T21" fmla="*/ 0 h 331"/>
                  <a:gd name="T22" fmla="*/ 153 w 314"/>
                  <a:gd name="T23"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31">
                    <a:moveTo>
                      <a:pt x="153" y="0"/>
                    </a:moveTo>
                    <a:cubicBezTo>
                      <a:pt x="48" y="0"/>
                      <a:pt x="48" y="0"/>
                      <a:pt x="48" y="0"/>
                    </a:cubicBezTo>
                    <a:cubicBezTo>
                      <a:pt x="46" y="42"/>
                      <a:pt x="28" y="80"/>
                      <a:pt x="0" y="108"/>
                    </a:cubicBezTo>
                    <a:cubicBezTo>
                      <a:pt x="79" y="131"/>
                      <a:pt x="136" y="204"/>
                      <a:pt x="136" y="291"/>
                    </a:cubicBezTo>
                    <a:cubicBezTo>
                      <a:pt x="136" y="331"/>
                      <a:pt x="136" y="331"/>
                      <a:pt x="136" y="331"/>
                    </a:cubicBezTo>
                    <a:cubicBezTo>
                      <a:pt x="241" y="327"/>
                      <a:pt x="301" y="298"/>
                      <a:pt x="305" y="296"/>
                    </a:cubicBezTo>
                    <a:cubicBezTo>
                      <a:pt x="314" y="291"/>
                      <a:pt x="314" y="291"/>
                      <a:pt x="314" y="291"/>
                    </a:cubicBezTo>
                    <a:cubicBezTo>
                      <a:pt x="314" y="291"/>
                      <a:pt x="314" y="291"/>
                      <a:pt x="314" y="291"/>
                    </a:cubicBezTo>
                    <a:cubicBezTo>
                      <a:pt x="314" y="161"/>
                      <a:pt x="314" y="161"/>
                      <a:pt x="314" y="161"/>
                    </a:cubicBezTo>
                    <a:cubicBezTo>
                      <a:pt x="314" y="72"/>
                      <a:pt x="242" y="0"/>
                      <a:pt x="153" y="0"/>
                    </a:cubicBezTo>
                    <a:close/>
                    <a:moveTo>
                      <a:pt x="153" y="0"/>
                    </a:moveTo>
                    <a:cubicBezTo>
                      <a:pt x="153" y="0"/>
                      <a:pt x="153" y="0"/>
                      <a:pt x="153"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noEditPoints="1"/>
              </p:cNvSpPr>
              <p:nvPr/>
            </p:nvSpPr>
            <p:spPr bwMode="auto">
              <a:xfrm>
                <a:off x="1603375" y="3300413"/>
                <a:ext cx="192088" cy="193675"/>
              </a:xfrm>
              <a:custGeom>
                <a:avLst/>
                <a:gdLst>
                  <a:gd name="T0" fmla="*/ 327 w 327"/>
                  <a:gd name="T1" fmla="*/ 108 h 331"/>
                  <a:gd name="T2" fmla="*/ 279 w 327"/>
                  <a:gd name="T3" fmla="*/ 1 h 331"/>
                  <a:gd name="T4" fmla="*/ 268 w 327"/>
                  <a:gd name="T5" fmla="*/ 0 h 331"/>
                  <a:gd name="T6" fmla="*/ 161 w 327"/>
                  <a:gd name="T7" fmla="*/ 0 h 331"/>
                  <a:gd name="T8" fmla="*/ 0 w 327"/>
                  <a:gd name="T9" fmla="*/ 161 h 331"/>
                  <a:gd name="T10" fmla="*/ 0 w 327"/>
                  <a:gd name="T11" fmla="*/ 292 h 331"/>
                  <a:gd name="T12" fmla="*/ 0 w 327"/>
                  <a:gd name="T13" fmla="*/ 294 h 331"/>
                  <a:gd name="T14" fmla="*/ 9 w 327"/>
                  <a:gd name="T15" fmla="*/ 297 h 331"/>
                  <a:gd name="T16" fmla="*/ 191 w 327"/>
                  <a:gd name="T17" fmla="*/ 331 h 331"/>
                  <a:gd name="T18" fmla="*/ 191 w 327"/>
                  <a:gd name="T19" fmla="*/ 291 h 331"/>
                  <a:gd name="T20" fmla="*/ 327 w 327"/>
                  <a:gd name="T21" fmla="*/ 108 h 331"/>
                  <a:gd name="T22" fmla="*/ 327 w 327"/>
                  <a:gd name="T23" fmla="*/ 108 h 331"/>
                  <a:gd name="T24" fmla="*/ 327 w 327"/>
                  <a:gd name="T25" fmla="*/ 10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7" h="331">
                    <a:moveTo>
                      <a:pt x="327" y="108"/>
                    </a:moveTo>
                    <a:cubicBezTo>
                      <a:pt x="299" y="81"/>
                      <a:pt x="281" y="43"/>
                      <a:pt x="279" y="1"/>
                    </a:cubicBezTo>
                    <a:cubicBezTo>
                      <a:pt x="276" y="1"/>
                      <a:pt x="272" y="0"/>
                      <a:pt x="268" y="0"/>
                    </a:cubicBezTo>
                    <a:cubicBezTo>
                      <a:pt x="161" y="0"/>
                      <a:pt x="161" y="0"/>
                      <a:pt x="161" y="0"/>
                    </a:cubicBezTo>
                    <a:cubicBezTo>
                      <a:pt x="72" y="0"/>
                      <a:pt x="0" y="73"/>
                      <a:pt x="0" y="161"/>
                    </a:cubicBezTo>
                    <a:cubicBezTo>
                      <a:pt x="0" y="292"/>
                      <a:pt x="0" y="292"/>
                      <a:pt x="0" y="292"/>
                    </a:cubicBezTo>
                    <a:cubicBezTo>
                      <a:pt x="0" y="294"/>
                      <a:pt x="0" y="294"/>
                      <a:pt x="0" y="294"/>
                    </a:cubicBezTo>
                    <a:cubicBezTo>
                      <a:pt x="9" y="297"/>
                      <a:pt x="9" y="297"/>
                      <a:pt x="9" y="297"/>
                    </a:cubicBezTo>
                    <a:cubicBezTo>
                      <a:pt x="77" y="318"/>
                      <a:pt x="138" y="328"/>
                      <a:pt x="191" y="331"/>
                    </a:cubicBezTo>
                    <a:cubicBezTo>
                      <a:pt x="191" y="291"/>
                      <a:pt x="191" y="291"/>
                      <a:pt x="191" y="291"/>
                    </a:cubicBezTo>
                    <a:cubicBezTo>
                      <a:pt x="191" y="205"/>
                      <a:pt x="248" y="132"/>
                      <a:pt x="327" y="108"/>
                    </a:cubicBezTo>
                    <a:close/>
                    <a:moveTo>
                      <a:pt x="327" y="108"/>
                    </a:moveTo>
                    <a:cubicBezTo>
                      <a:pt x="327" y="108"/>
                      <a:pt x="327" y="108"/>
                      <a:pt x="327" y="10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noEditPoints="1"/>
              </p:cNvSpPr>
              <p:nvPr/>
            </p:nvSpPr>
            <p:spPr bwMode="auto">
              <a:xfrm>
                <a:off x="1733550" y="3376613"/>
                <a:ext cx="252413" cy="195262"/>
              </a:xfrm>
              <a:custGeom>
                <a:avLst/>
                <a:gdLst>
                  <a:gd name="T0" fmla="*/ 267 w 428"/>
                  <a:gd name="T1" fmla="*/ 0 h 332"/>
                  <a:gd name="T2" fmla="*/ 161 w 428"/>
                  <a:gd name="T3" fmla="*/ 0 h 332"/>
                  <a:gd name="T4" fmla="*/ 0 w 428"/>
                  <a:gd name="T5" fmla="*/ 161 h 332"/>
                  <a:gd name="T6" fmla="*/ 0 w 428"/>
                  <a:gd name="T7" fmla="*/ 292 h 332"/>
                  <a:gd name="T8" fmla="*/ 0 w 428"/>
                  <a:gd name="T9" fmla="*/ 294 h 332"/>
                  <a:gd name="T10" fmla="*/ 9 w 428"/>
                  <a:gd name="T11" fmla="*/ 296 h 332"/>
                  <a:gd name="T12" fmla="*/ 228 w 428"/>
                  <a:gd name="T13" fmla="*/ 332 h 332"/>
                  <a:gd name="T14" fmla="*/ 419 w 428"/>
                  <a:gd name="T15" fmla="*/ 296 h 332"/>
                  <a:gd name="T16" fmla="*/ 427 w 428"/>
                  <a:gd name="T17" fmla="*/ 292 h 332"/>
                  <a:gd name="T18" fmla="*/ 428 w 428"/>
                  <a:gd name="T19" fmla="*/ 292 h 332"/>
                  <a:gd name="T20" fmla="*/ 428 w 428"/>
                  <a:gd name="T21" fmla="*/ 161 h 332"/>
                  <a:gd name="T22" fmla="*/ 267 w 428"/>
                  <a:gd name="T23" fmla="*/ 0 h 332"/>
                  <a:gd name="T24" fmla="*/ 267 w 428"/>
                  <a:gd name="T25" fmla="*/ 0 h 332"/>
                  <a:gd name="T26" fmla="*/ 267 w 428"/>
                  <a:gd name="T27"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32">
                    <a:moveTo>
                      <a:pt x="267" y="0"/>
                    </a:moveTo>
                    <a:cubicBezTo>
                      <a:pt x="161" y="0"/>
                      <a:pt x="161" y="0"/>
                      <a:pt x="161" y="0"/>
                    </a:cubicBezTo>
                    <a:cubicBezTo>
                      <a:pt x="72" y="0"/>
                      <a:pt x="0" y="72"/>
                      <a:pt x="0" y="161"/>
                    </a:cubicBezTo>
                    <a:cubicBezTo>
                      <a:pt x="0" y="292"/>
                      <a:pt x="0" y="292"/>
                      <a:pt x="0" y="292"/>
                    </a:cubicBezTo>
                    <a:cubicBezTo>
                      <a:pt x="0" y="294"/>
                      <a:pt x="0" y="294"/>
                      <a:pt x="0" y="294"/>
                    </a:cubicBezTo>
                    <a:cubicBezTo>
                      <a:pt x="9" y="296"/>
                      <a:pt x="9" y="296"/>
                      <a:pt x="9" y="296"/>
                    </a:cubicBezTo>
                    <a:cubicBezTo>
                      <a:pt x="94" y="323"/>
                      <a:pt x="167" y="332"/>
                      <a:pt x="228" y="332"/>
                    </a:cubicBezTo>
                    <a:cubicBezTo>
                      <a:pt x="346" y="332"/>
                      <a:pt x="415" y="298"/>
                      <a:pt x="419" y="296"/>
                    </a:cubicBezTo>
                    <a:cubicBezTo>
                      <a:pt x="427" y="292"/>
                      <a:pt x="427" y="292"/>
                      <a:pt x="427" y="292"/>
                    </a:cubicBezTo>
                    <a:cubicBezTo>
                      <a:pt x="428" y="292"/>
                      <a:pt x="428" y="292"/>
                      <a:pt x="428" y="292"/>
                    </a:cubicBezTo>
                    <a:cubicBezTo>
                      <a:pt x="428" y="161"/>
                      <a:pt x="428" y="161"/>
                      <a:pt x="428" y="161"/>
                    </a:cubicBezTo>
                    <a:cubicBezTo>
                      <a:pt x="428" y="72"/>
                      <a:pt x="356" y="0"/>
                      <a:pt x="267" y="0"/>
                    </a:cubicBezTo>
                    <a:close/>
                    <a:moveTo>
                      <a:pt x="267" y="0"/>
                    </a:moveTo>
                    <a:cubicBezTo>
                      <a:pt x="267" y="0"/>
                      <a:pt x="267" y="0"/>
                      <a:pt x="267"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9"/>
              <p:cNvSpPr>
                <a:spLocks noEditPoints="1"/>
              </p:cNvSpPr>
              <p:nvPr/>
            </p:nvSpPr>
            <p:spPr bwMode="auto">
              <a:xfrm>
                <a:off x="1533525" y="3074988"/>
                <a:ext cx="147638" cy="147637"/>
              </a:xfrm>
              <a:custGeom>
                <a:avLst/>
                <a:gdLst>
                  <a:gd name="T0" fmla="*/ 125 w 251"/>
                  <a:gd name="T1" fmla="*/ 251 h 251"/>
                  <a:gd name="T2" fmla="*/ 178 w 251"/>
                  <a:gd name="T3" fmla="*/ 239 h 251"/>
                  <a:gd name="T4" fmla="*/ 251 w 251"/>
                  <a:gd name="T5" fmla="*/ 124 h 251"/>
                  <a:gd name="T6" fmla="*/ 125 w 251"/>
                  <a:gd name="T7" fmla="*/ 0 h 251"/>
                  <a:gd name="T8" fmla="*/ 0 w 251"/>
                  <a:gd name="T9" fmla="*/ 126 h 251"/>
                  <a:gd name="T10" fmla="*/ 125 w 251"/>
                  <a:gd name="T11" fmla="*/ 251 h 251"/>
                  <a:gd name="T12" fmla="*/ 125 w 251"/>
                  <a:gd name="T13" fmla="*/ 251 h 251"/>
                  <a:gd name="T14" fmla="*/ 125 w 251"/>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51">
                    <a:moveTo>
                      <a:pt x="125" y="251"/>
                    </a:moveTo>
                    <a:cubicBezTo>
                      <a:pt x="144" y="251"/>
                      <a:pt x="162" y="247"/>
                      <a:pt x="178" y="239"/>
                    </a:cubicBezTo>
                    <a:cubicBezTo>
                      <a:pt x="183" y="191"/>
                      <a:pt x="211" y="149"/>
                      <a:pt x="251" y="124"/>
                    </a:cubicBezTo>
                    <a:cubicBezTo>
                      <a:pt x="250" y="55"/>
                      <a:pt x="194" y="0"/>
                      <a:pt x="125" y="0"/>
                    </a:cubicBezTo>
                    <a:cubicBezTo>
                      <a:pt x="56" y="0"/>
                      <a:pt x="0" y="56"/>
                      <a:pt x="0" y="126"/>
                    </a:cubicBezTo>
                    <a:cubicBezTo>
                      <a:pt x="0" y="195"/>
                      <a:pt x="56" y="251"/>
                      <a:pt x="125" y="251"/>
                    </a:cubicBezTo>
                    <a:close/>
                    <a:moveTo>
                      <a:pt x="125" y="251"/>
                    </a:moveTo>
                    <a:cubicBezTo>
                      <a:pt x="125" y="251"/>
                      <a:pt x="125" y="251"/>
                      <a:pt x="125" y="25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noEditPoints="1"/>
              </p:cNvSpPr>
              <p:nvPr/>
            </p:nvSpPr>
            <p:spPr bwMode="auto">
              <a:xfrm>
                <a:off x="1481138" y="3228975"/>
                <a:ext cx="184150" cy="193675"/>
              </a:xfrm>
              <a:custGeom>
                <a:avLst/>
                <a:gdLst>
                  <a:gd name="T0" fmla="*/ 315 w 315"/>
                  <a:gd name="T1" fmla="*/ 108 h 331"/>
                  <a:gd name="T2" fmla="*/ 267 w 315"/>
                  <a:gd name="T3" fmla="*/ 0 h 331"/>
                  <a:gd name="T4" fmla="*/ 161 w 315"/>
                  <a:gd name="T5" fmla="*/ 0 h 331"/>
                  <a:gd name="T6" fmla="*/ 0 w 315"/>
                  <a:gd name="T7" fmla="*/ 161 h 331"/>
                  <a:gd name="T8" fmla="*/ 0 w 315"/>
                  <a:gd name="T9" fmla="*/ 291 h 331"/>
                  <a:gd name="T10" fmla="*/ 1 w 315"/>
                  <a:gd name="T11" fmla="*/ 291 h 331"/>
                  <a:gd name="T12" fmla="*/ 9 w 315"/>
                  <a:gd name="T13" fmla="*/ 296 h 331"/>
                  <a:gd name="T14" fmla="*/ 178 w 315"/>
                  <a:gd name="T15" fmla="*/ 331 h 331"/>
                  <a:gd name="T16" fmla="*/ 178 w 315"/>
                  <a:gd name="T17" fmla="*/ 291 h 331"/>
                  <a:gd name="T18" fmla="*/ 315 w 315"/>
                  <a:gd name="T19" fmla="*/ 108 h 331"/>
                  <a:gd name="T20" fmla="*/ 315 w 315"/>
                  <a:gd name="T21" fmla="*/ 108 h 331"/>
                  <a:gd name="T22" fmla="*/ 315 w 315"/>
                  <a:gd name="T23" fmla="*/ 10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331">
                    <a:moveTo>
                      <a:pt x="315" y="108"/>
                    </a:moveTo>
                    <a:cubicBezTo>
                      <a:pt x="286" y="80"/>
                      <a:pt x="268" y="42"/>
                      <a:pt x="267" y="0"/>
                    </a:cubicBezTo>
                    <a:cubicBezTo>
                      <a:pt x="161" y="0"/>
                      <a:pt x="161" y="0"/>
                      <a:pt x="161" y="0"/>
                    </a:cubicBezTo>
                    <a:cubicBezTo>
                      <a:pt x="72" y="0"/>
                      <a:pt x="0" y="72"/>
                      <a:pt x="0" y="161"/>
                    </a:cubicBezTo>
                    <a:cubicBezTo>
                      <a:pt x="0" y="291"/>
                      <a:pt x="0" y="291"/>
                      <a:pt x="0" y="291"/>
                    </a:cubicBezTo>
                    <a:cubicBezTo>
                      <a:pt x="1" y="291"/>
                      <a:pt x="1" y="291"/>
                      <a:pt x="1" y="291"/>
                    </a:cubicBezTo>
                    <a:cubicBezTo>
                      <a:pt x="9" y="296"/>
                      <a:pt x="9" y="296"/>
                      <a:pt x="9" y="296"/>
                    </a:cubicBezTo>
                    <a:cubicBezTo>
                      <a:pt x="13" y="298"/>
                      <a:pt x="73" y="327"/>
                      <a:pt x="178" y="331"/>
                    </a:cubicBezTo>
                    <a:cubicBezTo>
                      <a:pt x="178" y="291"/>
                      <a:pt x="178" y="291"/>
                      <a:pt x="178" y="291"/>
                    </a:cubicBezTo>
                    <a:cubicBezTo>
                      <a:pt x="178" y="204"/>
                      <a:pt x="236" y="131"/>
                      <a:pt x="315" y="108"/>
                    </a:cubicBezTo>
                    <a:close/>
                    <a:moveTo>
                      <a:pt x="315" y="108"/>
                    </a:moveTo>
                    <a:cubicBezTo>
                      <a:pt x="315" y="108"/>
                      <a:pt x="315" y="108"/>
                      <a:pt x="315" y="108"/>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组合 5"/>
          <p:cNvGrpSpPr/>
          <p:nvPr/>
        </p:nvGrpSpPr>
        <p:grpSpPr>
          <a:xfrm>
            <a:off x="6809101" y="1922653"/>
            <a:ext cx="1850875" cy="3249441"/>
            <a:chOff x="6809101" y="1922653"/>
            <a:chExt cx="1850875" cy="3249441"/>
          </a:xfrm>
        </p:grpSpPr>
        <p:grpSp>
          <p:nvGrpSpPr>
            <p:cNvPr id="4" name="Group 3"/>
            <p:cNvGrpSpPr/>
            <p:nvPr/>
          </p:nvGrpSpPr>
          <p:grpSpPr>
            <a:xfrm>
              <a:off x="6809101" y="1922653"/>
              <a:ext cx="1850875" cy="3249441"/>
              <a:chOff x="6703211" y="1061351"/>
              <a:chExt cx="1850875" cy="3249441"/>
            </a:xfrm>
          </p:grpSpPr>
          <p:sp>
            <p:nvSpPr>
              <p:cNvPr id="41" name="Freeform 1659"/>
              <p:cNvSpPr>
                <a:spLocks/>
              </p:cNvSpPr>
              <p:nvPr/>
            </p:nvSpPr>
            <p:spPr bwMode="auto">
              <a:xfrm>
                <a:off x="6703211" y="3284619"/>
                <a:ext cx="1844108" cy="1026173"/>
              </a:xfrm>
              <a:custGeom>
                <a:avLst/>
                <a:gdLst>
                  <a:gd name="T0" fmla="*/ 392 w 392"/>
                  <a:gd name="T1" fmla="*/ 168 h 235"/>
                  <a:gd name="T2" fmla="*/ 324 w 392"/>
                  <a:gd name="T3" fmla="*/ 101 h 235"/>
                  <a:gd name="T4" fmla="*/ 323 w 392"/>
                  <a:gd name="T5" fmla="*/ 101 h 235"/>
                  <a:gd name="T6" fmla="*/ 321 w 392"/>
                  <a:gd name="T7" fmla="*/ 100 h 235"/>
                  <a:gd name="T8" fmla="*/ 320 w 392"/>
                  <a:gd name="T9" fmla="*/ 98 h 235"/>
                  <a:gd name="T10" fmla="*/ 320 w 392"/>
                  <a:gd name="T11" fmla="*/ 89 h 235"/>
                  <a:gd name="T12" fmla="*/ 232 w 392"/>
                  <a:gd name="T13" fmla="*/ 0 h 235"/>
                  <a:gd name="T14" fmla="*/ 201 w 392"/>
                  <a:gd name="T15" fmla="*/ 5 h 235"/>
                  <a:gd name="T16" fmla="*/ 201 w 392"/>
                  <a:gd name="T17" fmla="*/ 5 h 235"/>
                  <a:gd name="T18" fmla="*/ 193 w 392"/>
                  <a:gd name="T19" fmla="*/ 8 h 235"/>
                  <a:gd name="T20" fmla="*/ 161 w 392"/>
                  <a:gd name="T21" fmla="*/ 35 h 235"/>
                  <a:gd name="T22" fmla="*/ 161 w 392"/>
                  <a:gd name="T23" fmla="*/ 35 h 235"/>
                  <a:gd name="T24" fmla="*/ 149 w 392"/>
                  <a:gd name="T25" fmla="*/ 58 h 235"/>
                  <a:gd name="T26" fmla="*/ 146 w 392"/>
                  <a:gd name="T27" fmla="*/ 60 h 235"/>
                  <a:gd name="T28" fmla="*/ 144 w 392"/>
                  <a:gd name="T29" fmla="*/ 59 h 235"/>
                  <a:gd name="T30" fmla="*/ 117 w 392"/>
                  <a:gd name="T31" fmla="*/ 49 h 235"/>
                  <a:gd name="T32" fmla="*/ 76 w 392"/>
                  <a:gd name="T33" fmla="*/ 90 h 235"/>
                  <a:gd name="T34" fmla="*/ 77 w 392"/>
                  <a:gd name="T35" fmla="*/ 97 h 235"/>
                  <a:gd name="T36" fmla="*/ 77 w 392"/>
                  <a:gd name="T37" fmla="*/ 97 h 235"/>
                  <a:gd name="T38" fmla="*/ 77 w 392"/>
                  <a:gd name="T39" fmla="*/ 98 h 235"/>
                  <a:gd name="T40" fmla="*/ 76 w 392"/>
                  <a:gd name="T41" fmla="*/ 100 h 235"/>
                  <a:gd name="T42" fmla="*/ 73 w 392"/>
                  <a:gd name="T43" fmla="*/ 101 h 235"/>
                  <a:gd name="T44" fmla="*/ 67 w 392"/>
                  <a:gd name="T45" fmla="*/ 101 h 235"/>
                  <a:gd name="T46" fmla="*/ 0 w 392"/>
                  <a:gd name="T47" fmla="*/ 168 h 235"/>
                  <a:gd name="T48" fmla="*/ 67 w 392"/>
                  <a:gd name="T49" fmla="*/ 235 h 235"/>
                  <a:gd name="T50" fmla="*/ 327 w 392"/>
                  <a:gd name="T51" fmla="*/ 235 h 235"/>
                  <a:gd name="T52" fmla="*/ 327 w 392"/>
                  <a:gd name="T53" fmla="*/ 235 h 235"/>
                  <a:gd name="T54" fmla="*/ 392 w 392"/>
                  <a:gd name="T55"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2" h="235">
                    <a:moveTo>
                      <a:pt x="392" y="168"/>
                    </a:moveTo>
                    <a:cubicBezTo>
                      <a:pt x="392" y="131"/>
                      <a:pt x="362" y="101"/>
                      <a:pt x="324" y="101"/>
                    </a:cubicBezTo>
                    <a:cubicBezTo>
                      <a:pt x="324" y="101"/>
                      <a:pt x="324" y="101"/>
                      <a:pt x="323" y="101"/>
                    </a:cubicBezTo>
                    <a:cubicBezTo>
                      <a:pt x="322" y="101"/>
                      <a:pt x="321" y="101"/>
                      <a:pt x="321" y="100"/>
                    </a:cubicBezTo>
                    <a:cubicBezTo>
                      <a:pt x="320" y="99"/>
                      <a:pt x="320" y="98"/>
                      <a:pt x="320" y="98"/>
                    </a:cubicBezTo>
                    <a:cubicBezTo>
                      <a:pt x="320" y="95"/>
                      <a:pt x="320" y="92"/>
                      <a:pt x="320" y="89"/>
                    </a:cubicBezTo>
                    <a:cubicBezTo>
                      <a:pt x="320" y="40"/>
                      <a:pt x="281" y="0"/>
                      <a:pt x="232" y="0"/>
                    </a:cubicBezTo>
                    <a:cubicBezTo>
                      <a:pt x="221" y="0"/>
                      <a:pt x="211" y="2"/>
                      <a:pt x="201" y="5"/>
                    </a:cubicBezTo>
                    <a:cubicBezTo>
                      <a:pt x="201" y="5"/>
                      <a:pt x="201" y="5"/>
                      <a:pt x="201" y="5"/>
                    </a:cubicBezTo>
                    <a:cubicBezTo>
                      <a:pt x="198" y="6"/>
                      <a:pt x="195" y="7"/>
                      <a:pt x="193" y="8"/>
                    </a:cubicBezTo>
                    <a:cubicBezTo>
                      <a:pt x="180" y="13"/>
                      <a:pt x="170" y="22"/>
                      <a:pt x="161" y="35"/>
                    </a:cubicBezTo>
                    <a:cubicBezTo>
                      <a:pt x="161" y="35"/>
                      <a:pt x="161" y="35"/>
                      <a:pt x="161" y="35"/>
                    </a:cubicBezTo>
                    <a:cubicBezTo>
                      <a:pt x="156" y="42"/>
                      <a:pt x="152" y="50"/>
                      <a:pt x="149" y="58"/>
                    </a:cubicBezTo>
                    <a:cubicBezTo>
                      <a:pt x="148" y="59"/>
                      <a:pt x="147" y="59"/>
                      <a:pt x="146" y="60"/>
                    </a:cubicBezTo>
                    <a:cubicBezTo>
                      <a:pt x="145" y="60"/>
                      <a:pt x="144" y="60"/>
                      <a:pt x="144" y="59"/>
                    </a:cubicBezTo>
                    <a:cubicBezTo>
                      <a:pt x="136" y="53"/>
                      <a:pt x="127" y="49"/>
                      <a:pt x="117" y="49"/>
                    </a:cubicBezTo>
                    <a:cubicBezTo>
                      <a:pt x="94" y="49"/>
                      <a:pt x="76" y="67"/>
                      <a:pt x="76" y="90"/>
                    </a:cubicBezTo>
                    <a:cubicBezTo>
                      <a:pt x="76" y="92"/>
                      <a:pt x="76" y="94"/>
                      <a:pt x="77" y="97"/>
                    </a:cubicBezTo>
                    <a:cubicBezTo>
                      <a:pt x="77" y="97"/>
                      <a:pt x="77" y="97"/>
                      <a:pt x="77" y="97"/>
                    </a:cubicBezTo>
                    <a:cubicBezTo>
                      <a:pt x="77" y="97"/>
                      <a:pt x="77" y="98"/>
                      <a:pt x="77" y="98"/>
                    </a:cubicBezTo>
                    <a:cubicBezTo>
                      <a:pt x="77" y="99"/>
                      <a:pt x="76" y="100"/>
                      <a:pt x="76" y="100"/>
                    </a:cubicBezTo>
                    <a:cubicBezTo>
                      <a:pt x="75" y="101"/>
                      <a:pt x="74" y="101"/>
                      <a:pt x="73" y="101"/>
                    </a:cubicBezTo>
                    <a:cubicBezTo>
                      <a:pt x="71" y="101"/>
                      <a:pt x="69" y="101"/>
                      <a:pt x="67" y="101"/>
                    </a:cubicBezTo>
                    <a:cubicBezTo>
                      <a:pt x="30" y="101"/>
                      <a:pt x="0" y="131"/>
                      <a:pt x="0" y="168"/>
                    </a:cubicBezTo>
                    <a:cubicBezTo>
                      <a:pt x="0" y="205"/>
                      <a:pt x="30" y="235"/>
                      <a:pt x="67" y="235"/>
                    </a:cubicBezTo>
                    <a:cubicBezTo>
                      <a:pt x="327" y="235"/>
                      <a:pt x="327" y="235"/>
                      <a:pt x="327" y="235"/>
                    </a:cubicBezTo>
                    <a:cubicBezTo>
                      <a:pt x="327" y="235"/>
                      <a:pt x="327" y="235"/>
                      <a:pt x="327" y="235"/>
                    </a:cubicBezTo>
                    <a:cubicBezTo>
                      <a:pt x="363" y="234"/>
                      <a:pt x="392" y="204"/>
                      <a:pt x="392" y="168"/>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1659"/>
              <p:cNvSpPr>
                <a:spLocks/>
              </p:cNvSpPr>
              <p:nvPr/>
            </p:nvSpPr>
            <p:spPr bwMode="auto">
              <a:xfrm>
                <a:off x="6709978" y="2198713"/>
                <a:ext cx="1844108" cy="1026173"/>
              </a:xfrm>
              <a:custGeom>
                <a:avLst/>
                <a:gdLst>
                  <a:gd name="T0" fmla="*/ 392 w 392"/>
                  <a:gd name="T1" fmla="*/ 168 h 235"/>
                  <a:gd name="T2" fmla="*/ 324 w 392"/>
                  <a:gd name="T3" fmla="*/ 101 h 235"/>
                  <a:gd name="T4" fmla="*/ 323 w 392"/>
                  <a:gd name="T5" fmla="*/ 101 h 235"/>
                  <a:gd name="T6" fmla="*/ 321 w 392"/>
                  <a:gd name="T7" fmla="*/ 100 h 235"/>
                  <a:gd name="T8" fmla="*/ 320 w 392"/>
                  <a:gd name="T9" fmla="*/ 98 h 235"/>
                  <a:gd name="T10" fmla="*/ 320 w 392"/>
                  <a:gd name="T11" fmla="*/ 89 h 235"/>
                  <a:gd name="T12" fmla="*/ 232 w 392"/>
                  <a:gd name="T13" fmla="*/ 0 h 235"/>
                  <a:gd name="T14" fmla="*/ 201 w 392"/>
                  <a:gd name="T15" fmla="*/ 5 h 235"/>
                  <a:gd name="T16" fmla="*/ 201 w 392"/>
                  <a:gd name="T17" fmla="*/ 5 h 235"/>
                  <a:gd name="T18" fmla="*/ 193 w 392"/>
                  <a:gd name="T19" fmla="*/ 8 h 235"/>
                  <a:gd name="T20" fmla="*/ 161 w 392"/>
                  <a:gd name="T21" fmla="*/ 35 h 235"/>
                  <a:gd name="T22" fmla="*/ 161 w 392"/>
                  <a:gd name="T23" fmla="*/ 35 h 235"/>
                  <a:gd name="T24" fmla="*/ 149 w 392"/>
                  <a:gd name="T25" fmla="*/ 58 h 235"/>
                  <a:gd name="T26" fmla="*/ 146 w 392"/>
                  <a:gd name="T27" fmla="*/ 60 h 235"/>
                  <a:gd name="T28" fmla="*/ 144 w 392"/>
                  <a:gd name="T29" fmla="*/ 59 h 235"/>
                  <a:gd name="T30" fmla="*/ 117 w 392"/>
                  <a:gd name="T31" fmla="*/ 49 h 235"/>
                  <a:gd name="T32" fmla="*/ 76 w 392"/>
                  <a:gd name="T33" fmla="*/ 90 h 235"/>
                  <a:gd name="T34" fmla="*/ 77 w 392"/>
                  <a:gd name="T35" fmla="*/ 97 h 235"/>
                  <a:gd name="T36" fmla="*/ 77 w 392"/>
                  <a:gd name="T37" fmla="*/ 97 h 235"/>
                  <a:gd name="T38" fmla="*/ 77 w 392"/>
                  <a:gd name="T39" fmla="*/ 98 h 235"/>
                  <a:gd name="T40" fmla="*/ 76 w 392"/>
                  <a:gd name="T41" fmla="*/ 100 h 235"/>
                  <a:gd name="T42" fmla="*/ 73 w 392"/>
                  <a:gd name="T43" fmla="*/ 101 h 235"/>
                  <a:gd name="T44" fmla="*/ 67 w 392"/>
                  <a:gd name="T45" fmla="*/ 101 h 235"/>
                  <a:gd name="T46" fmla="*/ 0 w 392"/>
                  <a:gd name="T47" fmla="*/ 168 h 235"/>
                  <a:gd name="T48" fmla="*/ 67 w 392"/>
                  <a:gd name="T49" fmla="*/ 235 h 235"/>
                  <a:gd name="T50" fmla="*/ 327 w 392"/>
                  <a:gd name="T51" fmla="*/ 235 h 235"/>
                  <a:gd name="T52" fmla="*/ 327 w 392"/>
                  <a:gd name="T53" fmla="*/ 235 h 235"/>
                  <a:gd name="T54" fmla="*/ 392 w 392"/>
                  <a:gd name="T55"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2" h="235">
                    <a:moveTo>
                      <a:pt x="392" y="168"/>
                    </a:moveTo>
                    <a:cubicBezTo>
                      <a:pt x="392" y="131"/>
                      <a:pt x="362" y="101"/>
                      <a:pt x="324" y="101"/>
                    </a:cubicBezTo>
                    <a:cubicBezTo>
                      <a:pt x="324" y="101"/>
                      <a:pt x="324" y="101"/>
                      <a:pt x="323" y="101"/>
                    </a:cubicBezTo>
                    <a:cubicBezTo>
                      <a:pt x="322" y="101"/>
                      <a:pt x="321" y="101"/>
                      <a:pt x="321" y="100"/>
                    </a:cubicBezTo>
                    <a:cubicBezTo>
                      <a:pt x="320" y="99"/>
                      <a:pt x="320" y="98"/>
                      <a:pt x="320" y="98"/>
                    </a:cubicBezTo>
                    <a:cubicBezTo>
                      <a:pt x="320" y="95"/>
                      <a:pt x="320" y="92"/>
                      <a:pt x="320" y="89"/>
                    </a:cubicBezTo>
                    <a:cubicBezTo>
                      <a:pt x="320" y="40"/>
                      <a:pt x="281" y="0"/>
                      <a:pt x="232" y="0"/>
                    </a:cubicBezTo>
                    <a:cubicBezTo>
                      <a:pt x="221" y="0"/>
                      <a:pt x="211" y="2"/>
                      <a:pt x="201" y="5"/>
                    </a:cubicBezTo>
                    <a:cubicBezTo>
                      <a:pt x="201" y="5"/>
                      <a:pt x="201" y="5"/>
                      <a:pt x="201" y="5"/>
                    </a:cubicBezTo>
                    <a:cubicBezTo>
                      <a:pt x="198" y="6"/>
                      <a:pt x="195" y="7"/>
                      <a:pt x="193" y="8"/>
                    </a:cubicBezTo>
                    <a:cubicBezTo>
                      <a:pt x="180" y="13"/>
                      <a:pt x="170" y="22"/>
                      <a:pt x="161" y="35"/>
                    </a:cubicBezTo>
                    <a:cubicBezTo>
                      <a:pt x="161" y="35"/>
                      <a:pt x="161" y="35"/>
                      <a:pt x="161" y="35"/>
                    </a:cubicBezTo>
                    <a:cubicBezTo>
                      <a:pt x="156" y="42"/>
                      <a:pt x="152" y="50"/>
                      <a:pt x="149" y="58"/>
                    </a:cubicBezTo>
                    <a:cubicBezTo>
                      <a:pt x="148" y="59"/>
                      <a:pt x="147" y="59"/>
                      <a:pt x="146" y="60"/>
                    </a:cubicBezTo>
                    <a:cubicBezTo>
                      <a:pt x="145" y="60"/>
                      <a:pt x="144" y="60"/>
                      <a:pt x="144" y="59"/>
                    </a:cubicBezTo>
                    <a:cubicBezTo>
                      <a:pt x="136" y="53"/>
                      <a:pt x="127" y="49"/>
                      <a:pt x="117" y="49"/>
                    </a:cubicBezTo>
                    <a:cubicBezTo>
                      <a:pt x="94" y="49"/>
                      <a:pt x="76" y="67"/>
                      <a:pt x="76" y="90"/>
                    </a:cubicBezTo>
                    <a:cubicBezTo>
                      <a:pt x="76" y="92"/>
                      <a:pt x="76" y="94"/>
                      <a:pt x="77" y="97"/>
                    </a:cubicBezTo>
                    <a:cubicBezTo>
                      <a:pt x="77" y="97"/>
                      <a:pt x="77" y="97"/>
                      <a:pt x="77" y="97"/>
                    </a:cubicBezTo>
                    <a:cubicBezTo>
                      <a:pt x="77" y="97"/>
                      <a:pt x="77" y="98"/>
                      <a:pt x="77" y="98"/>
                    </a:cubicBezTo>
                    <a:cubicBezTo>
                      <a:pt x="77" y="99"/>
                      <a:pt x="76" y="100"/>
                      <a:pt x="76" y="100"/>
                    </a:cubicBezTo>
                    <a:cubicBezTo>
                      <a:pt x="75" y="101"/>
                      <a:pt x="74" y="101"/>
                      <a:pt x="73" y="101"/>
                    </a:cubicBezTo>
                    <a:cubicBezTo>
                      <a:pt x="71" y="101"/>
                      <a:pt x="69" y="101"/>
                      <a:pt x="67" y="101"/>
                    </a:cubicBezTo>
                    <a:cubicBezTo>
                      <a:pt x="30" y="101"/>
                      <a:pt x="0" y="131"/>
                      <a:pt x="0" y="168"/>
                    </a:cubicBezTo>
                    <a:cubicBezTo>
                      <a:pt x="0" y="205"/>
                      <a:pt x="30" y="235"/>
                      <a:pt x="67" y="235"/>
                    </a:cubicBezTo>
                    <a:cubicBezTo>
                      <a:pt x="327" y="235"/>
                      <a:pt x="327" y="235"/>
                      <a:pt x="327" y="235"/>
                    </a:cubicBezTo>
                    <a:cubicBezTo>
                      <a:pt x="327" y="235"/>
                      <a:pt x="327" y="235"/>
                      <a:pt x="327" y="235"/>
                    </a:cubicBezTo>
                    <a:cubicBezTo>
                      <a:pt x="363" y="234"/>
                      <a:pt x="392" y="204"/>
                      <a:pt x="392" y="168"/>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659"/>
              <p:cNvSpPr>
                <a:spLocks/>
              </p:cNvSpPr>
              <p:nvPr/>
            </p:nvSpPr>
            <p:spPr bwMode="auto">
              <a:xfrm>
                <a:off x="6709978" y="1061351"/>
                <a:ext cx="1844108" cy="1026173"/>
              </a:xfrm>
              <a:custGeom>
                <a:avLst/>
                <a:gdLst>
                  <a:gd name="T0" fmla="*/ 392 w 392"/>
                  <a:gd name="T1" fmla="*/ 168 h 235"/>
                  <a:gd name="T2" fmla="*/ 324 w 392"/>
                  <a:gd name="T3" fmla="*/ 101 h 235"/>
                  <a:gd name="T4" fmla="*/ 323 w 392"/>
                  <a:gd name="T5" fmla="*/ 101 h 235"/>
                  <a:gd name="T6" fmla="*/ 321 w 392"/>
                  <a:gd name="T7" fmla="*/ 100 h 235"/>
                  <a:gd name="T8" fmla="*/ 320 w 392"/>
                  <a:gd name="T9" fmla="*/ 98 h 235"/>
                  <a:gd name="T10" fmla="*/ 320 w 392"/>
                  <a:gd name="T11" fmla="*/ 89 h 235"/>
                  <a:gd name="T12" fmla="*/ 232 w 392"/>
                  <a:gd name="T13" fmla="*/ 0 h 235"/>
                  <a:gd name="T14" fmla="*/ 201 w 392"/>
                  <a:gd name="T15" fmla="*/ 5 h 235"/>
                  <a:gd name="T16" fmla="*/ 201 w 392"/>
                  <a:gd name="T17" fmla="*/ 5 h 235"/>
                  <a:gd name="T18" fmla="*/ 193 w 392"/>
                  <a:gd name="T19" fmla="*/ 8 h 235"/>
                  <a:gd name="T20" fmla="*/ 161 w 392"/>
                  <a:gd name="T21" fmla="*/ 35 h 235"/>
                  <a:gd name="T22" fmla="*/ 161 w 392"/>
                  <a:gd name="T23" fmla="*/ 35 h 235"/>
                  <a:gd name="T24" fmla="*/ 149 w 392"/>
                  <a:gd name="T25" fmla="*/ 58 h 235"/>
                  <a:gd name="T26" fmla="*/ 146 w 392"/>
                  <a:gd name="T27" fmla="*/ 60 h 235"/>
                  <a:gd name="T28" fmla="*/ 144 w 392"/>
                  <a:gd name="T29" fmla="*/ 59 h 235"/>
                  <a:gd name="T30" fmla="*/ 117 w 392"/>
                  <a:gd name="T31" fmla="*/ 49 h 235"/>
                  <a:gd name="T32" fmla="*/ 76 w 392"/>
                  <a:gd name="T33" fmla="*/ 90 h 235"/>
                  <a:gd name="T34" fmla="*/ 77 w 392"/>
                  <a:gd name="T35" fmla="*/ 97 h 235"/>
                  <a:gd name="T36" fmla="*/ 77 w 392"/>
                  <a:gd name="T37" fmla="*/ 97 h 235"/>
                  <a:gd name="T38" fmla="*/ 77 w 392"/>
                  <a:gd name="T39" fmla="*/ 98 h 235"/>
                  <a:gd name="T40" fmla="*/ 76 w 392"/>
                  <a:gd name="T41" fmla="*/ 100 h 235"/>
                  <a:gd name="T42" fmla="*/ 73 w 392"/>
                  <a:gd name="T43" fmla="*/ 101 h 235"/>
                  <a:gd name="T44" fmla="*/ 67 w 392"/>
                  <a:gd name="T45" fmla="*/ 101 h 235"/>
                  <a:gd name="T46" fmla="*/ 0 w 392"/>
                  <a:gd name="T47" fmla="*/ 168 h 235"/>
                  <a:gd name="T48" fmla="*/ 67 w 392"/>
                  <a:gd name="T49" fmla="*/ 235 h 235"/>
                  <a:gd name="T50" fmla="*/ 327 w 392"/>
                  <a:gd name="T51" fmla="*/ 235 h 235"/>
                  <a:gd name="T52" fmla="*/ 327 w 392"/>
                  <a:gd name="T53" fmla="*/ 235 h 235"/>
                  <a:gd name="T54" fmla="*/ 392 w 392"/>
                  <a:gd name="T55"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2" h="235">
                    <a:moveTo>
                      <a:pt x="392" y="168"/>
                    </a:moveTo>
                    <a:cubicBezTo>
                      <a:pt x="392" y="131"/>
                      <a:pt x="362" y="101"/>
                      <a:pt x="324" y="101"/>
                    </a:cubicBezTo>
                    <a:cubicBezTo>
                      <a:pt x="324" y="101"/>
                      <a:pt x="324" y="101"/>
                      <a:pt x="323" y="101"/>
                    </a:cubicBezTo>
                    <a:cubicBezTo>
                      <a:pt x="322" y="101"/>
                      <a:pt x="321" y="101"/>
                      <a:pt x="321" y="100"/>
                    </a:cubicBezTo>
                    <a:cubicBezTo>
                      <a:pt x="320" y="99"/>
                      <a:pt x="320" y="98"/>
                      <a:pt x="320" y="98"/>
                    </a:cubicBezTo>
                    <a:cubicBezTo>
                      <a:pt x="320" y="95"/>
                      <a:pt x="320" y="92"/>
                      <a:pt x="320" y="89"/>
                    </a:cubicBezTo>
                    <a:cubicBezTo>
                      <a:pt x="320" y="40"/>
                      <a:pt x="281" y="0"/>
                      <a:pt x="232" y="0"/>
                    </a:cubicBezTo>
                    <a:cubicBezTo>
                      <a:pt x="221" y="0"/>
                      <a:pt x="211" y="2"/>
                      <a:pt x="201" y="5"/>
                    </a:cubicBezTo>
                    <a:cubicBezTo>
                      <a:pt x="201" y="5"/>
                      <a:pt x="201" y="5"/>
                      <a:pt x="201" y="5"/>
                    </a:cubicBezTo>
                    <a:cubicBezTo>
                      <a:pt x="198" y="6"/>
                      <a:pt x="195" y="7"/>
                      <a:pt x="193" y="8"/>
                    </a:cubicBezTo>
                    <a:cubicBezTo>
                      <a:pt x="180" y="13"/>
                      <a:pt x="170" y="22"/>
                      <a:pt x="161" y="35"/>
                    </a:cubicBezTo>
                    <a:cubicBezTo>
                      <a:pt x="161" y="35"/>
                      <a:pt x="161" y="35"/>
                      <a:pt x="161" y="35"/>
                    </a:cubicBezTo>
                    <a:cubicBezTo>
                      <a:pt x="156" y="42"/>
                      <a:pt x="152" y="50"/>
                      <a:pt x="149" y="58"/>
                    </a:cubicBezTo>
                    <a:cubicBezTo>
                      <a:pt x="148" y="59"/>
                      <a:pt x="147" y="59"/>
                      <a:pt x="146" y="60"/>
                    </a:cubicBezTo>
                    <a:cubicBezTo>
                      <a:pt x="145" y="60"/>
                      <a:pt x="144" y="60"/>
                      <a:pt x="144" y="59"/>
                    </a:cubicBezTo>
                    <a:cubicBezTo>
                      <a:pt x="136" y="53"/>
                      <a:pt x="127" y="49"/>
                      <a:pt x="117" y="49"/>
                    </a:cubicBezTo>
                    <a:cubicBezTo>
                      <a:pt x="94" y="49"/>
                      <a:pt x="76" y="67"/>
                      <a:pt x="76" y="90"/>
                    </a:cubicBezTo>
                    <a:cubicBezTo>
                      <a:pt x="76" y="92"/>
                      <a:pt x="76" y="94"/>
                      <a:pt x="77" y="97"/>
                    </a:cubicBezTo>
                    <a:cubicBezTo>
                      <a:pt x="77" y="97"/>
                      <a:pt x="77" y="97"/>
                      <a:pt x="77" y="97"/>
                    </a:cubicBezTo>
                    <a:cubicBezTo>
                      <a:pt x="77" y="97"/>
                      <a:pt x="77" y="98"/>
                      <a:pt x="77" y="98"/>
                    </a:cubicBezTo>
                    <a:cubicBezTo>
                      <a:pt x="77" y="99"/>
                      <a:pt x="76" y="100"/>
                      <a:pt x="76" y="100"/>
                    </a:cubicBezTo>
                    <a:cubicBezTo>
                      <a:pt x="75" y="101"/>
                      <a:pt x="74" y="101"/>
                      <a:pt x="73" y="101"/>
                    </a:cubicBezTo>
                    <a:cubicBezTo>
                      <a:pt x="71" y="101"/>
                      <a:pt x="69" y="101"/>
                      <a:pt x="67" y="101"/>
                    </a:cubicBezTo>
                    <a:cubicBezTo>
                      <a:pt x="30" y="101"/>
                      <a:pt x="0" y="131"/>
                      <a:pt x="0" y="168"/>
                    </a:cubicBezTo>
                    <a:cubicBezTo>
                      <a:pt x="0" y="205"/>
                      <a:pt x="30" y="235"/>
                      <a:pt x="67" y="235"/>
                    </a:cubicBezTo>
                    <a:cubicBezTo>
                      <a:pt x="327" y="235"/>
                      <a:pt x="327" y="235"/>
                      <a:pt x="327" y="235"/>
                    </a:cubicBezTo>
                    <a:cubicBezTo>
                      <a:pt x="327" y="235"/>
                      <a:pt x="327" y="235"/>
                      <a:pt x="327" y="235"/>
                    </a:cubicBezTo>
                    <a:cubicBezTo>
                      <a:pt x="363" y="234"/>
                      <a:pt x="392" y="204"/>
                      <a:pt x="392" y="16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7313046" y="3778067"/>
                <a:ext cx="719270"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Arial" pitchFamily="34" charset="0"/>
                  </a:rPr>
                  <a:t>行业</a:t>
                </a:r>
                <a:r>
                  <a:rPr lang="zh-CN" altLang="en-US" sz="1400" dirty="0" smtClean="0">
                    <a:solidFill>
                      <a:schemeClr val="bg1"/>
                    </a:solidFill>
                    <a:latin typeface="微软雅黑" panose="020B0503020204020204" pitchFamily="34" charset="-122"/>
                    <a:ea typeface="微软雅黑" panose="020B0503020204020204" pitchFamily="34" charset="-122"/>
                    <a:cs typeface="Arial" pitchFamily="34" charset="0"/>
                  </a:rPr>
                  <a:t>云</a:t>
                </a:r>
                <a:endParaRPr lang="en-US" sz="1400" dirty="0">
                  <a:solidFill>
                    <a:schemeClr val="bg1"/>
                  </a:solidFill>
                  <a:latin typeface="微软雅黑" panose="020B0503020204020204" pitchFamily="34" charset="-122"/>
                  <a:ea typeface="微软雅黑" panose="020B0503020204020204" pitchFamily="34" charset="-122"/>
                  <a:cs typeface="Arial" pitchFamily="34" charset="0"/>
                </a:endParaRPr>
              </a:p>
            </p:txBody>
          </p:sp>
        </p:grpSp>
        <p:sp>
          <p:nvSpPr>
            <p:cNvPr id="133" name="TextBox 2"/>
            <p:cNvSpPr txBox="1"/>
            <p:nvPr/>
          </p:nvSpPr>
          <p:spPr>
            <a:xfrm>
              <a:off x="7371120" y="2382376"/>
              <a:ext cx="719270"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Arial" pitchFamily="34" charset="0"/>
                </a:rPr>
                <a:t>混合</a:t>
              </a:r>
              <a:r>
                <a:rPr lang="zh-CN" altLang="en-US" sz="1400" dirty="0" smtClean="0">
                  <a:solidFill>
                    <a:schemeClr val="bg1"/>
                  </a:solidFill>
                  <a:latin typeface="微软雅黑" panose="020B0503020204020204" pitchFamily="34" charset="-122"/>
                  <a:ea typeface="微软雅黑" panose="020B0503020204020204" pitchFamily="34" charset="-122"/>
                  <a:cs typeface="Arial" pitchFamily="34" charset="0"/>
                </a:rPr>
                <a:t>云</a:t>
              </a:r>
              <a:endParaRPr lang="en-US" sz="14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34" name="TextBox 2"/>
            <p:cNvSpPr txBox="1"/>
            <p:nvPr/>
          </p:nvSpPr>
          <p:spPr>
            <a:xfrm>
              <a:off x="7403508" y="3535966"/>
              <a:ext cx="719270"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Arial" pitchFamily="34" charset="0"/>
                </a:rPr>
                <a:t>私有</a:t>
              </a:r>
              <a:r>
                <a:rPr lang="zh-CN" altLang="en-US" sz="1400" dirty="0" smtClean="0">
                  <a:solidFill>
                    <a:schemeClr val="bg1"/>
                  </a:solidFill>
                  <a:latin typeface="微软雅黑" panose="020B0503020204020204" pitchFamily="34" charset="-122"/>
                  <a:ea typeface="微软雅黑" panose="020B0503020204020204" pitchFamily="34" charset="-122"/>
                  <a:cs typeface="Arial" pitchFamily="34" charset="0"/>
                </a:rPr>
                <a:t>云</a:t>
              </a:r>
              <a:endParaRPr lang="en-US" sz="1400" dirty="0">
                <a:solidFill>
                  <a:schemeClr val="bg1"/>
                </a:solidFill>
                <a:latin typeface="微软雅黑" panose="020B0503020204020204" pitchFamily="34" charset="-122"/>
                <a:ea typeface="微软雅黑" panose="020B0503020204020204" pitchFamily="34" charset="-122"/>
                <a:cs typeface="Arial" pitchFamily="34" charset="0"/>
              </a:endParaRPr>
            </a:p>
          </p:txBody>
        </p:sp>
      </p:grpSp>
      <p:pic>
        <p:nvPicPr>
          <p:cNvPr id="135" name="Picture 34"/>
          <p:cNvPicPr>
            <a:picLocks noChangeAspect="1"/>
          </p:cNvPicPr>
          <p:nvPr/>
        </p:nvPicPr>
        <p:blipFill>
          <a:blip r:embed="rId3"/>
          <a:stretch>
            <a:fillRect/>
          </a:stretch>
        </p:blipFill>
        <p:spPr>
          <a:xfrm>
            <a:off x="637207" y="2249346"/>
            <a:ext cx="820240" cy="280557"/>
          </a:xfrm>
          <a:prstGeom prst="rect">
            <a:avLst/>
          </a:prstGeom>
        </p:spPr>
      </p:pic>
      <p:pic>
        <p:nvPicPr>
          <p:cNvPr id="152" name="Picture 37"/>
          <p:cNvPicPr>
            <a:picLocks noChangeAspect="1"/>
          </p:cNvPicPr>
          <p:nvPr/>
        </p:nvPicPr>
        <p:blipFill>
          <a:blip r:embed="rId4"/>
          <a:stretch>
            <a:fillRect/>
          </a:stretch>
        </p:blipFill>
        <p:spPr>
          <a:xfrm>
            <a:off x="1564541" y="2298600"/>
            <a:ext cx="716182" cy="197467"/>
          </a:xfrm>
          <a:prstGeom prst="rect">
            <a:avLst/>
          </a:prstGeom>
        </p:spPr>
      </p:pic>
      <p:pic>
        <p:nvPicPr>
          <p:cNvPr id="153" name="Picture 40"/>
          <p:cNvPicPr>
            <a:picLocks noChangeAspect="1"/>
          </p:cNvPicPr>
          <p:nvPr/>
        </p:nvPicPr>
        <p:blipFill>
          <a:blip r:embed="rId5"/>
          <a:stretch>
            <a:fillRect/>
          </a:stretch>
        </p:blipFill>
        <p:spPr>
          <a:xfrm>
            <a:off x="2369439" y="2275843"/>
            <a:ext cx="884717" cy="235206"/>
          </a:xfrm>
          <a:prstGeom prst="rect">
            <a:avLst/>
          </a:prstGeom>
        </p:spPr>
      </p:pic>
      <p:pic>
        <p:nvPicPr>
          <p:cNvPr id="154" name="Picture 2" descr="C:\Users\HB\Desktop\tlp-windows-azur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2632" y="1886708"/>
            <a:ext cx="1265107" cy="266022"/>
          </a:xfrm>
          <a:prstGeom prst="rect">
            <a:avLst/>
          </a:prstGeom>
          <a:noFill/>
          <a:extLst>
            <a:ext uri="{909E8E84-426E-40dd-AFC4-6F175D3DCCD1}">
              <a14:hiddenFill xmlns="" xmlns:a14="http://schemas.microsoft.com/office/drawing/2010/main">
                <a:solidFill>
                  <a:srgbClr val="FFFFFF"/>
                </a:solidFill>
              </a14:hiddenFill>
            </a:ext>
          </a:extLst>
        </p:spPr>
      </p:pic>
      <p:pic>
        <p:nvPicPr>
          <p:cNvPr id="155"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6042" y="1852589"/>
            <a:ext cx="856679" cy="273643"/>
          </a:xfrm>
          <a:prstGeom prst="rect">
            <a:avLst/>
          </a:prstGeom>
        </p:spPr>
      </p:pic>
    </p:spTree>
    <p:extLst>
      <p:ext uri="{BB962C8B-B14F-4D97-AF65-F5344CB8AC3E}">
        <p14:creationId xmlns:p14="http://schemas.microsoft.com/office/powerpoint/2010/main" val="1291189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xit" presetSubtype="32" fill="hold" nodeType="clickEffect">
                                  <p:stCondLst>
                                    <p:cond delay="0"/>
                                  </p:stCondLst>
                                  <p:childTnLst>
                                    <p:anim calcmode="lin" valueType="num">
                                      <p:cBhvr>
                                        <p:cTn id="15" dur="500"/>
                                        <p:tgtEl>
                                          <p:spTgt spid="5"/>
                                        </p:tgtEl>
                                        <p:attrNameLst>
                                          <p:attrName>ppt_w</p:attrName>
                                        </p:attrNameLst>
                                      </p:cBhvr>
                                      <p:tavLst>
                                        <p:tav tm="0">
                                          <p:val>
                                            <p:strVal val="ppt_w"/>
                                          </p:val>
                                        </p:tav>
                                        <p:tav tm="100000">
                                          <p:val>
                                            <p:fltVal val="0"/>
                                          </p:val>
                                        </p:tav>
                                      </p:tavLst>
                                    </p:anim>
                                    <p:anim calcmode="lin" valueType="num">
                                      <p:cBhvr>
                                        <p:cTn id="16" dur="500"/>
                                        <p:tgtEl>
                                          <p:spTgt spid="5"/>
                                        </p:tgtEl>
                                        <p:attrNameLst>
                                          <p:attrName>ppt_h</p:attrName>
                                        </p:attrNameLst>
                                      </p:cBhvr>
                                      <p:tavLst>
                                        <p:tav tm="0">
                                          <p:val>
                                            <p:strVal val="ppt_h"/>
                                          </p:val>
                                        </p:tav>
                                        <p:tav tm="100000">
                                          <p:val>
                                            <p:fltVal val="0"/>
                                          </p:val>
                                        </p:tav>
                                      </p:tavLst>
                                    </p:anim>
                                    <p:set>
                                      <p:cBhvr>
                                        <p:cTn id="17" dur="1" fill="hold">
                                          <p:stCondLst>
                                            <p:cond delay="499"/>
                                          </p:stCondLst>
                                        </p:cTn>
                                        <p:tgtEl>
                                          <p:spTgt spid="5"/>
                                        </p:tgtEl>
                                        <p:attrNameLst>
                                          <p:attrName>style.visibility</p:attrName>
                                        </p:attrNameLst>
                                      </p:cBhvr>
                                      <p:to>
                                        <p:strVal val="hidden"/>
                                      </p:to>
                                    </p:set>
                                  </p:childTnLst>
                                </p:cTn>
                              </p:par>
                              <p:par>
                                <p:cTn id="18" presetID="53"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1000"/>
                                        <p:tgtEl>
                                          <p:spTgt spid="144"/>
                                        </p:tgtEl>
                                      </p:cBhvr>
                                    </p:animEffect>
                                    <p:anim calcmode="lin" valueType="num">
                                      <p:cBhvr>
                                        <p:cTn id="27" dur="1000" fill="hold"/>
                                        <p:tgtEl>
                                          <p:spTgt spid="144"/>
                                        </p:tgtEl>
                                        <p:attrNameLst>
                                          <p:attrName>ppt_x</p:attrName>
                                        </p:attrNameLst>
                                      </p:cBhvr>
                                      <p:tavLst>
                                        <p:tav tm="0">
                                          <p:val>
                                            <p:strVal val="#ppt_x"/>
                                          </p:val>
                                        </p:tav>
                                        <p:tav tm="100000">
                                          <p:val>
                                            <p:strVal val="#ppt_x"/>
                                          </p:val>
                                        </p:tav>
                                      </p:tavLst>
                                    </p:anim>
                                    <p:anim calcmode="lin" valueType="num">
                                      <p:cBhvr>
                                        <p:cTn id="28"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61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ea typeface="黑体" panose="02010609060101010101" pitchFamily="49" charset="-122"/>
              </a:rPr>
              <a:t>Gartner</a:t>
            </a:r>
            <a:r>
              <a:rPr lang="zh-CN" altLang="en-US" dirty="0" smtClean="0">
                <a:latin typeface="黑体" panose="02010609060101010101" pitchFamily="49" charset="-122"/>
                <a:ea typeface="黑体" panose="02010609060101010101" pitchFamily="49" charset="-122"/>
              </a:rPr>
              <a:t>魔力象限</a:t>
            </a:r>
            <a:r>
              <a:rPr lang="en-US" dirty="0" smtClean="0"/>
              <a:t/>
            </a:r>
            <a:br>
              <a:rPr lang="en-US" dirty="0" smtClean="0"/>
            </a:br>
            <a:r>
              <a:rPr lang="en-US" sz="1800" dirty="0" smtClean="0">
                <a:latin typeface="黑体" panose="02010609060101010101" pitchFamily="49" charset="-122"/>
                <a:ea typeface="黑体" panose="02010609060101010101" pitchFamily="49" charset="-122"/>
              </a:rPr>
              <a:t>2015</a:t>
            </a:r>
            <a:r>
              <a:rPr lang="zh-CN" altLang="en-US" sz="1800" dirty="0" smtClean="0">
                <a:latin typeface="黑体" panose="02010609060101010101" pitchFamily="49" charset="-122"/>
                <a:ea typeface="黑体" panose="02010609060101010101" pitchFamily="49" charset="-122"/>
              </a:rPr>
              <a:t>年</a:t>
            </a:r>
            <a:r>
              <a:rPr lang="zh-CN" altLang="en-US" sz="1800" dirty="0">
                <a:latin typeface="黑体" panose="02010609060101010101" pitchFamily="49" charset="-122"/>
                <a:ea typeface="黑体" panose="02010609060101010101" pitchFamily="49" charset="-122"/>
              </a:rPr>
              <a:t>集成</a:t>
            </a:r>
            <a:r>
              <a:rPr lang="zh-CN" altLang="en-US" sz="1800" dirty="0" smtClean="0">
                <a:latin typeface="黑体" panose="02010609060101010101" pitchFamily="49" charset="-122"/>
                <a:ea typeface="黑体" panose="02010609060101010101" pitchFamily="49" charset="-122"/>
              </a:rPr>
              <a:t>系统：超融合和融合</a:t>
            </a:r>
            <a:endParaRPr lang="en-US" sz="1800" dirty="0">
              <a:latin typeface="黑体" panose="02010609060101010101" pitchFamily="49" charset="-122"/>
              <a:ea typeface="黑体" panose="02010609060101010101" pitchFamily="49" charset="-122"/>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876" y="1244992"/>
            <a:ext cx="4800386" cy="4686300"/>
          </a:xfrm>
          <a:prstGeom prst="rect">
            <a:avLst/>
          </a:prstGeom>
        </p:spPr>
      </p:pic>
      <p:sp>
        <p:nvSpPr>
          <p:cNvPr id="4" name="Rectangle 3"/>
          <p:cNvSpPr/>
          <p:nvPr/>
        </p:nvSpPr>
        <p:spPr bwMode="gray">
          <a:xfrm>
            <a:off x="4889500" y="1282700"/>
            <a:ext cx="4140200" cy="4445000"/>
          </a:xfrm>
          <a:prstGeom prst="rect">
            <a:avLst/>
          </a:prstGeom>
          <a:solidFill>
            <a:srgbClr val="2362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400" dirty="0">
              <a:solidFill>
                <a:srgbClr val="C7C9CC"/>
              </a:solidFill>
              <a:latin typeface="Calibri"/>
            </a:endParaRPr>
          </a:p>
        </p:txBody>
      </p:sp>
      <p:sp>
        <p:nvSpPr>
          <p:cNvPr id="6" name="TextBox 5"/>
          <p:cNvSpPr txBox="1"/>
          <p:nvPr/>
        </p:nvSpPr>
        <p:spPr>
          <a:xfrm>
            <a:off x="5054600" y="1341796"/>
            <a:ext cx="3898900" cy="523220"/>
          </a:xfrm>
          <a:prstGeom prst="rect">
            <a:avLst/>
          </a:prstGeom>
          <a:noFill/>
        </p:spPr>
        <p:txBody>
          <a:bodyPr wrap="square" rtlCol="0">
            <a:spAutoFit/>
          </a:bodyPr>
          <a:lstStyle/>
          <a:p>
            <a:pPr algn="ctr"/>
            <a:r>
              <a:rPr lang="zh-CN" altLang="en-US" sz="2800" b="1" dirty="0" smtClean="0">
                <a:solidFill>
                  <a:srgbClr val="FFFFFF"/>
                </a:solidFill>
                <a:latin typeface="Arial" pitchFamily="34" charset="0"/>
                <a:ea typeface="+mn-ea"/>
                <a:cs typeface="Arial" pitchFamily="34" charset="0"/>
              </a:rPr>
              <a:t>市场优势</a:t>
            </a:r>
            <a:endParaRPr lang="en-US" sz="2800" b="1" dirty="0" smtClean="0">
              <a:solidFill>
                <a:srgbClr val="FFFFFF"/>
              </a:solidFill>
              <a:latin typeface="Arial" pitchFamily="34" charset="0"/>
              <a:ea typeface="+mn-ea"/>
              <a:cs typeface="Arial" pitchFamily="34" charset="0"/>
            </a:endParaRPr>
          </a:p>
        </p:txBody>
      </p:sp>
      <p:sp>
        <p:nvSpPr>
          <p:cNvPr id="7" name="TextBox 6"/>
          <p:cNvSpPr txBox="1"/>
          <p:nvPr/>
        </p:nvSpPr>
        <p:spPr>
          <a:xfrm>
            <a:off x="4927600" y="1890416"/>
            <a:ext cx="4013200" cy="3539430"/>
          </a:xfrm>
          <a:prstGeom prst="rect">
            <a:avLst/>
          </a:prstGeom>
          <a:noFill/>
        </p:spPr>
        <p:txBody>
          <a:bodyPr wrap="square" rtlCol="0">
            <a:spAutoFit/>
          </a:bodyPr>
          <a:lstStyle/>
          <a:p>
            <a:pPr marL="285750" indent="-285750">
              <a:spcBef>
                <a:spcPts val="600"/>
              </a:spcBef>
              <a:buFont typeface="Arial"/>
              <a:buChar char="•"/>
            </a:pPr>
            <a:r>
              <a:rPr lang="en-US" altLang="zh-CN" sz="1700" dirty="0" err="1">
                <a:solidFill>
                  <a:schemeClr val="bg1"/>
                </a:solidFill>
                <a:latin typeface="微软雅黑" panose="020B0503020204020204" pitchFamily="34" charset="-122"/>
                <a:ea typeface="微软雅黑" panose="020B0503020204020204" pitchFamily="34" charset="-122"/>
              </a:rPr>
              <a:t>Nutanix</a:t>
            </a:r>
            <a:r>
              <a:rPr lang="en-US" altLang="zh-CN" sz="1700" dirty="0">
                <a:solidFill>
                  <a:schemeClr val="bg1"/>
                </a:solidFill>
                <a:latin typeface="微软雅黑" panose="020B0503020204020204" pitchFamily="34" charset="-122"/>
                <a:ea typeface="微软雅黑" panose="020B0503020204020204" pitchFamily="34" charset="-122"/>
              </a:rPr>
              <a:t> </a:t>
            </a:r>
            <a:r>
              <a:rPr lang="en-US" altLang="zh-CN" sz="1700" dirty="0" err="1" smtClean="0">
                <a:solidFill>
                  <a:schemeClr val="bg1"/>
                </a:solidFill>
                <a:latin typeface="微软雅黑" panose="020B0503020204020204" pitchFamily="34" charset="-122"/>
                <a:ea typeface="微软雅黑" panose="020B0503020204020204" pitchFamily="34" charset="-122"/>
              </a:rPr>
              <a:t>在全球都具有令人瞩目的市场地位</a:t>
            </a:r>
            <a:r>
              <a:rPr lang="zh-CN" altLang="en-US" sz="1700" dirty="0" smtClean="0">
                <a:solidFill>
                  <a:schemeClr val="bg1"/>
                </a:solidFill>
                <a:latin typeface="微软雅黑" panose="020B0503020204020204" pitchFamily="34" charset="-122"/>
                <a:ea typeface="微软雅黑" panose="020B0503020204020204" pitchFamily="34" charset="-122"/>
              </a:rPr>
              <a:t>，</a:t>
            </a:r>
            <a:r>
              <a:rPr lang="en-US" altLang="zh-CN" sz="1700" dirty="0" smtClean="0">
                <a:solidFill>
                  <a:schemeClr val="bg1"/>
                </a:solidFill>
                <a:latin typeface="微软雅黑" panose="020B0503020204020204" pitchFamily="34" charset="-122"/>
                <a:ea typeface="微软雅黑" panose="020B0503020204020204" pitchFamily="34" charset="-122"/>
              </a:rPr>
              <a:t>2015</a:t>
            </a:r>
            <a:r>
              <a:rPr lang="zh-CN" altLang="en-US" sz="1700" dirty="0" smtClean="0">
                <a:solidFill>
                  <a:schemeClr val="bg1"/>
                </a:solidFill>
                <a:latin typeface="微软雅黑" panose="020B0503020204020204" pitchFamily="34" charset="-122"/>
                <a:ea typeface="微软雅黑" panose="020B0503020204020204" pitchFamily="34" charset="-122"/>
              </a:rPr>
              <a:t>年最新</a:t>
            </a:r>
            <a:r>
              <a:rPr lang="zh-CN" altLang="en-US" sz="1700" dirty="0">
                <a:solidFill>
                  <a:schemeClr val="bg1"/>
                </a:solidFill>
                <a:latin typeface="微软雅黑" panose="020B0503020204020204" pitchFamily="34" charset="-122"/>
                <a:ea typeface="微软雅黑" panose="020B0503020204020204" pitchFamily="34" charset="-122"/>
              </a:rPr>
              <a:t>集成</a:t>
            </a:r>
            <a:r>
              <a:rPr lang="zh-CN" altLang="en-US" sz="1700" dirty="0" smtClean="0">
                <a:solidFill>
                  <a:schemeClr val="bg1"/>
                </a:solidFill>
                <a:latin typeface="微软雅黑" panose="020B0503020204020204" pitchFamily="34" charset="-122"/>
                <a:ea typeface="微软雅黑" panose="020B0503020204020204" pitchFamily="34" charset="-122"/>
              </a:rPr>
              <a:t>系统市场评价处于</a:t>
            </a:r>
            <a:r>
              <a:rPr lang="zh-CN" altLang="en-US" sz="1700" dirty="0" smtClean="0">
                <a:solidFill>
                  <a:srgbClr val="FF0000"/>
                </a:solidFill>
                <a:latin typeface="微软雅黑" panose="020B0503020204020204" pitchFamily="34" charset="-122"/>
                <a:ea typeface="微软雅黑" panose="020B0503020204020204" pitchFamily="34" charset="-122"/>
              </a:rPr>
              <a:t>领导者地位</a:t>
            </a:r>
            <a:endParaRPr lang="en-US" altLang="zh-CN" sz="1700" dirty="0">
              <a:solidFill>
                <a:schemeClr val="bg1"/>
              </a:solidFill>
              <a:latin typeface="微软雅黑" panose="020B0503020204020204" pitchFamily="34" charset="-122"/>
              <a:ea typeface="微软雅黑" panose="020B0503020204020204" pitchFamily="34" charset="-122"/>
            </a:endParaRPr>
          </a:p>
          <a:p>
            <a:pPr marL="285750" indent="-285750">
              <a:spcBef>
                <a:spcPts val="600"/>
              </a:spcBef>
              <a:buFont typeface="Arial"/>
              <a:buChar char="•"/>
            </a:pPr>
            <a:endParaRPr lang="en-US" sz="1700" dirty="0" smtClean="0">
              <a:solidFill>
                <a:srgbClr val="FF0000"/>
              </a:solidFill>
              <a:latin typeface="微软雅黑" panose="020B0503020204020204" pitchFamily="34" charset="-122"/>
              <a:ea typeface="微软雅黑" panose="020B0503020204020204" pitchFamily="34" charset="-122"/>
            </a:endParaRPr>
          </a:p>
          <a:p>
            <a:pPr marL="285750" indent="-285750">
              <a:spcBef>
                <a:spcPts val="600"/>
              </a:spcBef>
              <a:buFont typeface="Arial"/>
              <a:buChar char="•"/>
            </a:pPr>
            <a:r>
              <a:rPr lang="en-US" sz="1700" dirty="0" err="1" smtClean="0">
                <a:solidFill>
                  <a:schemeClr val="bg1"/>
                </a:solidFill>
                <a:latin typeface="微软雅黑" panose="020B0503020204020204" pitchFamily="34" charset="-122"/>
                <a:ea typeface="微软雅黑" panose="020B0503020204020204" pitchFamily="34" charset="-122"/>
              </a:rPr>
              <a:t>Nutanix</a:t>
            </a:r>
            <a:r>
              <a:rPr lang="en-US" sz="1700" dirty="0" smtClean="0">
                <a:solidFill>
                  <a:schemeClr val="bg1"/>
                </a:solidFill>
                <a:latin typeface="微软雅黑" panose="020B0503020204020204" pitchFamily="34" charset="-122"/>
                <a:ea typeface="微软雅黑" panose="020B0503020204020204" pitchFamily="34" charset="-122"/>
              </a:rPr>
              <a:t> </a:t>
            </a:r>
            <a:r>
              <a:rPr lang="en-US" sz="1700" dirty="0" err="1" smtClean="0">
                <a:solidFill>
                  <a:schemeClr val="bg1"/>
                </a:solidFill>
                <a:latin typeface="微软雅黑" panose="020B0503020204020204" pitchFamily="34" charset="-122"/>
                <a:ea typeface="微软雅黑" panose="020B0503020204020204" pitchFamily="34" charset="-122"/>
              </a:rPr>
              <a:t>提供了全面的基础架构解决方案，其客户可灵活选择虚拟化平台和部署云的方式</a:t>
            </a:r>
            <a:endParaRPr lang="en-US" sz="1700" dirty="0" smtClean="0">
              <a:solidFill>
                <a:schemeClr val="bg1"/>
              </a:solidFill>
              <a:latin typeface="微软雅黑" panose="020B0503020204020204" pitchFamily="34" charset="-122"/>
              <a:ea typeface="微软雅黑" panose="020B0503020204020204" pitchFamily="34" charset="-122"/>
            </a:endParaRPr>
          </a:p>
          <a:p>
            <a:pPr marL="285750" indent="-285750">
              <a:spcBef>
                <a:spcPts val="600"/>
              </a:spcBef>
              <a:buFont typeface="Arial"/>
              <a:buChar char="•"/>
            </a:pPr>
            <a:endParaRPr lang="en-US" sz="1700" dirty="0" smtClean="0">
              <a:solidFill>
                <a:schemeClr val="bg1"/>
              </a:solidFill>
              <a:latin typeface="微软雅黑" panose="020B0503020204020204" pitchFamily="34" charset="-122"/>
              <a:ea typeface="微软雅黑" panose="020B0503020204020204" pitchFamily="34" charset="-122"/>
            </a:endParaRPr>
          </a:p>
          <a:p>
            <a:pPr marL="285750" indent="-285750">
              <a:spcBef>
                <a:spcPts val="600"/>
              </a:spcBef>
              <a:buFont typeface="Arial"/>
              <a:buChar char="•"/>
            </a:pPr>
            <a:r>
              <a:rPr lang="en-US" sz="1700" dirty="0" err="1" smtClean="0">
                <a:solidFill>
                  <a:schemeClr val="bg1"/>
                </a:solidFill>
                <a:latin typeface="微软雅黑" panose="020B0503020204020204" pitchFamily="34" charset="-122"/>
                <a:ea typeface="微软雅黑" panose="020B0503020204020204" pitchFamily="34" charset="-122"/>
              </a:rPr>
              <a:t>Nutanix横向扩展架构，并可以单独地扩展计算和存储的能力，使得客户可以</a:t>
            </a:r>
            <a:r>
              <a:rPr lang="en-US" sz="1700" dirty="0" err="1">
                <a:solidFill>
                  <a:schemeClr val="bg1"/>
                </a:solidFill>
                <a:latin typeface="微软雅黑" panose="020B0503020204020204" pitchFamily="34" charset="-122"/>
                <a:ea typeface="微软雅黑" panose="020B0503020204020204" pitchFamily="34" charset="-122"/>
              </a:rPr>
              <a:t>逐渐增加Nutanix的部署</a:t>
            </a:r>
            <a:r>
              <a:rPr lang="en-US" sz="1700" dirty="0" err="1" smtClean="0">
                <a:solidFill>
                  <a:schemeClr val="bg1"/>
                </a:solidFill>
                <a:latin typeface="微软雅黑" panose="020B0503020204020204" pitchFamily="34" charset="-122"/>
                <a:ea typeface="微软雅黑" panose="020B0503020204020204" pitchFamily="34" charset="-122"/>
              </a:rPr>
              <a:t>节点</a:t>
            </a:r>
            <a:r>
              <a:rPr lang="zh-CN" altLang="en-US" sz="1700" dirty="0" smtClean="0">
                <a:solidFill>
                  <a:schemeClr val="bg1"/>
                </a:solidFill>
                <a:latin typeface="微软雅黑" panose="020B0503020204020204" pitchFamily="34" charset="-122"/>
                <a:ea typeface="微软雅黑" panose="020B0503020204020204" pitchFamily="34" charset="-122"/>
              </a:rPr>
              <a:t>，满足</a:t>
            </a:r>
            <a:r>
              <a:rPr lang="en-US" sz="1700" dirty="0" smtClean="0">
                <a:solidFill>
                  <a:schemeClr val="bg1"/>
                </a:solidFill>
                <a:latin typeface="微软雅黑" panose="020B0503020204020204" pitchFamily="34" charset="-122"/>
                <a:ea typeface="微软雅黑" panose="020B0503020204020204" pitchFamily="34" charset="-122"/>
              </a:rPr>
              <a:t>应用的</a:t>
            </a:r>
            <a:r>
              <a:rPr lang="zh-CN" altLang="en-US" sz="1700" dirty="0" smtClean="0">
                <a:solidFill>
                  <a:schemeClr val="bg1"/>
                </a:solidFill>
                <a:latin typeface="微软雅黑" panose="020B0503020204020204" pitchFamily="34" charset="-122"/>
                <a:ea typeface="微软雅黑" panose="020B0503020204020204" pitchFamily="34" charset="-122"/>
              </a:rPr>
              <a:t>负载</a:t>
            </a:r>
            <a:r>
              <a:rPr lang="en-US" sz="1700" dirty="0" smtClean="0">
                <a:solidFill>
                  <a:schemeClr val="bg1"/>
                </a:solidFill>
                <a:latin typeface="微软雅黑" panose="020B0503020204020204" pitchFamily="34" charset="-122"/>
                <a:ea typeface="微软雅黑" panose="020B0503020204020204" pitchFamily="34" charset="-122"/>
              </a:rPr>
              <a:t>需求</a:t>
            </a:r>
            <a:endParaRPr lang="en-US" sz="1700" dirty="0">
              <a:solidFill>
                <a:schemeClr val="bg1"/>
              </a:solidFill>
              <a:latin typeface="微软雅黑" panose="020B0503020204020204" pitchFamily="34" charset="-122"/>
              <a:ea typeface="微软雅黑" panose="020B0503020204020204" pitchFamily="34" charset="-122"/>
            </a:endParaRPr>
          </a:p>
        </p:txBody>
      </p:sp>
      <p:cxnSp>
        <p:nvCxnSpPr>
          <p:cNvPr id="8" name="Straight Connector 7"/>
          <p:cNvCxnSpPr/>
          <p:nvPr/>
        </p:nvCxnSpPr>
        <p:spPr>
          <a:xfrm flipV="1">
            <a:off x="3538220" y="3143250"/>
            <a:ext cx="259080" cy="127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289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内容</a:t>
            </a:r>
          </a:p>
        </p:txBody>
      </p:sp>
      <p:sp>
        <p:nvSpPr>
          <p:cNvPr id="8" name="矩形 7"/>
          <p:cNvSpPr/>
          <p:nvPr/>
        </p:nvSpPr>
        <p:spPr bwMode="gray">
          <a:xfrm>
            <a:off x="1314072" y="1810096"/>
            <a:ext cx="6600636" cy="593451"/>
          </a:xfrm>
          <a:prstGeom prst="rect">
            <a:avLst/>
          </a:prstGeom>
          <a:solidFill>
            <a:srgbClr val="3C5FBD"/>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solidFill>
                  <a:schemeClr val="bg1"/>
                </a:solidFill>
                <a:latin typeface="微软雅黑" panose="020B0503020204020204" pitchFamily="34" charset="-122"/>
                <a:ea typeface="微软雅黑" panose="020B0503020204020204" pitchFamily="34" charset="-122"/>
                <a:cs typeface="Arial" pitchFamily="34" charset="0"/>
              </a:rPr>
              <a:t>1. </a:t>
            </a: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超</a:t>
            </a:r>
            <a:r>
              <a:rPr lang="zh-CN" altLang="en-US" sz="2000" dirty="0" smtClean="0">
                <a:solidFill>
                  <a:schemeClr val="bg1"/>
                </a:solidFill>
                <a:latin typeface="微软雅黑" panose="020B0503020204020204" pitchFamily="34" charset="-122"/>
                <a:ea typeface="微软雅黑" panose="020B0503020204020204" pitchFamily="34" charset="-122"/>
                <a:cs typeface="Arial" pitchFamily="34" charset="0"/>
              </a:rPr>
              <a:t>融合技术的定位</a:t>
            </a:r>
            <a:endParaRPr lang="zh-CN" altLang="en-US"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9" name="矩形 8"/>
          <p:cNvSpPr/>
          <p:nvPr/>
        </p:nvSpPr>
        <p:spPr bwMode="gray">
          <a:xfrm>
            <a:off x="1314072" y="3463470"/>
            <a:ext cx="6600636" cy="593451"/>
          </a:xfrm>
          <a:prstGeom prst="rect">
            <a:avLst/>
          </a:prstGeom>
          <a:solidFill>
            <a:srgbClr val="3C5FBD"/>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Arial" pitchFamily="34" charset="0"/>
              </a:rPr>
              <a:t>2</a:t>
            </a:r>
            <a:r>
              <a:rPr lang="en-US" altLang="zh-CN" sz="2000" dirty="0" smtClean="0">
                <a:solidFill>
                  <a:schemeClr val="bg1"/>
                </a:solidFill>
                <a:latin typeface="微软雅黑" panose="020B0503020204020204" pitchFamily="34" charset="-122"/>
                <a:ea typeface="微软雅黑" panose="020B0503020204020204" pitchFamily="34" charset="-122"/>
                <a:cs typeface="Arial" pitchFamily="34" charset="0"/>
              </a:rPr>
              <a:t>. </a:t>
            </a: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超融合</a:t>
            </a:r>
            <a:r>
              <a:rPr lang="zh-CN" altLang="en-US" sz="2000" dirty="0" smtClean="0">
                <a:solidFill>
                  <a:schemeClr val="bg1"/>
                </a:solidFill>
                <a:latin typeface="微软雅黑" panose="020B0503020204020204" pitchFamily="34" charset="-122"/>
                <a:ea typeface="微软雅黑" panose="020B0503020204020204" pitchFamily="34" charset="-122"/>
                <a:cs typeface="Arial" pitchFamily="34" charset="0"/>
              </a:rPr>
              <a:t>数据中心解决方案</a:t>
            </a:r>
            <a:endParaRPr lang="zh-CN" altLang="en-US"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0" name="矩形 9"/>
          <p:cNvSpPr/>
          <p:nvPr/>
        </p:nvSpPr>
        <p:spPr bwMode="gray">
          <a:xfrm>
            <a:off x="1314072" y="5116844"/>
            <a:ext cx="6600636" cy="593451"/>
          </a:xfrm>
          <a:prstGeom prst="rect">
            <a:avLst/>
          </a:prstGeom>
          <a:solidFill>
            <a:srgbClr val="3C5FBD"/>
          </a:solidFill>
          <a:ln>
            <a:noFill/>
          </a:ln>
          <a:scene3d>
            <a:camera prst="orthographicFront"/>
            <a:lightRig rig="threePt" dir="t"/>
          </a:scene3d>
          <a:sp3d prstMaterial="plastic">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Arial" pitchFamily="34" charset="0"/>
              </a:rPr>
              <a:t>3</a:t>
            </a:r>
            <a:r>
              <a:rPr lang="en-US" altLang="zh-CN" sz="2000" dirty="0" smtClean="0">
                <a:solidFill>
                  <a:schemeClr val="bg1"/>
                </a:solidFill>
                <a:latin typeface="微软雅黑" panose="020B0503020204020204" pitchFamily="34" charset="-122"/>
                <a:ea typeface="微软雅黑" panose="020B0503020204020204" pitchFamily="34" charset="-122"/>
                <a:cs typeface="Arial" pitchFamily="34" charset="0"/>
              </a:rPr>
              <a:t>. </a:t>
            </a:r>
            <a:r>
              <a:rPr lang="en-US" altLang="zh-CN" sz="2000" dirty="0" err="1" smtClean="0">
                <a:solidFill>
                  <a:schemeClr val="bg1"/>
                </a:solidFill>
                <a:latin typeface="微软雅黑" panose="020B0503020204020204" pitchFamily="34" charset="-122"/>
                <a:ea typeface="微软雅黑" panose="020B0503020204020204" pitchFamily="34" charset="-122"/>
                <a:cs typeface="Arial" pitchFamily="34" charset="0"/>
              </a:rPr>
              <a:t>Nutanix</a:t>
            </a:r>
            <a:r>
              <a:rPr lang="zh-CN" altLang="en-US" sz="2000" dirty="0" smtClean="0">
                <a:solidFill>
                  <a:schemeClr val="bg1"/>
                </a:solidFill>
                <a:latin typeface="微软雅黑" panose="020B0503020204020204" pitchFamily="34" charset="-122"/>
                <a:ea typeface="微软雅黑" panose="020B0503020204020204" pitchFamily="34" charset="-122"/>
                <a:cs typeface="Arial" pitchFamily="34" charset="0"/>
              </a:rPr>
              <a:t>技术展望</a:t>
            </a:r>
            <a:endParaRPr lang="zh-CN" altLang="en-US" sz="2000" dirty="0">
              <a:solidFill>
                <a:schemeClr val="bg1"/>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116596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3150" y="3362785"/>
            <a:ext cx="8009100" cy="528885"/>
          </a:xfrm>
          <a:prstGeom prst="rect">
            <a:avLst/>
          </a:prstGeom>
        </p:spPr>
        <p:txBody>
          <a:bodyPr/>
          <a:lstStyle>
            <a:lvl1pPr algn="ctr" defTabSz="457200" rtl="0" eaLnBrk="1" latinLnBrk="0" hangingPunct="1">
              <a:lnSpc>
                <a:spcPct val="80000"/>
              </a:lnSpc>
              <a:spcBef>
                <a:spcPct val="0"/>
              </a:spcBef>
              <a:buNone/>
              <a:defRPr lang="en-US" sz="2800" b="1" kern="1200" dirty="0" smtClean="0">
                <a:solidFill>
                  <a:schemeClr val="accent1"/>
                </a:solidFill>
                <a:latin typeface="+mj-lt"/>
                <a:ea typeface="+mj-ea"/>
                <a:cs typeface="Arial" pitchFamily="34" charset="0"/>
              </a:defRPr>
            </a:lvl1pPr>
          </a:lstStyle>
          <a:p>
            <a:pPr fontAlgn="auto">
              <a:spcAft>
                <a:spcPts val="0"/>
              </a:spcAft>
            </a:pPr>
            <a:r>
              <a:rPr lang="zh-CN" altLang="en-US" sz="3600" dirty="0" smtClean="0">
                <a:latin typeface="微软雅黑" panose="020B0503020204020204" pitchFamily="34" charset="-122"/>
                <a:ea typeface="微软雅黑" panose="020B0503020204020204" pitchFamily="34" charset="-122"/>
              </a:rPr>
              <a:t>超融合技术的定位</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89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p:txBody>
          <a:bodyPr/>
          <a:lstStyle/>
          <a:p>
            <a:pPr algn="l"/>
            <a:r>
              <a:rPr lang="zh-CN" altLang="en-US" dirty="0" smtClean="0">
                <a:latin typeface="+mj-ea"/>
              </a:rPr>
              <a:t>传统</a:t>
            </a:r>
            <a:r>
              <a:rPr lang="zh-CN" altLang="en-US" dirty="0">
                <a:latin typeface="+mj-ea"/>
              </a:rPr>
              <a:t>数据</a:t>
            </a:r>
            <a:r>
              <a:rPr lang="zh-CN" altLang="en-US" dirty="0" smtClean="0">
                <a:latin typeface="+mj-ea"/>
              </a:rPr>
              <a:t>中心的架构</a:t>
            </a:r>
            <a:endParaRPr lang="en-US" dirty="0">
              <a:latin typeface="+mj-ea"/>
            </a:endParaRPr>
          </a:p>
        </p:txBody>
      </p:sp>
      <p:pic>
        <p:nvPicPr>
          <p:cNvPr id="16" name="Picture 15"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307601" y="2023515"/>
            <a:ext cx="1714945" cy="453377"/>
          </a:xfrm>
          <a:prstGeom prst="rect">
            <a:avLst/>
          </a:prstGeom>
        </p:spPr>
      </p:pic>
      <p:pic>
        <p:nvPicPr>
          <p:cNvPr id="17" name="Picture 16"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2570246" y="2023515"/>
            <a:ext cx="1714945" cy="453377"/>
          </a:xfrm>
          <a:prstGeom prst="rect">
            <a:avLst/>
          </a:prstGeom>
        </p:spPr>
      </p:pic>
      <p:pic>
        <p:nvPicPr>
          <p:cNvPr id="18" name="Picture 17"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4832891" y="2023515"/>
            <a:ext cx="1714945" cy="453377"/>
          </a:xfrm>
          <a:prstGeom prst="rect">
            <a:avLst/>
          </a:prstGeom>
        </p:spPr>
      </p:pic>
      <p:pic>
        <p:nvPicPr>
          <p:cNvPr id="22" name="Picture 21" descr="PresentationIcons2_Node2.eps"/>
          <p:cNvPicPr>
            <a:picLocks noChangeAspect="1"/>
          </p:cNvPicPr>
          <p:nvPr/>
        </p:nvPicPr>
        <p:blipFill rotWithShape="1">
          <a:blip r:embed="rId3" cstate="print">
            <a:extLst>
              <a:ext uri="{28A0092B-C50C-407E-A947-70E740481C1C}">
                <a14:useLocalDpi xmlns:a14="http://schemas.microsoft.com/office/drawing/2010/main"/>
              </a:ext>
            </a:extLst>
          </a:blip>
          <a:srcRect l="33077" t="45539" r="33461" b="45615"/>
          <a:stretch/>
        </p:blipFill>
        <p:spPr>
          <a:xfrm>
            <a:off x="7095535" y="2023515"/>
            <a:ext cx="1714945" cy="453377"/>
          </a:xfrm>
          <a:prstGeom prst="rect">
            <a:avLst/>
          </a:prstGeom>
        </p:spPr>
      </p:pic>
      <p:grpSp>
        <p:nvGrpSpPr>
          <p:cNvPr id="112" name="Group 25"/>
          <p:cNvGrpSpPr/>
          <p:nvPr/>
        </p:nvGrpSpPr>
        <p:grpSpPr>
          <a:xfrm>
            <a:off x="4592590" y="3852337"/>
            <a:ext cx="1353024" cy="252220"/>
            <a:chOff x="5746153" y="2500461"/>
            <a:chExt cx="1613261" cy="140462"/>
          </a:xfrm>
          <a:solidFill>
            <a:schemeClr val="accent3"/>
          </a:solidFill>
        </p:grpSpPr>
        <p:sp>
          <p:nvSpPr>
            <p:cNvPr id="113" name="Freeform 28"/>
            <p:cNvSpPr>
              <a:spLocks/>
            </p:cNvSpPr>
            <p:nvPr/>
          </p:nvSpPr>
          <p:spPr bwMode="auto">
            <a:xfrm>
              <a:off x="5746153" y="2500461"/>
              <a:ext cx="1613261" cy="140462"/>
            </a:xfrm>
            <a:custGeom>
              <a:avLst/>
              <a:gdLst>
                <a:gd name="T0" fmla="*/ 4923 w 4957"/>
                <a:gd name="T1" fmla="*/ 119 h 432"/>
                <a:gd name="T2" fmla="*/ 4818 w 4957"/>
                <a:gd name="T3" fmla="*/ 119 h 432"/>
                <a:gd name="T4" fmla="*/ 4818 w 4957"/>
                <a:gd name="T5" fmla="*/ 84 h 432"/>
                <a:gd name="T6" fmla="*/ 4734 w 4957"/>
                <a:gd name="T7" fmla="*/ 0 h 432"/>
                <a:gd name="T8" fmla="*/ 215 w 4957"/>
                <a:gd name="T9" fmla="*/ 0 h 432"/>
                <a:gd name="T10" fmla="*/ 130 w 4957"/>
                <a:gd name="T11" fmla="*/ 84 h 432"/>
                <a:gd name="T12" fmla="*/ 130 w 4957"/>
                <a:gd name="T13" fmla="*/ 119 h 432"/>
                <a:gd name="T14" fmla="*/ 34 w 4957"/>
                <a:gd name="T15" fmla="*/ 119 h 432"/>
                <a:gd name="T16" fmla="*/ 0 w 4957"/>
                <a:gd name="T17" fmla="*/ 153 h 432"/>
                <a:gd name="T18" fmla="*/ 0 w 4957"/>
                <a:gd name="T19" fmla="*/ 279 h 432"/>
                <a:gd name="T20" fmla="*/ 34 w 4957"/>
                <a:gd name="T21" fmla="*/ 313 h 432"/>
                <a:gd name="T22" fmla="*/ 130 w 4957"/>
                <a:gd name="T23" fmla="*/ 313 h 432"/>
                <a:gd name="T24" fmla="*/ 130 w 4957"/>
                <a:gd name="T25" fmla="*/ 348 h 432"/>
                <a:gd name="T26" fmla="*/ 215 w 4957"/>
                <a:gd name="T27" fmla="*/ 432 h 432"/>
                <a:gd name="T28" fmla="*/ 4734 w 4957"/>
                <a:gd name="T29" fmla="*/ 432 h 432"/>
                <a:gd name="T30" fmla="*/ 4818 w 4957"/>
                <a:gd name="T31" fmla="*/ 348 h 432"/>
                <a:gd name="T32" fmla="*/ 4818 w 4957"/>
                <a:gd name="T33" fmla="*/ 313 h 432"/>
                <a:gd name="T34" fmla="*/ 4923 w 4957"/>
                <a:gd name="T35" fmla="*/ 313 h 432"/>
                <a:gd name="T36" fmla="*/ 4957 w 4957"/>
                <a:gd name="T37" fmla="*/ 279 h 432"/>
                <a:gd name="T38" fmla="*/ 4957 w 4957"/>
                <a:gd name="T39" fmla="*/ 153 h 432"/>
                <a:gd name="T40" fmla="*/ 4923 w 4957"/>
                <a:gd name="T41" fmla="*/ 11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7" h="432">
                  <a:moveTo>
                    <a:pt x="4923" y="119"/>
                  </a:moveTo>
                  <a:cubicBezTo>
                    <a:pt x="4818" y="119"/>
                    <a:pt x="4818" y="119"/>
                    <a:pt x="4818" y="119"/>
                  </a:cubicBezTo>
                  <a:cubicBezTo>
                    <a:pt x="4818" y="84"/>
                    <a:pt x="4818" y="84"/>
                    <a:pt x="4818" y="84"/>
                  </a:cubicBezTo>
                  <a:cubicBezTo>
                    <a:pt x="4818" y="37"/>
                    <a:pt x="4781" y="0"/>
                    <a:pt x="4734" y="0"/>
                  </a:cubicBezTo>
                  <a:cubicBezTo>
                    <a:pt x="215" y="0"/>
                    <a:pt x="215" y="0"/>
                    <a:pt x="215" y="0"/>
                  </a:cubicBezTo>
                  <a:cubicBezTo>
                    <a:pt x="168" y="0"/>
                    <a:pt x="130" y="37"/>
                    <a:pt x="130" y="84"/>
                  </a:cubicBezTo>
                  <a:cubicBezTo>
                    <a:pt x="130" y="119"/>
                    <a:pt x="130" y="119"/>
                    <a:pt x="130" y="119"/>
                  </a:cubicBezTo>
                  <a:cubicBezTo>
                    <a:pt x="34" y="119"/>
                    <a:pt x="34" y="119"/>
                    <a:pt x="34" y="119"/>
                  </a:cubicBezTo>
                  <a:cubicBezTo>
                    <a:pt x="15" y="119"/>
                    <a:pt x="0" y="134"/>
                    <a:pt x="0" y="153"/>
                  </a:cubicBezTo>
                  <a:cubicBezTo>
                    <a:pt x="0" y="279"/>
                    <a:pt x="0" y="279"/>
                    <a:pt x="0" y="279"/>
                  </a:cubicBezTo>
                  <a:cubicBezTo>
                    <a:pt x="0" y="298"/>
                    <a:pt x="15" y="313"/>
                    <a:pt x="34" y="313"/>
                  </a:cubicBezTo>
                  <a:cubicBezTo>
                    <a:pt x="130" y="313"/>
                    <a:pt x="130" y="313"/>
                    <a:pt x="130" y="313"/>
                  </a:cubicBezTo>
                  <a:cubicBezTo>
                    <a:pt x="130" y="348"/>
                    <a:pt x="130" y="348"/>
                    <a:pt x="130" y="348"/>
                  </a:cubicBezTo>
                  <a:cubicBezTo>
                    <a:pt x="130" y="395"/>
                    <a:pt x="168" y="432"/>
                    <a:pt x="215" y="432"/>
                  </a:cubicBezTo>
                  <a:cubicBezTo>
                    <a:pt x="4734" y="432"/>
                    <a:pt x="4734" y="432"/>
                    <a:pt x="4734" y="432"/>
                  </a:cubicBezTo>
                  <a:cubicBezTo>
                    <a:pt x="4781" y="432"/>
                    <a:pt x="4818" y="395"/>
                    <a:pt x="4818" y="348"/>
                  </a:cubicBezTo>
                  <a:cubicBezTo>
                    <a:pt x="4818" y="313"/>
                    <a:pt x="4818" y="313"/>
                    <a:pt x="4818" y="313"/>
                  </a:cubicBezTo>
                  <a:cubicBezTo>
                    <a:pt x="4923" y="313"/>
                    <a:pt x="4923" y="313"/>
                    <a:pt x="4923" y="313"/>
                  </a:cubicBezTo>
                  <a:cubicBezTo>
                    <a:pt x="4942" y="313"/>
                    <a:pt x="4957" y="298"/>
                    <a:pt x="4957" y="279"/>
                  </a:cubicBezTo>
                  <a:cubicBezTo>
                    <a:pt x="4957" y="153"/>
                    <a:pt x="4957" y="153"/>
                    <a:pt x="4957" y="153"/>
                  </a:cubicBezTo>
                  <a:cubicBezTo>
                    <a:pt x="4957" y="134"/>
                    <a:pt x="4942" y="119"/>
                    <a:pt x="4923" y="119"/>
                  </a:cubicBezTo>
                  <a:close/>
                </a:path>
              </a:pathLst>
            </a:custGeom>
            <a:solidFill>
              <a:schemeClr val="tx2"/>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14" name="Oval 40"/>
            <p:cNvSpPr>
              <a:spLocks noChangeArrowheads="1"/>
            </p:cNvSpPr>
            <p:nvPr/>
          </p:nvSpPr>
          <p:spPr bwMode="auto">
            <a:xfrm>
              <a:off x="5825494"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15" name="Oval 41"/>
            <p:cNvSpPr>
              <a:spLocks noChangeArrowheads="1"/>
            </p:cNvSpPr>
            <p:nvPr/>
          </p:nvSpPr>
          <p:spPr bwMode="auto">
            <a:xfrm>
              <a:off x="5878388"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16" name="Oval 42"/>
            <p:cNvSpPr>
              <a:spLocks noChangeArrowheads="1"/>
            </p:cNvSpPr>
            <p:nvPr/>
          </p:nvSpPr>
          <p:spPr bwMode="auto">
            <a:xfrm>
              <a:off x="5930987"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17" name="Oval 43"/>
            <p:cNvSpPr>
              <a:spLocks noChangeArrowheads="1"/>
            </p:cNvSpPr>
            <p:nvPr/>
          </p:nvSpPr>
          <p:spPr bwMode="auto">
            <a:xfrm>
              <a:off x="5983881" y="2528964"/>
              <a:ext cx="36438"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18" name="Oval 44"/>
            <p:cNvSpPr>
              <a:spLocks noChangeArrowheads="1"/>
            </p:cNvSpPr>
            <p:nvPr/>
          </p:nvSpPr>
          <p:spPr bwMode="auto">
            <a:xfrm>
              <a:off x="6036775"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19" name="Oval 45"/>
            <p:cNvSpPr>
              <a:spLocks noChangeArrowheads="1"/>
            </p:cNvSpPr>
            <p:nvPr/>
          </p:nvSpPr>
          <p:spPr bwMode="auto">
            <a:xfrm>
              <a:off x="6089375"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0" name="Oval 46"/>
            <p:cNvSpPr>
              <a:spLocks noChangeArrowheads="1"/>
            </p:cNvSpPr>
            <p:nvPr/>
          </p:nvSpPr>
          <p:spPr bwMode="auto">
            <a:xfrm>
              <a:off x="6142269"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1" name="Oval 47"/>
            <p:cNvSpPr>
              <a:spLocks noChangeArrowheads="1"/>
            </p:cNvSpPr>
            <p:nvPr/>
          </p:nvSpPr>
          <p:spPr bwMode="auto">
            <a:xfrm>
              <a:off x="6194869"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2" name="Oval 48"/>
            <p:cNvSpPr>
              <a:spLocks noChangeArrowheads="1"/>
            </p:cNvSpPr>
            <p:nvPr/>
          </p:nvSpPr>
          <p:spPr bwMode="auto">
            <a:xfrm>
              <a:off x="6247763"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3" name="Oval 49"/>
            <p:cNvSpPr>
              <a:spLocks noChangeArrowheads="1"/>
            </p:cNvSpPr>
            <p:nvPr/>
          </p:nvSpPr>
          <p:spPr bwMode="auto">
            <a:xfrm>
              <a:off x="6300363"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4" name="Oval 50"/>
            <p:cNvSpPr>
              <a:spLocks noChangeArrowheads="1"/>
            </p:cNvSpPr>
            <p:nvPr/>
          </p:nvSpPr>
          <p:spPr bwMode="auto">
            <a:xfrm>
              <a:off x="6353256" y="2528964"/>
              <a:ext cx="35850"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5" name="Oval 51"/>
            <p:cNvSpPr>
              <a:spLocks noChangeArrowheads="1"/>
            </p:cNvSpPr>
            <p:nvPr/>
          </p:nvSpPr>
          <p:spPr bwMode="auto">
            <a:xfrm>
              <a:off x="6405856"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6" name="Oval 52"/>
            <p:cNvSpPr>
              <a:spLocks noChangeArrowheads="1"/>
            </p:cNvSpPr>
            <p:nvPr/>
          </p:nvSpPr>
          <p:spPr bwMode="auto">
            <a:xfrm>
              <a:off x="6458456"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7" name="Oval 53"/>
            <p:cNvSpPr>
              <a:spLocks noChangeArrowheads="1"/>
            </p:cNvSpPr>
            <p:nvPr/>
          </p:nvSpPr>
          <p:spPr bwMode="auto">
            <a:xfrm>
              <a:off x="6511350" y="2528964"/>
              <a:ext cx="36438"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8" name="Oval 54"/>
            <p:cNvSpPr>
              <a:spLocks noChangeArrowheads="1"/>
            </p:cNvSpPr>
            <p:nvPr/>
          </p:nvSpPr>
          <p:spPr bwMode="auto">
            <a:xfrm>
              <a:off x="6564244"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29" name="Oval 55"/>
            <p:cNvSpPr>
              <a:spLocks noChangeArrowheads="1"/>
            </p:cNvSpPr>
            <p:nvPr/>
          </p:nvSpPr>
          <p:spPr bwMode="auto">
            <a:xfrm>
              <a:off x="6617138"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0" name="Oval 56"/>
            <p:cNvSpPr>
              <a:spLocks noChangeArrowheads="1"/>
            </p:cNvSpPr>
            <p:nvPr/>
          </p:nvSpPr>
          <p:spPr bwMode="auto">
            <a:xfrm>
              <a:off x="6669738"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1" name="Oval 57"/>
            <p:cNvSpPr>
              <a:spLocks noChangeArrowheads="1"/>
            </p:cNvSpPr>
            <p:nvPr/>
          </p:nvSpPr>
          <p:spPr bwMode="auto">
            <a:xfrm>
              <a:off x="6722631"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2" name="Oval 58"/>
            <p:cNvSpPr>
              <a:spLocks noChangeArrowheads="1"/>
            </p:cNvSpPr>
            <p:nvPr/>
          </p:nvSpPr>
          <p:spPr bwMode="auto">
            <a:xfrm>
              <a:off x="6775231"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3" name="Oval 59"/>
            <p:cNvSpPr>
              <a:spLocks noChangeArrowheads="1"/>
            </p:cNvSpPr>
            <p:nvPr/>
          </p:nvSpPr>
          <p:spPr bwMode="auto">
            <a:xfrm>
              <a:off x="6827831"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4" name="Oval 60"/>
            <p:cNvSpPr>
              <a:spLocks noChangeArrowheads="1"/>
            </p:cNvSpPr>
            <p:nvPr/>
          </p:nvSpPr>
          <p:spPr bwMode="auto">
            <a:xfrm>
              <a:off x="6880725"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5" name="Oval 61"/>
            <p:cNvSpPr>
              <a:spLocks noChangeArrowheads="1"/>
            </p:cNvSpPr>
            <p:nvPr/>
          </p:nvSpPr>
          <p:spPr bwMode="auto">
            <a:xfrm>
              <a:off x="6933325"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6" name="Oval 62"/>
            <p:cNvSpPr>
              <a:spLocks noChangeArrowheads="1"/>
            </p:cNvSpPr>
            <p:nvPr/>
          </p:nvSpPr>
          <p:spPr bwMode="auto">
            <a:xfrm>
              <a:off x="6986219"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7" name="Oval 63"/>
            <p:cNvSpPr>
              <a:spLocks noChangeArrowheads="1"/>
            </p:cNvSpPr>
            <p:nvPr/>
          </p:nvSpPr>
          <p:spPr bwMode="auto">
            <a:xfrm>
              <a:off x="7038819"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8" name="Oval 64"/>
            <p:cNvSpPr>
              <a:spLocks noChangeArrowheads="1"/>
            </p:cNvSpPr>
            <p:nvPr/>
          </p:nvSpPr>
          <p:spPr bwMode="auto">
            <a:xfrm>
              <a:off x="7091713" y="2528964"/>
              <a:ext cx="36438"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39" name="Oval 65"/>
            <p:cNvSpPr>
              <a:spLocks noChangeArrowheads="1"/>
            </p:cNvSpPr>
            <p:nvPr/>
          </p:nvSpPr>
          <p:spPr bwMode="auto">
            <a:xfrm>
              <a:off x="7144606"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0" name="Oval 66"/>
            <p:cNvSpPr>
              <a:spLocks noChangeArrowheads="1"/>
            </p:cNvSpPr>
            <p:nvPr/>
          </p:nvSpPr>
          <p:spPr bwMode="auto">
            <a:xfrm>
              <a:off x="7197206"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1" name="Oval 67"/>
            <p:cNvSpPr>
              <a:spLocks noChangeArrowheads="1"/>
            </p:cNvSpPr>
            <p:nvPr/>
          </p:nvSpPr>
          <p:spPr bwMode="auto">
            <a:xfrm>
              <a:off x="7250100" y="2528964"/>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2" name="Oval 68"/>
            <p:cNvSpPr>
              <a:spLocks noChangeArrowheads="1"/>
            </p:cNvSpPr>
            <p:nvPr/>
          </p:nvSpPr>
          <p:spPr bwMode="auto">
            <a:xfrm>
              <a:off x="5825494"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3" name="Oval 69"/>
            <p:cNvSpPr>
              <a:spLocks noChangeArrowheads="1"/>
            </p:cNvSpPr>
            <p:nvPr/>
          </p:nvSpPr>
          <p:spPr bwMode="auto">
            <a:xfrm>
              <a:off x="5878388"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4" name="Oval 70"/>
            <p:cNvSpPr>
              <a:spLocks noChangeArrowheads="1"/>
            </p:cNvSpPr>
            <p:nvPr/>
          </p:nvSpPr>
          <p:spPr bwMode="auto">
            <a:xfrm>
              <a:off x="5930987"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5" name="Oval 71"/>
            <p:cNvSpPr>
              <a:spLocks noChangeArrowheads="1"/>
            </p:cNvSpPr>
            <p:nvPr/>
          </p:nvSpPr>
          <p:spPr bwMode="auto">
            <a:xfrm>
              <a:off x="5983881" y="2578626"/>
              <a:ext cx="36438"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6" name="Oval 72"/>
            <p:cNvSpPr>
              <a:spLocks noChangeArrowheads="1"/>
            </p:cNvSpPr>
            <p:nvPr/>
          </p:nvSpPr>
          <p:spPr bwMode="auto">
            <a:xfrm>
              <a:off x="6036775"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7" name="Oval 73"/>
            <p:cNvSpPr>
              <a:spLocks noChangeArrowheads="1"/>
            </p:cNvSpPr>
            <p:nvPr/>
          </p:nvSpPr>
          <p:spPr bwMode="auto">
            <a:xfrm>
              <a:off x="6089375"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8" name="Oval 74"/>
            <p:cNvSpPr>
              <a:spLocks noChangeArrowheads="1"/>
            </p:cNvSpPr>
            <p:nvPr/>
          </p:nvSpPr>
          <p:spPr bwMode="auto">
            <a:xfrm>
              <a:off x="6142269"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49" name="Oval 75"/>
            <p:cNvSpPr>
              <a:spLocks noChangeArrowheads="1"/>
            </p:cNvSpPr>
            <p:nvPr/>
          </p:nvSpPr>
          <p:spPr bwMode="auto">
            <a:xfrm>
              <a:off x="6194869"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0" name="Oval 76"/>
            <p:cNvSpPr>
              <a:spLocks noChangeArrowheads="1"/>
            </p:cNvSpPr>
            <p:nvPr/>
          </p:nvSpPr>
          <p:spPr bwMode="auto">
            <a:xfrm>
              <a:off x="6247763"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1" name="Oval 77"/>
            <p:cNvSpPr>
              <a:spLocks noChangeArrowheads="1"/>
            </p:cNvSpPr>
            <p:nvPr/>
          </p:nvSpPr>
          <p:spPr bwMode="auto">
            <a:xfrm>
              <a:off x="6300363"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2" name="Oval 78"/>
            <p:cNvSpPr>
              <a:spLocks noChangeArrowheads="1"/>
            </p:cNvSpPr>
            <p:nvPr/>
          </p:nvSpPr>
          <p:spPr bwMode="auto">
            <a:xfrm>
              <a:off x="6353256" y="2578626"/>
              <a:ext cx="35850"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3" name="Oval 79"/>
            <p:cNvSpPr>
              <a:spLocks noChangeArrowheads="1"/>
            </p:cNvSpPr>
            <p:nvPr/>
          </p:nvSpPr>
          <p:spPr bwMode="auto">
            <a:xfrm>
              <a:off x="6405856"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4" name="Oval 80"/>
            <p:cNvSpPr>
              <a:spLocks noChangeArrowheads="1"/>
            </p:cNvSpPr>
            <p:nvPr/>
          </p:nvSpPr>
          <p:spPr bwMode="auto">
            <a:xfrm>
              <a:off x="6458456"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5" name="Oval 81"/>
            <p:cNvSpPr>
              <a:spLocks noChangeArrowheads="1"/>
            </p:cNvSpPr>
            <p:nvPr/>
          </p:nvSpPr>
          <p:spPr bwMode="auto">
            <a:xfrm>
              <a:off x="6511350" y="2578626"/>
              <a:ext cx="36438"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6" name="Oval 82"/>
            <p:cNvSpPr>
              <a:spLocks noChangeArrowheads="1"/>
            </p:cNvSpPr>
            <p:nvPr/>
          </p:nvSpPr>
          <p:spPr bwMode="auto">
            <a:xfrm>
              <a:off x="6564244"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7" name="Oval 83"/>
            <p:cNvSpPr>
              <a:spLocks noChangeArrowheads="1"/>
            </p:cNvSpPr>
            <p:nvPr/>
          </p:nvSpPr>
          <p:spPr bwMode="auto">
            <a:xfrm>
              <a:off x="6617138"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8" name="Oval 84"/>
            <p:cNvSpPr>
              <a:spLocks noChangeArrowheads="1"/>
            </p:cNvSpPr>
            <p:nvPr/>
          </p:nvSpPr>
          <p:spPr bwMode="auto">
            <a:xfrm>
              <a:off x="6669738"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59" name="Oval 85"/>
            <p:cNvSpPr>
              <a:spLocks noChangeArrowheads="1"/>
            </p:cNvSpPr>
            <p:nvPr/>
          </p:nvSpPr>
          <p:spPr bwMode="auto">
            <a:xfrm>
              <a:off x="6722631"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0" name="Oval 86"/>
            <p:cNvSpPr>
              <a:spLocks noChangeArrowheads="1"/>
            </p:cNvSpPr>
            <p:nvPr/>
          </p:nvSpPr>
          <p:spPr bwMode="auto">
            <a:xfrm>
              <a:off x="6775231"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1" name="Oval 87"/>
            <p:cNvSpPr>
              <a:spLocks noChangeArrowheads="1"/>
            </p:cNvSpPr>
            <p:nvPr/>
          </p:nvSpPr>
          <p:spPr bwMode="auto">
            <a:xfrm>
              <a:off x="6827831"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2" name="Oval 88"/>
            <p:cNvSpPr>
              <a:spLocks noChangeArrowheads="1"/>
            </p:cNvSpPr>
            <p:nvPr/>
          </p:nvSpPr>
          <p:spPr bwMode="auto">
            <a:xfrm>
              <a:off x="6880725"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3" name="Oval 89"/>
            <p:cNvSpPr>
              <a:spLocks noChangeArrowheads="1"/>
            </p:cNvSpPr>
            <p:nvPr/>
          </p:nvSpPr>
          <p:spPr bwMode="auto">
            <a:xfrm>
              <a:off x="6933325"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4" name="Oval 90"/>
            <p:cNvSpPr>
              <a:spLocks noChangeArrowheads="1"/>
            </p:cNvSpPr>
            <p:nvPr/>
          </p:nvSpPr>
          <p:spPr bwMode="auto">
            <a:xfrm>
              <a:off x="6986219"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5" name="Oval 91"/>
            <p:cNvSpPr>
              <a:spLocks noChangeArrowheads="1"/>
            </p:cNvSpPr>
            <p:nvPr/>
          </p:nvSpPr>
          <p:spPr bwMode="auto">
            <a:xfrm>
              <a:off x="7038819"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6" name="Oval 92"/>
            <p:cNvSpPr>
              <a:spLocks noChangeArrowheads="1"/>
            </p:cNvSpPr>
            <p:nvPr/>
          </p:nvSpPr>
          <p:spPr bwMode="auto">
            <a:xfrm>
              <a:off x="7091713" y="2578626"/>
              <a:ext cx="36438"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7" name="Oval 93"/>
            <p:cNvSpPr>
              <a:spLocks noChangeArrowheads="1"/>
            </p:cNvSpPr>
            <p:nvPr/>
          </p:nvSpPr>
          <p:spPr bwMode="auto">
            <a:xfrm>
              <a:off x="7144606"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8" name="Oval 94"/>
            <p:cNvSpPr>
              <a:spLocks noChangeArrowheads="1"/>
            </p:cNvSpPr>
            <p:nvPr/>
          </p:nvSpPr>
          <p:spPr bwMode="auto">
            <a:xfrm>
              <a:off x="7197206"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sp>
          <p:nvSpPr>
            <p:cNvPr id="169" name="Oval 95"/>
            <p:cNvSpPr>
              <a:spLocks noChangeArrowheads="1"/>
            </p:cNvSpPr>
            <p:nvPr/>
          </p:nvSpPr>
          <p:spPr bwMode="auto">
            <a:xfrm>
              <a:off x="7250100" y="2578626"/>
              <a:ext cx="36144" cy="36144"/>
            </a:xfrm>
            <a:prstGeom prst="ellipse">
              <a:avLst/>
            </a:pr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endParaRPr lang="en-US"/>
            </a:p>
          </p:txBody>
        </p:sp>
      </p:grpSp>
      <p:grpSp>
        <p:nvGrpSpPr>
          <p:cNvPr id="170" name="Group 97"/>
          <p:cNvGrpSpPr/>
          <p:nvPr/>
        </p:nvGrpSpPr>
        <p:grpSpPr>
          <a:xfrm>
            <a:off x="2691781" y="5233214"/>
            <a:ext cx="1691026" cy="415376"/>
            <a:chOff x="8453438" y="4679950"/>
            <a:chExt cx="806450" cy="287338"/>
          </a:xfrm>
          <a:solidFill>
            <a:schemeClr val="accent3"/>
          </a:solidFill>
        </p:grpSpPr>
        <p:sp>
          <p:nvSpPr>
            <p:cNvPr id="171" name="Freeform 30"/>
            <p:cNvSpPr>
              <a:spLocks/>
            </p:cNvSpPr>
            <p:nvPr/>
          </p:nvSpPr>
          <p:spPr bwMode="auto">
            <a:xfrm>
              <a:off x="8453438" y="4679950"/>
              <a:ext cx="806450" cy="287338"/>
            </a:xfrm>
            <a:custGeom>
              <a:avLst/>
              <a:gdLst>
                <a:gd name="T0" fmla="*/ 938 w 945"/>
                <a:gd name="T1" fmla="*/ 146 h 338"/>
                <a:gd name="T2" fmla="*/ 918 w 945"/>
                <a:gd name="T3" fmla="*/ 146 h 338"/>
                <a:gd name="T4" fmla="*/ 918 w 945"/>
                <a:gd name="T5" fmla="*/ 19 h 338"/>
                <a:gd name="T6" fmla="*/ 899 w 945"/>
                <a:gd name="T7" fmla="*/ 0 h 338"/>
                <a:gd name="T8" fmla="*/ 44 w 945"/>
                <a:gd name="T9" fmla="*/ 0 h 338"/>
                <a:gd name="T10" fmla="*/ 25 w 945"/>
                <a:gd name="T11" fmla="*/ 19 h 338"/>
                <a:gd name="T12" fmla="*/ 25 w 945"/>
                <a:gd name="T13" fmla="*/ 146 h 338"/>
                <a:gd name="T14" fmla="*/ 7 w 945"/>
                <a:gd name="T15" fmla="*/ 146 h 338"/>
                <a:gd name="T16" fmla="*/ 0 w 945"/>
                <a:gd name="T17" fmla="*/ 152 h 338"/>
                <a:gd name="T18" fmla="*/ 0 w 945"/>
                <a:gd name="T19" fmla="*/ 176 h 338"/>
                <a:gd name="T20" fmla="*/ 7 w 945"/>
                <a:gd name="T21" fmla="*/ 183 h 338"/>
                <a:gd name="T22" fmla="*/ 25 w 945"/>
                <a:gd name="T23" fmla="*/ 183 h 338"/>
                <a:gd name="T24" fmla="*/ 25 w 945"/>
                <a:gd name="T25" fmla="*/ 319 h 338"/>
                <a:gd name="T26" fmla="*/ 44 w 945"/>
                <a:gd name="T27" fmla="*/ 338 h 338"/>
                <a:gd name="T28" fmla="*/ 899 w 945"/>
                <a:gd name="T29" fmla="*/ 338 h 338"/>
                <a:gd name="T30" fmla="*/ 918 w 945"/>
                <a:gd name="T31" fmla="*/ 319 h 338"/>
                <a:gd name="T32" fmla="*/ 918 w 945"/>
                <a:gd name="T33" fmla="*/ 183 h 338"/>
                <a:gd name="T34" fmla="*/ 938 w 945"/>
                <a:gd name="T35" fmla="*/ 183 h 338"/>
                <a:gd name="T36" fmla="*/ 945 w 945"/>
                <a:gd name="T37" fmla="*/ 176 h 338"/>
                <a:gd name="T38" fmla="*/ 945 w 945"/>
                <a:gd name="T39" fmla="*/ 152 h 338"/>
                <a:gd name="T40" fmla="*/ 938 w 945"/>
                <a:gd name="T41" fmla="*/ 14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338">
                  <a:moveTo>
                    <a:pt x="938" y="146"/>
                  </a:moveTo>
                  <a:cubicBezTo>
                    <a:pt x="918" y="146"/>
                    <a:pt x="918" y="146"/>
                    <a:pt x="918" y="146"/>
                  </a:cubicBezTo>
                  <a:cubicBezTo>
                    <a:pt x="918" y="19"/>
                    <a:pt x="918" y="19"/>
                    <a:pt x="918" y="19"/>
                  </a:cubicBezTo>
                  <a:cubicBezTo>
                    <a:pt x="918" y="8"/>
                    <a:pt x="910" y="0"/>
                    <a:pt x="899" y="0"/>
                  </a:cubicBezTo>
                  <a:cubicBezTo>
                    <a:pt x="44" y="0"/>
                    <a:pt x="44" y="0"/>
                    <a:pt x="44" y="0"/>
                  </a:cubicBezTo>
                  <a:cubicBezTo>
                    <a:pt x="34" y="0"/>
                    <a:pt x="25" y="8"/>
                    <a:pt x="25" y="19"/>
                  </a:cubicBezTo>
                  <a:cubicBezTo>
                    <a:pt x="25" y="146"/>
                    <a:pt x="25" y="146"/>
                    <a:pt x="25" y="146"/>
                  </a:cubicBezTo>
                  <a:cubicBezTo>
                    <a:pt x="7" y="146"/>
                    <a:pt x="7" y="146"/>
                    <a:pt x="7" y="146"/>
                  </a:cubicBezTo>
                  <a:cubicBezTo>
                    <a:pt x="3" y="146"/>
                    <a:pt x="0" y="148"/>
                    <a:pt x="0" y="152"/>
                  </a:cubicBezTo>
                  <a:cubicBezTo>
                    <a:pt x="0" y="176"/>
                    <a:pt x="0" y="176"/>
                    <a:pt x="0" y="176"/>
                  </a:cubicBezTo>
                  <a:cubicBezTo>
                    <a:pt x="0" y="180"/>
                    <a:pt x="3" y="183"/>
                    <a:pt x="7" y="183"/>
                  </a:cubicBezTo>
                  <a:cubicBezTo>
                    <a:pt x="25" y="183"/>
                    <a:pt x="25" y="183"/>
                    <a:pt x="25" y="183"/>
                  </a:cubicBezTo>
                  <a:cubicBezTo>
                    <a:pt x="25" y="319"/>
                    <a:pt x="25" y="319"/>
                    <a:pt x="25" y="319"/>
                  </a:cubicBezTo>
                  <a:cubicBezTo>
                    <a:pt x="25" y="330"/>
                    <a:pt x="34" y="338"/>
                    <a:pt x="44" y="338"/>
                  </a:cubicBezTo>
                  <a:cubicBezTo>
                    <a:pt x="899" y="338"/>
                    <a:pt x="899" y="338"/>
                    <a:pt x="899" y="338"/>
                  </a:cubicBezTo>
                  <a:cubicBezTo>
                    <a:pt x="910" y="338"/>
                    <a:pt x="918" y="330"/>
                    <a:pt x="918" y="319"/>
                  </a:cubicBezTo>
                  <a:cubicBezTo>
                    <a:pt x="918" y="183"/>
                    <a:pt x="918" y="183"/>
                    <a:pt x="918" y="183"/>
                  </a:cubicBezTo>
                  <a:cubicBezTo>
                    <a:pt x="938" y="183"/>
                    <a:pt x="938" y="183"/>
                    <a:pt x="938" y="183"/>
                  </a:cubicBezTo>
                  <a:cubicBezTo>
                    <a:pt x="942" y="183"/>
                    <a:pt x="945" y="180"/>
                    <a:pt x="945" y="176"/>
                  </a:cubicBezTo>
                  <a:cubicBezTo>
                    <a:pt x="945" y="152"/>
                    <a:pt x="945" y="152"/>
                    <a:pt x="945" y="152"/>
                  </a:cubicBezTo>
                  <a:cubicBezTo>
                    <a:pt x="945" y="148"/>
                    <a:pt x="942" y="146"/>
                    <a:pt x="938" y="146"/>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1"/>
            <p:cNvSpPr>
              <a:spLocks/>
            </p:cNvSpPr>
            <p:nvPr/>
          </p:nvSpPr>
          <p:spPr bwMode="auto">
            <a:xfrm>
              <a:off x="8518525"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2"/>
            <p:cNvSpPr>
              <a:spLocks/>
            </p:cNvSpPr>
            <p:nvPr/>
          </p:nvSpPr>
          <p:spPr bwMode="auto">
            <a:xfrm>
              <a:off x="8588375" y="4708525"/>
              <a:ext cx="38100"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3"/>
            <p:cNvSpPr>
              <a:spLocks/>
            </p:cNvSpPr>
            <p:nvPr/>
          </p:nvSpPr>
          <p:spPr bwMode="auto">
            <a:xfrm>
              <a:off x="8659813"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4"/>
            <p:cNvSpPr>
              <a:spLocks/>
            </p:cNvSpPr>
            <p:nvPr/>
          </p:nvSpPr>
          <p:spPr bwMode="auto">
            <a:xfrm>
              <a:off x="8729663" y="4708525"/>
              <a:ext cx="38100"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5"/>
            <p:cNvSpPr>
              <a:spLocks/>
            </p:cNvSpPr>
            <p:nvPr/>
          </p:nvSpPr>
          <p:spPr bwMode="auto">
            <a:xfrm>
              <a:off x="8801100"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36"/>
            <p:cNvSpPr>
              <a:spLocks/>
            </p:cNvSpPr>
            <p:nvPr/>
          </p:nvSpPr>
          <p:spPr bwMode="auto">
            <a:xfrm>
              <a:off x="8870950" y="4708525"/>
              <a:ext cx="38100"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7"/>
            <p:cNvSpPr>
              <a:spLocks/>
            </p:cNvSpPr>
            <p:nvPr/>
          </p:nvSpPr>
          <p:spPr bwMode="auto">
            <a:xfrm>
              <a:off x="8942388"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8"/>
            <p:cNvSpPr>
              <a:spLocks/>
            </p:cNvSpPr>
            <p:nvPr/>
          </p:nvSpPr>
          <p:spPr bwMode="auto">
            <a:xfrm>
              <a:off x="9012238" y="4708525"/>
              <a:ext cx="38100" cy="238125"/>
            </a:xfrm>
            <a:custGeom>
              <a:avLst/>
              <a:gdLst>
                <a:gd name="T0" fmla="*/ 7 w 44"/>
                <a:gd name="T1" fmla="*/ 280 h 280"/>
                <a:gd name="T2" fmla="*/ 36 w 44"/>
                <a:gd name="T3" fmla="*/ 280 h 280"/>
                <a:gd name="T4" fmla="*/ 44 w 44"/>
                <a:gd name="T5" fmla="*/ 272 h 280"/>
                <a:gd name="T6" fmla="*/ 44 w 44"/>
                <a:gd name="T7" fmla="*/ 7 h 280"/>
                <a:gd name="T8" fmla="*/ 36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6" y="280"/>
                    <a:pt x="36" y="280"/>
                    <a:pt x="36" y="280"/>
                  </a:cubicBezTo>
                  <a:cubicBezTo>
                    <a:pt x="41" y="280"/>
                    <a:pt x="44" y="276"/>
                    <a:pt x="44" y="272"/>
                  </a:cubicBezTo>
                  <a:cubicBezTo>
                    <a:pt x="44" y="7"/>
                    <a:pt x="44" y="7"/>
                    <a:pt x="44" y="7"/>
                  </a:cubicBezTo>
                  <a:cubicBezTo>
                    <a:pt x="44" y="3"/>
                    <a:pt x="41" y="0"/>
                    <a:pt x="36"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9"/>
            <p:cNvSpPr>
              <a:spLocks/>
            </p:cNvSpPr>
            <p:nvPr/>
          </p:nvSpPr>
          <p:spPr bwMode="auto">
            <a:xfrm>
              <a:off x="9083675" y="4708525"/>
              <a:ext cx="38100" cy="238125"/>
            </a:xfrm>
            <a:custGeom>
              <a:avLst/>
              <a:gdLst>
                <a:gd name="T0" fmla="*/ 7 w 44"/>
                <a:gd name="T1" fmla="*/ 280 h 280"/>
                <a:gd name="T2" fmla="*/ 36 w 44"/>
                <a:gd name="T3" fmla="*/ 280 h 280"/>
                <a:gd name="T4" fmla="*/ 44 w 44"/>
                <a:gd name="T5" fmla="*/ 272 h 280"/>
                <a:gd name="T6" fmla="*/ 44 w 44"/>
                <a:gd name="T7" fmla="*/ 7 h 280"/>
                <a:gd name="T8" fmla="*/ 36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6" y="280"/>
                    <a:pt x="36" y="280"/>
                    <a:pt x="36" y="280"/>
                  </a:cubicBezTo>
                  <a:cubicBezTo>
                    <a:pt x="41" y="280"/>
                    <a:pt x="44" y="276"/>
                    <a:pt x="44" y="272"/>
                  </a:cubicBezTo>
                  <a:cubicBezTo>
                    <a:pt x="44" y="7"/>
                    <a:pt x="44" y="7"/>
                    <a:pt x="44" y="7"/>
                  </a:cubicBezTo>
                  <a:cubicBezTo>
                    <a:pt x="44" y="3"/>
                    <a:pt x="41" y="0"/>
                    <a:pt x="36"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0"/>
            <p:cNvSpPr>
              <a:spLocks/>
            </p:cNvSpPr>
            <p:nvPr/>
          </p:nvSpPr>
          <p:spPr bwMode="auto">
            <a:xfrm>
              <a:off x="9155113" y="4708525"/>
              <a:ext cx="36513" cy="238125"/>
            </a:xfrm>
            <a:custGeom>
              <a:avLst/>
              <a:gdLst>
                <a:gd name="T0" fmla="*/ 7 w 44"/>
                <a:gd name="T1" fmla="*/ 280 h 280"/>
                <a:gd name="T2" fmla="*/ 36 w 44"/>
                <a:gd name="T3" fmla="*/ 280 h 280"/>
                <a:gd name="T4" fmla="*/ 44 w 44"/>
                <a:gd name="T5" fmla="*/ 272 h 280"/>
                <a:gd name="T6" fmla="*/ 44 w 44"/>
                <a:gd name="T7" fmla="*/ 7 h 280"/>
                <a:gd name="T8" fmla="*/ 36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6" y="280"/>
                    <a:pt x="36" y="280"/>
                    <a:pt x="36" y="280"/>
                  </a:cubicBezTo>
                  <a:cubicBezTo>
                    <a:pt x="41" y="280"/>
                    <a:pt x="44" y="276"/>
                    <a:pt x="44" y="272"/>
                  </a:cubicBezTo>
                  <a:cubicBezTo>
                    <a:pt x="44" y="7"/>
                    <a:pt x="44" y="7"/>
                    <a:pt x="44" y="7"/>
                  </a:cubicBezTo>
                  <a:cubicBezTo>
                    <a:pt x="44" y="3"/>
                    <a:pt x="41" y="0"/>
                    <a:pt x="36"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2" name="Group 97"/>
          <p:cNvGrpSpPr/>
          <p:nvPr/>
        </p:nvGrpSpPr>
        <p:grpSpPr>
          <a:xfrm>
            <a:off x="4581195" y="5235544"/>
            <a:ext cx="1691026" cy="415376"/>
            <a:chOff x="8453438" y="4679950"/>
            <a:chExt cx="806450" cy="287338"/>
          </a:xfrm>
          <a:solidFill>
            <a:schemeClr val="accent3"/>
          </a:solidFill>
        </p:grpSpPr>
        <p:sp>
          <p:nvSpPr>
            <p:cNvPr id="183" name="Freeform 30"/>
            <p:cNvSpPr>
              <a:spLocks/>
            </p:cNvSpPr>
            <p:nvPr/>
          </p:nvSpPr>
          <p:spPr bwMode="auto">
            <a:xfrm>
              <a:off x="8453438" y="4679950"/>
              <a:ext cx="806450" cy="287338"/>
            </a:xfrm>
            <a:custGeom>
              <a:avLst/>
              <a:gdLst>
                <a:gd name="T0" fmla="*/ 938 w 945"/>
                <a:gd name="T1" fmla="*/ 146 h 338"/>
                <a:gd name="T2" fmla="*/ 918 w 945"/>
                <a:gd name="T3" fmla="*/ 146 h 338"/>
                <a:gd name="T4" fmla="*/ 918 w 945"/>
                <a:gd name="T5" fmla="*/ 19 h 338"/>
                <a:gd name="T6" fmla="*/ 899 w 945"/>
                <a:gd name="T7" fmla="*/ 0 h 338"/>
                <a:gd name="T8" fmla="*/ 44 w 945"/>
                <a:gd name="T9" fmla="*/ 0 h 338"/>
                <a:gd name="T10" fmla="*/ 25 w 945"/>
                <a:gd name="T11" fmla="*/ 19 h 338"/>
                <a:gd name="T12" fmla="*/ 25 w 945"/>
                <a:gd name="T13" fmla="*/ 146 h 338"/>
                <a:gd name="T14" fmla="*/ 7 w 945"/>
                <a:gd name="T15" fmla="*/ 146 h 338"/>
                <a:gd name="T16" fmla="*/ 0 w 945"/>
                <a:gd name="T17" fmla="*/ 152 h 338"/>
                <a:gd name="T18" fmla="*/ 0 w 945"/>
                <a:gd name="T19" fmla="*/ 176 h 338"/>
                <a:gd name="T20" fmla="*/ 7 w 945"/>
                <a:gd name="T21" fmla="*/ 183 h 338"/>
                <a:gd name="T22" fmla="*/ 25 w 945"/>
                <a:gd name="T23" fmla="*/ 183 h 338"/>
                <a:gd name="T24" fmla="*/ 25 w 945"/>
                <a:gd name="T25" fmla="*/ 319 h 338"/>
                <a:gd name="T26" fmla="*/ 44 w 945"/>
                <a:gd name="T27" fmla="*/ 338 h 338"/>
                <a:gd name="T28" fmla="*/ 899 w 945"/>
                <a:gd name="T29" fmla="*/ 338 h 338"/>
                <a:gd name="T30" fmla="*/ 918 w 945"/>
                <a:gd name="T31" fmla="*/ 319 h 338"/>
                <a:gd name="T32" fmla="*/ 918 w 945"/>
                <a:gd name="T33" fmla="*/ 183 h 338"/>
                <a:gd name="T34" fmla="*/ 938 w 945"/>
                <a:gd name="T35" fmla="*/ 183 h 338"/>
                <a:gd name="T36" fmla="*/ 945 w 945"/>
                <a:gd name="T37" fmla="*/ 176 h 338"/>
                <a:gd name="T38" fmla="*/ 945 w 945"/>
                <a:gd name="T39" fmla="*/ 152 h 338"/>
                <a:gd name="T40" fmla="*/ 938 w 945"/>
                <a:gd name="T41" fmla="*/ 14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338">
                  <a:moveTo>
                    <a:pt x="938" y="146"/>
                  </a:moveTo>
                  <a:cubicBezTo>
                    <a:pt x="918" y="146"/>
                    <a:pt x="918" y="146"/>
                    <a:pt x="918" y="146"/>
                  </a:cubicBezTo>
                  <a:cubicBezTo>
                    <a:pt x="918" y="19"/>
                    <a:pt x="918" y="19"/>
                    <a:pt x="918" y="19"/>
                  </a:cubicBezTo>
                  <a:cubicBezTo>
                    <a:pt x="918" y="8"/>
                    <a:pt x="910" y="0"/>
                    <a:pt x="899" y="0"/>
                  </a:cubicBezTo>
                  <a:cubicBezTo>
                    <a:pt x="44" y="0"/>
                    <a:pt x="44" y="0"/>
                    <a:pt x="44" y="0"/>
                  </a:cubicBezTo>
                  <a:cubicBezTo>
                    <a:pt x="34" y="0"/>
                    <a:pt x="25" y="8"/>
                    <a:pt x="25" y="19"/>
                  </a:cubicBezTo>
                  <a:cubicBezTo>
                    <a:pt x="25" y="146"/>
                    <a:pt x="25" y="146"/>
                    <a:pt x="25" y="146"/>
                  </a:cubicBezTo>
                  <a:cubicBezTo>
                    <a:pt x="7" y="146"/>
                    <a:pt x="7" y="146"/>
                    <a:pt x="7" y="146"/>
                  </a:cubicBezTo>
                  <a:cubicBezTo>
                    <a:pt x="3" y="146"/>
                    <a:pt x="0" y="148"/>
                    <a:pt x="0" y="152"/>
                  </a:cubicBezTo>
                  <a:cubicBezTo>
                    <a:pt x="0" y="176"/>
                    <a:pt x="0" y="176"/>
                    <a:pt x="0" y="176"/>
                  </a:cubicBezTo>
                  <a:cubicBezTo>
                    <a:pt x="0" y="180"/>
                    <a:pt x="3" y="183"/>
                    <a:pt x="7" y="183"/>
                  </a:cubicBezTo>
                  <a:cubicBezTo>
                    <a:pt x="25" y="183"/>
                    <a:pt x="25" y="183"/>
                    <a:pt x="25" y="183"/>
                  </a:cubicBezTo>
                  <a:cubicBezTo>
                    <a:pt x="25" y="319"/>
                    <a:pt x="25" y="319"/>
                    <a:pt x="25" y="319"/>
                  </a:cubicBezTo>
                  <a:cubicBezTo>
                    <a:pt x="25" y="330"/>
                    <a:pt x="34" y="338"/>
                    <a:pt x="44" y="338"/>
                  </a:cubicBezTo>
                  <a:cubicBezTo>
                    <a:pt x="899" y="338"/>
                    <a:pt x="899" y="338"/>
                    <a:pt x="899" y="338"/>
                  </a:cubicBezTo>
                  <a:cubicBezTo>
                    <a:pt x="910" y="338"/>
                    <a:pt x="918" y="330"/>
                    <a:pt x="918" y="319"/>
                  </a:cubicBezTo>
                  <a:cubicBezTo>
                    <a:pt x="918" y="183"/>
                    <a:pt x="918" y="183"/>
                    <a:pt x="918" y="183"/>
                  </a:cubicBezTo>
                  <a:cubicBezTo>
                    <a:pt x="938" y="183"/>
                    <a:pt x="938" y="183"/>
                    <a:pt x="938" y="183"/>
                  </a:cubicBezTo>
                  <a:cubicBezTo>
                    <a:pt x="942" y="183"/>
                    <a:pt x="945" y="180"/>
                    <a:pt x="945" y="176"/>
                  </a:cubicBezTo>
                  <a:cubicBezTo>
                    <a:pt x="945" y="152"/>
                    <a:pt x="945" y="152"/>
                    <a:pt x="945" y="152"/>
                  </a:cubicBezTo>
                  <a:cubicBezTo>
                    <a:pt x="945" y="148"/>
                    <a:pt x="942" y="146"/>
                    <a:pt x="938" y="146"/>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31"/>
            <p:cNvSpPr>
              <a:spLocks/>
            </p:cNvSpPr>
            <p:nvPr/>
          </p:nvSpPr>
          <p:spPr bwMode="auto">
            <a:xfrm>
              <a:off x="8518525"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2"/>
            <p:cNvSpPr>
              <a:spLocks/>
            </p:cNvSpPr>
            <p:nvPr/>
          </p:nvSpPr>
          <p:spPr bwMode="auto">
            <a:xfrm>
              <a:off x="8588375" y="4708525"/>
              <a:ext cx="38100"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33"/>
            <p:cNvSpPr>
              <a:spLocks/>
            </p:cNvSpPr>
            <p:nvPr/>
          </p:nvSpPr>
          <p:spPr bwMode="auto">
            <a:xfrm>
              <a:off x="8659813"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34"/>
            <p:cNvSpPr>
              <a:spLocks/>
            </p:cNvSpPr>
            <p:nvPr/>
          </p:nvSpPr>
          <p:spPr bwMode="auto">
            <a:xfrm>
              <a:off x="8729663" y="4708525"/>
              <a:ext cx="38100"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5"/>
            <p:cNvSpPr>
              <a:spLocks/>
            </p:cNvSpPr>
            <p:nvPr/>
          </p:nvSpPr>
          <p:spPr bwMode="auto">
            <a:xfrm>
              <a:off x="8801100"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6"/>
            <p:cNvSpPr>
              <a:spLocks/>
            </p:cNvSpPr>
            <p:nvPr/>
          </p:nvSpPr>
          <p:spPr bwMode="auto">
            <a:xfrm>
              <a:off x="8870950" y="4708525"/>
              <a:ext cx="38100"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p:cNvSpPr>
            <p:nvPr/>
          </p:nvSpPr>
          <p:spPr bwMode="auto">
            <a:xfrm>
              <a:off x="8942388" y="4708525"/>
              <a:ext cx="36513" cy="238125"/>
            </a:xfrm>
            <a:custGeom>
              <a:avLst/>
              <a:gdLst>
                <a:gd name="T0" fmla="*/ 7 w 44"/>
                <a:gd name="T1" fmla="*/ 280 h 280"/>
                <a:gd name="T2" fmla="*/ 37 w 44"/>
                <a:gd name="T3" fmla="*/ 280 h 280"/>
                <a:gd name="T4" fmla="*/ 44 w 44"/>
                <a:gd name="T5" fmla="*/ 272 h 280"/>
                <a:gd name="T6" fmla="*/ 44 w 44"/>
                <a:gd name="T7" fmla="*/ 7 h 280"/>
                <a:gd name="T8" fmla="*/ 37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7" y="280"/>
                    <a:pt x="37" y="280"/>
                    <a:pt x="37" y="280"/>
                  </a:cubicBezTo>
                  <a:cubicBezTo>
                    <a:pt x="41" y="280"/>
                    <a:pt x="44" y="276"/>
                    <a:pt x="44" y="272"/>
                  </a:cubicBezTo>
                  <a:cubicBezTo>
                    <a:pt x="44" y="7"/>
                    <a:pt x="44" y="7"/>
                    <a:pt x="44" y="7"/>
                  </a:cubicBezTo>
                  <a:cubicBezTo>
                    <a:pt x="44" y="3"/>
                    <a:pt x="41" y="0"/>
                    <a:pt x="37"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
            <p:cNvSpPr>
              <a:spLocks/>
            </p:cNvSpPr>
            <p:nvPr/>
          </p:nvSpPr>
          <p:spPr bwMode="auto">
            <a:xfrm>
              <a:off x="9012238" y="4708525"/>
              <a:ext cx="38100" cy="238125"/>
            </a:xfrm>
            <a:custGeom>
              <a:avLst/>
              <a:gdLst>
                <a:gd name="T0" fmla="*/ 7 w 44"/>
                <a:gd name="T1" fmla="*/ 280 h 280"/>
                <a:gd name="T2" fmla="*/ 36 w 44"/>
                <a:gd name="T3" fmla="*/ 280 h 280"/>
                <a:gd name="T4" fmla="*/ 44 w 44"/>
                <a:gd name="T5" fmla="*/ 272 h 280"/>
                <a:gd name="T6" fmla="*/ 44 w 44"/>
                <a:gd name="T7" fmla="*/ 7 h 280"/>
                <a:gd name="T8" fmla="*/ 36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6" y="280"/>
                    <a:pt x="36" y="280"/>
                    <a:pt x="36" y="280"/>
                  </a:cubicBezTo>
                  <a:cubicBezTo>
                    <a:pt x="41" y="280"/>
                    <a:pt x="44" y="276"/>
                    <a:pt x="44" y="272"/>
                  </a:cubicBezTo>
                  <a:cubicBezTo>
                    <a:pt x="44" y="7"/>
                    <a:pt x="44" y="7"/>
                    <a:pt x="44" y="7"/>
                  </a:cubicBezTo>
                  <a:cubicBezTo>
                    <a:pt x="44" y="3"/>
                    <a:pt x="41" y="0"/>
                    <a:pt x="36"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39"/>
            <p:cNvSpPr>
              <a:spLocks/>
            </p:cNvSpPr>
            <p:nvPr/>
          </p:nvSpPr>
          <p:spPr bwMode="auto">
            <a:xfrm>
              <a:off x="9083675" y="4708525"/>
              <a:ext cx="38100" cy="238125"/>
            </a:xfrm>
            <a:custGeom>
              <a:avLst/>
              <a:gdLst>
                <a:gd name="T0" fmla="*/ 7 w 44"/>
                <a:gd name="T1" fmla="*/ 280 h 280"/>
                <a:gd name="T2" fmla="*/ 36 w 44"/>
                <a:gd name="T3" fmla="*/ 280 h 280"/>
                <a:gd name="T4" fmla="*/ 44 w 44"/>
                <a:gd name="T5" fmla="*/ 272 h 280"/>
                <a:gd name="T6" fmla="*/ 44 w 44"/>
                <a:gd name="T7" fmla="*/ 7 h 280"/>
                <a:gd name="T8" fmla="*/ 36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6" y="280"/>
                    <a:pt x="36" y="280"/>
                    <a:pt x="36" y="280"/>
                  </a:cubicBezTo>
                  <a:cubicBezTo>
                    <a:pt x="41" y="280"/>
                    <a:pt x="44" y="276"/>
                    <a:pt x="44" y="272"/>
                  </a:cubicBezTo>
                  <a:cubicBezTo>
                    <a:pt x="44" y="7"/>
                    <a:pt x="44" y="7"/>
                    <a:pt x="44" y="7"/>
                  </a:cubicBezTo>
                  <a:cubicBezTo>
                    <a:pt x="44" y="3"/>
                    <a:pt x="41" y="0"/>
                    <a:pt x="36"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0"/>
            <p:cNvSpPr>
              <a:spLocks/>
            </p:cNvSpPr>
            <p:nvPr/>
          </p:nvSpPr>
          <p:spPr bwMode="auto">
            <a:xfrm>
              <a:off x="9155113" y="4708525"/>
              <a:ext cx="36513" cy="238125"/>
            </a:xfrm>
            <a:custGeom>
              <a:avLst/>
              <a:gdLst>
                <a:gd name="T0" fmla="*/ 7 w 44"/>
                <a:gd name="T1" fmla="*/ 280 h 280"/>
                <a:gd name="T2" fmla="*/ 36 w 44"/>
                <a:gd name="T3" fmla="*/ 280 h 280"/>
                <a:gd name="T4" fmla="*/ 44 w 44"/>
                <a:gd name="T5" fmla="*/ 272 h 280"/>
                <a:gd name="T6" fmla="*/ 44 w 44"/>
                <a:gd name="T7" fmla="*/ 7 h 280"/>
                <a:gd name="T8" fmla="*/ 36 w 44"/>
                <a:gd name="T9" fmla="*/ 0 h 280"/>
                <a:gd name="T10" fmla="*/ 7 w 44"/>
                <a:gd name="T11" fmla="*/ 0 h 280"/>
                <a:gd name="T12" fmla="*/ 0 w 44"/>
                <a:gd name="T13" fmla="*/ 7 h 280"/>
                <a:gd name="T14" fmla="*/ 0 w 44"/>
                <a:gd name="T15" fmla="*/ 272 h 280"/>
                <a:gd name="T16" fmla="*/ 7 w 4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0">
                  <a:moveTo>
                    <a:pt x="7" y="280"/>
                  </a:moveTo>
                  <a:cubicBezTo>
                    <a:pt x="36" y="280"/>
                    <a:pt x="36" y="280"/>
                    <a:pt x="36" y="280"/>
                  </a:cubicBezTo>
                  <a:cubicBezTo>
                    <a:pt x="41" y="280"/>
                    <a:pt x="44" y="276"/>
                    <a:pt x="44" y="272"/>
                  </a:cubicBezTo>
                  <a:cubicBezTo>
                    <a:pt x="44" y="7"/>
                    <a:pt x="44" y="7"/>
                    <a:pt x="44" y="7"/>
                  </a:cubicBezTo>
                  <a:cubicBezTo>
                    <a:pt x="44" y="3"/>
                    <a:pt x="41" y="0"/>
                    <a:pt x="36" y="0"/>
                  </a:cubicBezTo>
                  <a:cubicBezTo>
                    <a:pt x="7" y="0"/>
                    <a:pt x="7" y="0"/>
                    <a:pt x="7" y="0"/>
                  </a:cubicBezTo>
                  <a:cubicBezTo>
                    <a:pt x="3" y="0"/>
                    <a:pt x="0" y="3"/>
                    <a:pt x="0" y="7"/>
                  </a:cubicBezTo>
                  <a:cubicBezTo>
                    <a:pt x="0" y="272"/>
                    <a:pt x="0" y="272"/>
                    <a:pt x="0" y="272"/>
                  </a:cubicBezTo>
                  <a:cubicBezTo>
                    <a:pt x="0" y="276"/>
                    <a:pt x="3" y="280"/>
                    <a:pt x="7"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4" name="直接连接符 3"/>
          <p:cNvCxnSpPr>
            <a:stCxn id="16" idx="2"/>
          </p:cNvCxnSpPr>
          <p:nvPr/>
        </p:nvCxnSpPr>
        <p:spPr>
          <a:xfrm>
            <a:off x="1165074" y="2476892"/>
            <a:ext cx="2383939" cy="137461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4" name="直接连接符 193"/>
          <p:cNvCxnSpPr>
            <a:endCxn id="17" idx="2"/>
          </p:cNvCxnSpPr>
          <p:nvPr/>
        </p:nvCxnSpPr>
        <p:spPr>
          <a:xfrm flipH="1" flipV="1">
            <a:off x="3427719" y="2476892"/>
            <a:ext cx="148677" cy="137544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5" name="直接连接符 194"/>
          <p:cNvCxnSpPr>
            <a:endCxn id="18" idx="2"/>
          </p:cNvCxnSpPr>
          <p:nvPr/>
        </p:nvCxnSpPr>
        <p:spPr>
          <a:xfrm flipV="1">
            <a:off x="3609555" y="2476892"/>
            <a:ext cx="2080809" cy="135301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6" name="直接连接符 195"/>
          <p:cNvCxnSpPr>
            <a:endCxn id="22" idx="2"/>
          </p:cNvCxnSpPr>
          <p:nvPr/>
        </p:nvCxnSpPr>
        <p:spPr>
          <a:xfrm flipV="1">
            <a:off x="3549013" y="2476892"/>
            <a:ext cx="4403995" cy="137461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7" name="直接连接符 196"/>
          <p:cNvCxnSpPr/>
          <p:nvPr/>
        </p:nvCxnSpPr>
        <p:spPr>
          <a:xfrm flipV="1">
            <a:off x="3623444" y="4025145"/>
            <a:ext cx="5147" cy="125170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3" name="Group 25"/>
          <p:cNvGrpSpPr/>
          <p:nvPr/>
        </p:nvGrpSpPr>
        <p:grpSpPr>
          <a:xfrm>
            <a:off x="2956269" y="3851503"/>
            <a:ext cx="1353024" cy="252220"/>
            <a:chOff x="5746153" y="2500461"/>
            <a:chExt cx="1613261" cy="140462"/>
          </a:xfrm>
          <a:solidFill>
            <a:schemeClr val="accent3"/>
          </a:solidFill>
        </p:grpSpPr>
        <p:sp>
          <p:nvSpPr>
            <p:cNvPr id="46" name="Freeform 28"/>
            <p:cNvSpPr>
              <a:spLocks/>
            </p:cNvSpPr>
            <p:nvPr/>
          </p:nvSpPr>
          <p:spPr bwMode="auto">
            <a:xfrm>
              <a:off x="5746153" y="2500461"/>
              <a:ext cx="1613261" cy="140462"/>
            </a:xfrm>
            <a:custGeom>
              <a:avLst/>
              <a:gdLst>
                <a:gd name="T0" fmla="*/ 4923 w 4957"/>
                <a:gd name="T1" fmla="*/ 119 h 432"/>
                <a:gd name="T2" fmla="*/ 4818 w 4957"/>
                <a:gd name="T3" fmla="*/ 119 h 432"/>
                <a:gd name="T4" fmla="*/ 4818 w 4957"/>
                <a:gd name="T5" fmla="*/ 84 h 432"/>
                <a:gd name="T6" fmla="*/ 4734 w 4957"/>
                <a:gd name="T7" fmla="*/ 0 h 432"/>
                <a:gd name="T8" fmla="*/ 215 w 4957"/>
                <a:gd name="T9" fmla="*/ 0 h 432"/>
                <a:gd name="T10" fmla="*/ 130 w 4957"/>
                <a:gd name="T11" fmla="*/ 84 h 432"/>
                <a:gd name="T12" fmla="*/ 130 w 4957"/>
                <a:gd name="T13" fmla="*/ 119 h 432"/>
                <a:gd name="T14" fmla="*/ 34 w 4957"/>
                <a:gd name="T15" fmla="*/ 119 h 432"/>
                <a:gd name="T16" fmla="*/ 0 w 4957"/>
                <a:gd name="T17" fmla="*/ 153 h 432"/>
                <a:gd name="T18" fmla="*/ 0 w 4957"/>
                <a:gd name="T19" fmla="*/ 279 h 432"/>
                <a:gd name="T20" fmla="*/ 34 w 4957"/>
                <a:gd name="T21" fmla="*/ 313 h 432"/>
                <a:gd name="T22" fmla="*/ 130 w 4957"/>
                <a:gd name="T23" fmla="*/ 313 h 432"/>
                <a:gd name="T24" fmla="*/ 130 w 4957"/>
                <a:gd name="T25" fmla="*/ 348 h 432"/>
                <a:gd name="T26" fmla="*/ 215 w 4957"/>
                <a:gd name="T27" fmla="*/ 432 h 432"/>
                <a:gd name="T28" fmla="*/ 4734 w 4957"/>
                <a:gd name="T29" fmla="*/ 432 h 432"/>
                <a:gd name="T30" fmla="*/ 4818 w 4957"/>
                <a:gd name="T31" fmla="*/ 348 h 432"/>
                <a:gd name="T32" fmla="*/ 4818 w 4957"/>
                <a:gd name="T33" fmla="*/ 313 h 432"/>
                <a:gd name="T34" fmla="*/ 4923 w 4957"/>
                <a:gd name="T35" fmla="*/ 313 h 432"/>
                <a:gd name="T36" fmla="*/ 4957 w 4957"/>
                <a:gd name="T37" fmla="*/ 279 h 432"/>
                <a:gd name="T38" fmla="*/ 4957 w 4957"/>
                <a:gd name="T39" fmla="*/ 153 h 432"/>
                <a:gd name="T40" fmla="*/ 4923 w 4957"/>
                <a:gd name="T41" fmla="*/ 11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7" h="432">
                  <a:moveTo>
                    <a:pt x="4923" y="119"/>
                  </a:moveTo>
                  <a:cubicBezTo>
                    <a:pt x="4818" y="119"/>
                    <a:pt x="4818" y="119"/>
                    <a:pt x="4818" y="119"/>
                  </a:cubicBezTo>
                  <a:cubicBezTo>
                    <a:pt x="4818" y="84"/>
                    <a:pt x="4818" y="84"/>
                    <a:pt x="4818" y="84"/>
                  </a:cubicBezTo>
                  <a:cubicBezTo>
                    <a:pt x="4818" y="37"/>
                    <a:pt x="4781" y="0"/>
                    <a:pt x="4734" y="0"/>
                  </a:cubicBezTo>
                  <a:cubicBezTo>
                    <a:pt x="215" y="0"/>
                    <a:pt x="215" y="0"/>
                    <a:pt x="215" y="0"/>
                  </a:cubicBezTo>
                  <a:cubicBezTo>
                    <a:pt x="168" y="0"/>
                    <a:pt x="130" y="37"/>
                    <a:pt x="130" y="84"/>
                  </a:cubicBezTo>
                  <a:cubicBezTo>
                    <a:pt x="130" y="119"/>
                    <a:pt x="130" y="119"/>
                    <a:pt x="130" y="119"/>
                  </a:cubicBezTo>
                  <a:cubicBezTo>
                    <a:pt x="34" y="119"/>
                    <a:pt x="34" y="119"/>
                    <a:pt x="34" y="119"/>
                  </a:cubicBezTo>
                  <a:cubicBezTo>
                    <a:pt x="15" y="119"/>
                    <a:pt x="0" y="134"/>
                    <a:pt x="0" y="153"/>
                  </a:cubicBezTo>
                  <a:cubicBezTo>
                    <a:pt x="0" y="279"/>
                    <a:pt x="0" y="279"/>
                    <a:pt x="0" y="279"/>
                  </a:cubicBezTo>
                  <a:cubicBezTo>
                    <a:pt x="0" y="298"/>
                    <a:pt x="15" y="313"/>
                    <a:pt x="34" y="313"/>
                  </a:cubicBezTo>
                  <a:cubicBezTo>
                    <a:pt x="130" y="313"/>
                    <a:pt x="130" y="313"/>
                    <a:pt x="130" y="313"/>
                  </a:cubicBezTo>
                  <a:cubicBezTo>
                    <a:pt x="130" y="348"/>
                    <a:pt x="130" y="348"/>
                    <a:pt x="130" y="348"/>
                  </a:cubicBezTo>
                  <a:cubicBezTo>
                    <a:pt x="130" y="395"/>
                    <a:pt x="168" y="432"/>
                    <a:pt x="215" y="432"/>
                  </a:cubicBezTo>
                  <a:cubicBezTo>
                    <a:pt x="4734" y="432"/>
                    <a:pt x="4734" y="432"/>
                    <a:pt x="4734" y="432"/>
                  </a:cubicBezTo>
                  <a:cubicBezTo>
                    <a:pt x="4781" y="432"/>
                    <a:pt x="4818" y="395"/>
                    <a:pt x="4818" y="348"/>
                  </a:cubicBezTo>
                  <a:cubicBezTo>
                    <a:pt x="4818" y="313"/>
                    <a:pt x="4818" y="313"/>
                    <a:pt x="4818" y="313"/>
                  </a:cubicBezTo>
                  <a:cubicBezTo>
                    <a:pt x="4923" y="313"/>
                    <a:pt x="4923" y="313"/>
                    <a:pt x="4923" y="313"/>
                  </a:cubicBezTo>
                  <a:cubicBezTo>
                    <a:pt x="4942" y="313"/>
                    <a:pt x="4957" y="298"/>
                    <a:pt x="4957" y="279"/>
                  </a:cubicBezTo>
                  <a:cubicBezTo>
                    <a:pt x="4957" y="153"/>
                    <a:pt x="4957" y="153"/>
                    <a:pt x="4957" y="153"/>
                  </a:cubicBezTo>
                  <a:cubicBezTo>
                    <a:pt x="4957" y="134"/>
                    <a:pt x="4942" y="119"/>
                    <a:pt x="4923" y="119"/>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40"/>
            <p:cNvSpPr>
              <a:spLocks noChangeArrowheads="1"/>
            </p:cNvSpPr>
            <p:nvPr/>
          </p:nvSpPr>
          <p:spPr bwMode="auto">
            <a:xfrm>
              <a:off x="5825494"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41"/>
            <p:cNvSpPr>
              <a:spLocks noChangeArrowheads="1"/>
            </p:cNvSpPr>
            <p:nvPr/>
          </p:nvSpPr>
          <p:spPr bwMode="auto">
            <a:xfrm>
              <a:off x="5878388"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2"/>
            <p:cNvSpPr>
              <a:spLocks noChangeArrowheads="1"/>
            </p:cNvSpPr>
            <p:nvPr/>
          </p:nvSpPr>
          <p:spPr bwMode="auto">
            <a:xfrm>
              <a:off x="5930987"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43"/>
            <p:cNvSpPr>
              <a:spLocks noChangeArrowheads="1"/>
            </p:cNvSpPr>
            <p:nvPr/>
          </p:nvSpPr>
          <p:spPr bwMode="auto">
            <a:xfrm>
              <a:off x="5983881" y="2528964"/>
              <a:ext cx="36438"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44"/>
            <p:cNvSpPr>
              <a:spLocks noChangeArrowheads="1"/>
            </p:cNvSpPr>
            <p:nvPr/>
          </p:nvSpPr>
          <p:spPr bwMode="auto">
            <a:xfrm>
              <a:off x="6036775"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45"/>
            <p:cNvSpPr>
              <a:spLocks noChangeArrowheads="1"/>
            </p:cNvSpPr>
            <p:nvPr/>
          </p:nvSpPr>
          <p:spPr bwMode="auto">
            <a:xfrm>
              <a:off x="6089375"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6"/>
            <p:cNvSpPr>
              <a:spLocks noChangeArrowheads="1"/>
            </p:cNvSpPr>
            <p:nvPr/>
          </p:nvSpPr>
          <p:spPr bwMode="auto">
            <a:xfrm>
              <a:off x="6142269"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47"/>
            <p:cNvSpPr>
              <a:spLocks noChangeArrowheads="1"/>
            </p:cNvSpPr>
            <p:nvPr/>
          </p:nvSpPr>
          <p:spPr bwMode="auto">
            <a:xfrm>
              <a:off x="6194869"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48"/>
            <p:cNvSpPr>
              <a:spLocks noChangeArrowheads="1"/>
            </p:cNvSpPr>
            <p:nvPr/>
          </p:nvSpPr>
          <p:spPr bwMode="auto">
            <a:xfrm>
              <a:off x="6247763"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49"/>
            <p:cNvSpPr>
              <a:spLocks noChangeArrowheads="1"/>
            </p:cNvSpPr>
            <p:nvPr/>
          </p:nvSpPr>
          <p:spPr bwMode="auto">
            <a:xfrm>
              <a:off x="6300363"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0"/>
            <p:cNvSpPr>
              <a:spLocks noChangeArrowheads="1"/>
            </p:cNvSpPr>
            <p:nvPr/>
          </p:nvSpPr>
          <p:spPr bwMode="auto">
            <a:xfrm>
              <a:off x="6353256" y="2528964"/>
              <a:ext cx="35850"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1"/>
            <p:cNvSpPr>
              <a:spLocks noChangeArrowheads="1"/>
            </p:cNvSpPr>
            <p:nvPr/>
          </p:nvSpPr>
          <p:spPr bwMode="auto">
            <a:xfrm>
              <a:off x="6405856"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52"/>
            <p:cNvSpPr>
              <a:spLocks noChangeArrowheads="1"/>
            </p:cNvSpPr>
            <p:nvPr/>
          </p:nvSpPr>
          <p:spPr bwMode="auto">
            <a:xfrm>
              <a:off x="6458456"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53"/>
            <p:cNvSpPr>
              <a:spLocks noChangeArrowheads="1"/>
            </p:cNvSpPr>
            <p:nvPr/>
          </p:nvSpPr>
          <p:spPr bwMode="auto">
            <a:xfrm>
              <a:off x="6511350" y="2528964"/>
              <a:ext cx="36438"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54"/>
            <p:cNvSpPr>
              <a:spLocks noChangeArrowheads="1"/>
            </p:cNvSpPr>
            <p:nvPr/>
          </p:nvSpPr>
          <p:spPr bwMode="auto">
            <a:xfrm>
              <a:off x="6564244"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55"/>
            <p:cNvSpPr>
              <a:spLocks noChangeArrowheads="1"/>
            </p:cNvSpPr>
            <p:nvPr/>
          </p:nvSpPr>
          <p:spPr bwMode="auto">
            <a:xfrm>
              <a:off x="6617138"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56"/>
            <p:cNvSpPr>
              <a:spLocks noChangeArrowheads="1"/>
            </p:cNvSpPr>
            <p:nvPr/>
          </p:nvSpPr>
          <p:spPr bwMode="auto">
            <a:xfrm>
              <a:off x="6669738"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57"/>
            <p:cNvSpPr>
              <a:spLocks noChangeArrowheads="1"/>
            </p:cNvSpPr>
            <p:nvPr/>
          </p:nvSpPr>
          <p:spPr bwMode="auto">
            <a:xfrm>
              <a:off x="6722631"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58"/>
            <p:cNvSpPr>
              <a:spLocks noChangeArrowheads="1"/>
            </p:cNvSpPr>
            <p:nvPr/>
          </p:nvSpPr>
          <p:spPr bwMode="auto">
            <a:xfrm>
              <a:off x="6775231"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59"/>
            <p:cNvSpPr>
              <a:spLocks noChangeArrowheads="1"/>
            </p:cNvSpPr>
            <p:nvPr/>
          </p:nvSpPr>
          <p:spPr bwMode="auto">
            <a:xfrm>
              <a:off x="6827831"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0"/>
            <p:cNvSpPr>
              <a:spLocks noChangeArrowheads="1"/>
            </p:cNvSpPr>
            <p:nvPr/>
          </p:nvSpPr>
          <p:spPr bwMode="auto">
            <a:xfrm>
              <a:off x="6880725"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1"/>
            <p:cNvSpPr>
              <a:spLocks noChangeArrowheads="1"/>
            </p:cNvSpPr>
            <p:nvPr/>
          </p:nvSpPr>
          <p:spPr bwMode="auto">
            <a:xfrm>
              <a:off x="6933325"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2"/>
            <p:cNvSpPr>
              <a:spLocks noChangeArrowheads="1"/>
            </p:cNvSpPr>
            <p:nvPr/>
          </p:nvSpPr>
          <p:spPr bwMode="auto">
            <a:xfrm>
              <a:off x="6986219"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3"/>
            <p:cNvSpPr>
              <a:spLocks noChangeArrowheads="1"/>
            </p:cNvSpPr>
            <p:nvPr/>
          </p:nvSpPr>
          <p:spPr bwMode="auto">
            <a:xfrm>
              <a:off x="7038819"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64"/>
            <p:cNvSpPr>
              <a:spLocks noChangeArrowheads="1"/>
            </p:cNvSpPr>
            <p:nvPr/>
          </p:nvSpPr>
          <p:spPr bwMode="auto">
            <a:xfrm>
              <a:off x="7091713" y="2528964"/>
              <a:ext cx="36438"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65"/>
            <p:cNvSpPr>
              <a:spLocks noChangeArrowheads="1"/>
            </p:cNvSpPr>
            <p:nvPr/>
          </p:nvSpPr>
          <p:spPr bwMode="auto">
            <a:xfrm>
              <a:off x="7144606"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66"/>
            <p:cNvSpPr>
              <a:spLocks noChangeArrowheads="1"/>
            </p:cNvSpPr>
            <p:nvPr/>
          </p:nvSpPr>
          <p:spPr bwMode="auto">
            <a:xfrm>
              <a:off x="7197206"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67"/>
            <p:cNvSpPr>
              <a:spLocks noChangeArrowheads="1"/>
            </p:cNvSpPr>
            <p:nvPr/>
          </p:nvSpPr>
          <p:spPr bwMode="auto">
            <a:xfrm>
              <a:off x="7250100" y="2528964"/>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68"/>
            <p:cNvSpPr>
              <a:spLocks noChangeArrowheads="1"/>
            </p:cNvSpPr>
            <p:nvPr/>
          </p:nvSpPr>
          <p:spPr bwMode="auto">
            <a:xfrm>
              <a:off x="5825494"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69"/>
            <p:cNvSpPr>
              <a:spLocks noChangeArrowheads="1"/>
            </p:cNvSpPr>
            <p:nvPr/>
          </p:nvSpPr>
          <p:spPr bwMode="auto">
            <a:xfrm>
              <a:off x="5878388"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0"/>
            <p:cNvSpPr>
              <a:spLocks noChangeArrowheads="1"/>
            </p:cNvSpPr>
            <p:nvPr/>
          </p:nvSpPr>
          <p:spPr bwMode="auto">
            <a:xfrm>
              <a:off x="5930987"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1"/>
            <p:cNvSpPr>
              <a:spLocks noChangeArrowheads="1"/>
            </p:cNvSpPr>
            <p:nvPr/>
          </p:nvSpPr>
          <p:spPr bwMode="auto">
            <a:xfrm>
              <a:off x="5983881" y="2578626"/>
              <a:ext cx="36438"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72"/>
            <p:cNvSpPr>
              <a:spLocks noChangeArrowheads="1"/>
            </p:cNvSpPr>
            <p:nvPr/>
          </p:nvSpPr>
          <p:spPr bwMode="auto">
            <a:xfrm>
              <a:off x="6036775"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73"/>
            <p:cNvSpPr>
              <a:spLocks noChangeArrowheads="1"/>
            </p:cNvSpPr>
            <p:nvPr/>
          </p:nvSpPr>
          <p:spPr bwMode="auto">
            <a:xfrm>
              <a:off x="6089375"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74"/>
            <p:cNvSpPr>
              <a:spLocks noChangeArrowheads="1"/>
            </p:cNvSpPr>
            <p:nvPr/>
          </p:nvSpPr>
          <p:spPr bwMode="auto">
            <a:xfrm>
              <a:off x="6142269"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75"/>
            <p:cNvSpPr>
              <a:spLocks noChangeArrowheads="1"/>
            </p:cNvSpPr>
            <p:nvPr/>
          </p:nvSpPr>
          <p:spPr bwMode="auto">
            <a:xfrm>
              <a:off x="6194869"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76"/>
            <p:cNvSpPr>
              <a:spLocks noChangeArrowheads="1"/>
            </p:cNvSpPr>
            <p:nvPr/>
          </p:nvSpPr>
          <p:spPr bwMode="auto">
            <a:xfrm>
              <a:off x="6247763"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77"/>
            <p:cNvSpPr>
              <a:spLocks noChangeArrowheads="1"/>
            </p:cNvSpPr>
            <p:nvPr/>
          </p:nvSpPr>
          <p:spPr bwMode="auto">
            <a:xfrm>
              <a:off x="6300363"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78"/>
            <p:cNvSpPr>
              <a:spLocks noChangeArrowheads="1"/>
            </p:cNvSpPr>
            <p:nvPr/>
          </p:nvSpPr>
          <p:spPr bwMode="auto">
            <a:xfrm>
              <a:off x="6353256" y="2578626"/>
              <a:ext cx="35850"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79"/>
            <p:cNvSpPr>
              <a:spLocks noChangeArrowheads="1"/>
            </p:cNvSpPr>
            <p:nvPr/>
          </p:nvSpPr>
          <p:spPr bwMode="auto">
            <a:xfrm>
              <a:off x="6405856"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0"/>
            <p:cNvSpPr>
              <a:spLocks noChangeArrowheads="1"/>
            </p:cNvSpPr>
            <p:nvPr/>
          </p:nvSpPr>
          <p:spPr bwMode="auto">
            <a:xfrm>
              <a:off x="6458456"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1"/>
            <p:cNvSpPr>
              <a:spLocks noChangeArrowheads="1"/>
            </p:cNvSpPr>
            <p:nvPr/>
          </p:nvSpPr>
          <p:spPr bwMode="auto">
            <a:xfrm>
              <a:off x="6511350" y="2578626"/>
              <a:ext cx="36438"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82"/>
            <p:cNvSpPr>
              <a:spLocks noChangeArrowheads="1"/>
            </p:cNvSpPr>
            <p:nvPr/>
          </p:nvSpPr>
          <p:spPr bwMode="auto">
            <a:xfrm>
              <a:off x="6564244"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83"/>
            <p:cNvSpPr>
              <a:spLocks noChangeArrowheads="1"/>
            </p:cNvSpPr>
            <p:nvPr/>
          </p:nvSpPr>
          <p:spPr bwMode="auto">
            <a:xfrm>
              <a:off x="6617138"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84"/>
            <p:cNvSpPr>
              <a:spLocks noChangeArrowheads="1"/>
            </p:cNvSpPr>
            <p:nvPr/>
          </p:nvSpPr>
          <p:spPr bwMode="auto">
            <a:xfrm>
              <a:off x="6669738"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85"/>
            <p:cNvSpPr>
              <a:spLocks noChangeArrowheads="1"/>
            </p:cNvSpPr>
            <p:nvPr/>
          </p:nvSpPr>
          <p:spPr bwMode="auto">
            <a:xfrm>
              <a:off x="6722631"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86"/>
            <p:cNvSpPr>
              <a:spLocks noChangeArrowheads="1"/>
            </p:cNvSpPr>
            <p:nvPr/>
          </p:nvSpPr>
          <p:spPr bwMode="auto">
            <a:xfrm>
              <a:off x="6775231"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87"/>
            <p:cNvSpPr>
              <a:spLocks noChangeArrowheads="1"/>
            </p:cNvSpPr>
            <p:nvPr/>
          </p:nvSpPr>
          <p:spPr bwMode="auto">
            <a:xfrm>
              <a:off x="6827831"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88"/>
            <p:cNvSpPr>
              <a:spLocks noChangeArrowheads="1"/>
            </p:cNvSpPr>
            <p:nvPr/>
          </p:nvSpPr>
          <p:spPr bwMode="auto">
            <a:xfrm>
              <a:off x="6880725"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89"/>
            <p:cNvSpPr>
              <a:spLocks noChangeArrowheads="1"/>
            </p:cNvSpPr>
            <p:nvPr/>
          </p:nvSpPr>
          <p:spPr bwMode="auto">
            <a:xfrm>
              <a:off x="6933325"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0"/>
            <p:cNvSpPr>
              <a:spLocks noChangeArrowheads="1"/>
            </p:cNvSpPr>
            <p:nvPr/>
          </p:nvSpPr>
          <p:spPr bwMode="auto">
            <a:xfrm>
              <a:off x="6986219"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1"/>
            <p:cNvSpPr>
              <a:spLocks noChangeArrowheads="1"/>
            </p:cNvSpPr>
            <p:nvPr/>
          </p:nvSpPr>
          <p:spPr bwMode="auto">
            <a:xfrm>
              <a:off x="7038819"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92"/>
            <p:cNvSpPr>
              <a:spLocks noChangeArrowheads="1"/>
            </p:cNvSpPr>
            <p:nvPr/>
          </p:nvSpPr>
          <p:spPr bwMode="auto">
            <a:xfrm>
              <a:off x="7091713" y="2578626"/>
              <a:ext cx="36438"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93"/>
            <p:cNvSpPr>
              <a:spLocks noChangeArrowheads="1"/>
            </p:cNvSpPr>
            <p:nvPr/>
          </p:nvSpPr>
          <p:spPr bwMode="auto">
            <a:xfrm>
              <a:off x="7144606"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94"/>
            <p:cNvSpPr>
              <a:spLocks noChangeArrowheads="1"/>
            </p:cNvSpPr>
            <p:nvPr/>
          </p:nvSpPr>
          <p:spPr bwMode="auto">
            <a:xfrm>
              <a:off x="7197206"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95"/>
            <p:cNvSpPr>
              <a:spLocks noChangeArrowheads="1"/>
            </p:cNvSpPr>
            <p:nvPr/>
          </p:nvSpPr>
          <p:spPr bwMode="auto">
            <a:xfrm>
              <a:off x="7250100" y="2578626"/>
              <a:ext cx="36144" cy="3614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8" name="直接连接符 197"/>
          <p:cNvCxnSpPr>
            <a:stCxn id="16" idx="2"/>
          </p:cNvCxnSpPr>
          <p:nvPr/>
        </p:nvCxnSpPr>
        <p:spPr>
          <a:xfrm>
            <a:off x="1165074" y="2476892"/>
            <a:ext cx="3990333" cy="137073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9" name="直接连接符 198"/>
          <p:cNvCxnSpPr>
            <a:endCxn id="17" idx="2"/>
          </p:cNvCxnSpPr>
          <p:nvPr/>
        </p:nvCxnSpPr>
        <p:spPr>
          <a:xfrm flipH="1" flipV="1">
            <a:off x="3427719" y="2476892"/>
            <a:ext cx="1727689" cy="1364153"/>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0" name="直接连接符 199"/>
          <p:cNvCxnSpPr>
            <a:endCxn id="18" idx="2"/>
          </p:cNvCxnSpPr>
          <p:nvPr/>
        </p:nvCxnSpPr>
        <p:spPr>
          <a:xfrm flipV="1">
            <a:off x="5188566" y="2476892"/>
            <a:ext cx="501798" cy="137461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1" name="直接连接符 200"/>
          <p:cNvCxnSpPr>
            <a:endCxn id="22" idx="2"/>
          </p:cNvCxnSpPr>
          <p:nvPr/>
        </p:nvCxnSpPr>
        <p:spPr>
          <a:xfrm flipV="1">
            <a:off x="5188565" y="2476892"/>
            <a:ext cx="2764443" cy="1364153"/>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2" name="直接连接符 201"/>
          <p:cNvCxnSpPr>
            <a:stCxn id="187" idx="3"/>
          </p:cNvCxnSpPr>
          <p:nvPr/>
        </p:nvCxnSpPr>
        <p:spPr>
          <a:xfrm flipH="1" flipV="1">
            <a:off x="5202594" y="4081871"/>
            <a:ext cx="37702" cy="120358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3" name="直接连接符 202"/>
          <p:cNvCxnSpPr/>
          <p:nvPr/>
        </p:nvCxnSpPr>
        <p:spPr>
          <a:xfrm flipH="1" flipV="1">
            <a:off x="3628591" y="4048930"/>
            <a:ext cx="1591714" cy="119575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5" name="直接连接符 204"/>
          <p:cNvCxnSpPr>
            <a:stCxn id="177" idx="4"/>
          </p:cNvCxnSpPr>
          <p:nvPr/>
        </p:nvCxnSpPr>
        <p:spPr>
          <a:xfrm flipV="1">
            <a:off x="3634433" y="4081872"/>
            <a:ext cx="1532629" cy="119265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22" name="组合 221"/>
          <p:cNvGrpSpPr/>
          <p:nvPr/>
        </p:nvGrpSpPr>
        <p:grpSpPr>
          <a:xfrm>
            <a:off x="590358" y="1591073"/>
            <a:ext cx="1247238" cy="410062"/>
            <a:chOff x="1165073" y="1252964"/>
            <a:chExt cx="1247238" cy="410062"/>
          </a:xfrm>
        </p:grpSpPr>
        <p:grpSp>
          <p:nvGrpSpPr>
            <p:cNvPr id="210" name="Group 42"/>
            <p:cNvGrpSpPr/>
            <p:nvPr/>
          </p:nvGrpSpPr>
          <p:grpSpPr>
            <a:xfrm>
              <a:off x="1165073" y="1255297"/>
              <a:ext cx="389407" cy="407729"/>
              <a:chOff x="33338" y="2346325"/>
              <a:chExt cx="404813" cy="404813"/>
            </a:xfrm>
          </p:grpSpPr>
          <p:sp>
            <p:nvSpPr>
              <p:cNvPr id="211"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4" name="Group 42"/>
            <p:cNvGrpSpPr/>
            <p:nvPr/>
          </p:nvGrpSpPr>
          <p:grpSpPr>
            <a:xfrm>
              <a:off x="1599361" y="1254115"/>
              <a:ext cx="389407" cy="407729"/>
              <a:chOff x="33338" y="2346325"/>
              <a:chExt cx="404813" cy="404813"/>
            </a:xfrm>
          </p:grpSpPr>
          <p:sp>
            <p:nvSpPr>
              <p:cNvPr id="215"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8" name="Group 42"/>
            <p:cNvGrpSpPr/>
            <p:nvPr/>
          </p:nvGrpSpPr>
          <p:grpSpPr>
            <a:xfrm>
              <a:off x="2022904" y="1252964"/>
              <a:ext cx="389407" cy="407729"/>
              <a:chOff x="33338" y="2346325"/>
              <a:chExt cx="404813" cy="404813"/>
            </a:xfrm>
          </p:grpSpPr>
          <p:sp>
            <p:nvSpPr>
              <p:cNvPr id="219"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3" name="组合 222"/>
          <p:cNvGrpSpPr/>
          <p:nvPr/>
        </p:nvGrpSpPr>
        <p:grpSpPr>
          <a:xfrm>
            <a:off x="2845963" y="1591073"/>
            <a:ext cx="1247238" cy="410062"/>
            <a:chOff x="1165073" y="1252964"/>
            <a:chExt cx="1247238" cy="410062"/>
          </a:xfrm>
        </p:grpSpPr>
        <p:grpSp>
          <p:nvGrpSpPr>
            <p:cNvPr id="224" name="Group 42"/>
            <p:cNvGrpSpPr/>
            <p:nvPr/>
          </p:nvGrpSpPr>
          <p:grpSpPr>
            <a:xfrm>
              <a:off x="1165073" y="1255297"/>
              <a:ext cx="389407" cy="407729"/>
              <a:chOff x="33338" y="2346325"/>
              <a:chExt cx="404813" cy="404813"/>
            </a:xfrm>
          </p:grpSpPr>
          <p:sp>
            <p:nvSpPr>
              <p:cNvPr id="233"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5" name="Group 42"/>
            <p:cNvGrpSpPr/>
            <p:nvPr/>
          </p:nvGrpSpPr>
          <p:grpSpPr>
            <a:xfrm>
              <a:off x="1599361" y="1254115"/>
              <a:ext cx="389407" cy="407729"/>
              <a:chOff x="33338" y="2346325"/>
              <a:chExt cx="404813" cy="404813"/>
            </a:xfrm>
          </p:grpSpPr>
          <p:sp>
            <p:nvSpPr>
              <p:cNvPr id="230"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42"/>
            <p:cNvGrpSpPr/>
            <p:nvPr/>
          </p:nvGrpSpPr>
          <p:grpSpPr>
            <a:xfrm>
              <a:off x="2022904" y="1252964"/>
              <a:ext cx="389407" cy="407729"/>
              <a:chOff x="33338" y="2346325"/>
              <a:chExt cx="404813" cy="404813"/>
            </a:xfrm>
          </p:grpSpPr>
          <p:sp>
            <p:nvSpPr>
              <p:cNvPr id="227"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6" name="组合 235"/>
          <p:cNvGrpSpPr/>
          <p:nvPr/>
        </p:nvGrpSpPr>
        <p:grpSpPr>
          <a:xfrm>
            <a:off x="5072682" y="1588740"/>
            <a:ext cx="1247238" cy="410062"/>
            <a:chOff x="1165073" y="1252964"/>
            <a:chExt cx="1247238" cy="410062"/>
          </a:xfrm>
        </p:grpSpPr>
        <p:grpSp>
          <p:nvGrpSpPr>
            <p:cNvPr id="237" name="Group 42"/>
            <p:cNvGrpSpPr/>
            <p:nvPr/>
          </p:nvGrpSpPr>
          <p:grpSpPr>
            <a:xfrm>
              <a:off x="1165073" y="1255297"/>
              <a:ext cx="389407" cy="407729"/>
              <a:chOff x="33338" y="2346325"/>
              <a:chExt cx="404813" cy="404813"/>
            </a:xfrm>
          </p:grpSpPr>
          <p:sp>
            <p:nvSpPr>
              <p:cNvPr id="246"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42"/>
            <p:cNvGrpSpPr/>
            <p:nvPr/>
          </p:nvGrpSpPr>
          <p:grpSpPr>
            <a:xfrm>
              <a:off x="1599361" y="1254115"/>
              <a:ext cx="389407" cy="407729"/>
              <a:chOff x="33338" y="2346325"/>
              <a:chExt cx="404813" cy="404813"/>
            </a:xfrm>
          </p:grpSpPr>
          <p:sp>
            <p:nvSpPr>
              <p:cNvPr id="243"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42"/>
            <p:cNvGrpSpPr/>
            <p:nvPr/>
          </p:nvGrpSpPr>
          <p:grpSpPr>
            <a:xfrm>
              <a:off x="2022904" y="1252964"/>
              <a:ext cx="389407" cy="407729"/>
              <a:chOff x="33338" y="2346325"/>
              <a:chExt cx="404813" cy="404813"/>
            </a:xfrm>
          </p:grpSpPr>
          <p:sp>
            <p:nvSpPr>
              <p:cNvPr id="240"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9" name="组合 248"/>
          <p:cNvGrpSpPr/>
          <p:nvPr/>
        </p:nvGrpSpPr>
        <p:grpSpPr>
          <a:xfrm>
            <a:off x="7373168" y="1589583"/>
            <a:ext cx="1247238" cy="410062"/>
            <a:chOff x="1165073" y="1252964"/>
            <a:chExt cx="1247238" cy="410062"/>
          </a:xfrm>
        </p:grpSpPr>
        <p:grpSp>
          <p:nvGrpSpPr>
            <p:cNvPr id="250" name="Group 42"/>
            <p:cNvGrpSpPr/>
            <p:nvPr/>
          </p:nvGrpSpPr>
          <p:grpSpPr>
            <a:xfrm>
              <a:off x="1165073" y="1255297"/>
              <a:ext cx="389407" cy="407729"/>
              <a:chOff x="33338" y="2346325"/>
              <a:chExt cx="404813" cy="404813"/>
            </a:xfrm>
          </p:grpSpPr>
          <p:sp>
            <p:nvSpPr>
              <p:cNvPr id="259"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42"/>
            <p:cNvGrpSpPr/>
            <p:nvPr/>
          </p:nvGrpSpPr>
          <p:grpSpPr>
            <a:xfrm>
              <a:off x="1599361" y="1254115"/>
              <a:ext cx="389407" cy="407729"/>
              <a:chOff x="33338" y="2346325"/>
              <a:chExt cx="404813" cy="404813"/>
            </a:xfrm>
          </p:grpSpPr>
          <p:sp>
            <p:nvSpPr>
              <p:cNvPr id="256"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42"/>
            <p:cNvGrpSpPr/>
            <p:nvPr/>
          </p:nvGrpSpPr>
          <p:grpSpPr>
            <a:xfrm>
              <a:off x="2022904" y="1252964"/>
              <a:ext cx="389407" cy="407729"/>
              <a:chOff x="33338" y="2346325"/>
              <a:chExt cx="404813" cy="404813"/>
            </a:xfrm>
          </p:grpSpPr>
          <p:sp>
            <p:nvSpPr>
              <p:cNvPr id="253" name="Rectangle 87"/>
              <p:cNvSpPr>
                <a:spLocks noChangeArrowheads="1"/>
              </p:cNvSpPr>
              <p:nvPr/>
            </p:nvSpPr>
            <p:spPr bwMode="auto">
              <a:xfrm>
                <a:off x="133350" y="2482850"/>
                <a:ext cx="207963" cy="147638"/>
              </a:xfrm>
              <a:prstGeom prst="rect">
                <a:avLst/>
              </a:prstGeom>
              <a:solidFill>
                <a:srgbClr val="0243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88"/>
              <p:cNvSpPr>
                <a:spLocks noEditPoints="1"/>
              </p:cNvSpPr>
              <p:nvPr/>
            </p:nvSpPr>
            <p:spPr bwMode="auto">
              <a:xfrm>
                <a:off x="33338" y="2346325"/>
                <a:ext cx="404813" cy="404813"/>
              </a:xfrm>
              <a:custGeom>
                <a:avLst/>
                <a:gdLst>
                  <a:gd name="T0" fmla="*/ 389 w 476"/>
                  <a:gd name="T1" fmla="*/ 0 h 476"/>
                  <a:gd name="T2" fmla="*/ 87 w 476"/>
                  <a:gd name="T3" fmla="*/ 0 h 476"/>
                  <a:gd name="T4" fmla="*/ 0 w 476"/>
                  <a:gd name="T5" fmla="*/ 87 h 476"/>
                  <a:gd name="T6" fmla="*/ 0 w 476"/>
                  <a:gd name="T7" fmla="*/ 389 h 476"/>
                  <a:gd name="T8" fmla="*/ 87 w 476"/>
                  <a:gd name="T9" fmla="*/ 476 h 476"/>
                  <a:gd name="T10" fmla="*/ 389 w 476"/>
                  <a:gd name="T11" fmla="*/ 476 h 476"/>
                  <a:gd name="T12" fmla="*/ 476 w 476"/>
                  <a:gd name="T13" fmla="*/ 389 h 476"/>
                  <a:gd name="T14" fmla="*/ 476 w 476"/>
                  <a:gd name="T15" fmla="*/ 87 h 476"/>
                  <a:gd name="T16" fmla="*/ 389 w 476"/>
                  <a:gd name="T17" fmla="*/ 0 h 476"/>
                  <a:gd name="T18" fmla="*/ 441 w 476"/>
                  <a:gd name="T19" fmla="*/ 389 h 476"/>
                  <a:gd name="T20" fmla="*/ 389 w 476"/>
                  <a:gd name="T21" fmla="*/ 440 h 476"/>
                  <a:gd name="T22" fmla="*/ 87 w 476"/>
                  <a:gd name="T23" fmla="*/ 440 h 476"/>
                  <a:gd name="T24" fmla="*/ 36 w 476"/>
                  <a:gd name="T25" fmla="*/ 389 h 476"/>
                  <a:gd name="T26" fmla="*/ 36 w 476"/>
                  <a:gd name="T27" fmla="*/ 87 h 476"/>
                  <a:gd name="T28" fmla="*/ 87 w 476"/>
                  <a:gd name="T29" fmla="*/ 35 h 476"/>
                  <a:gd name="T30" fmla="*/ 389 w 476"/>
                  <a:gd name="T31" fmla="*/ 35 h 476"/>
                  <a:gd name="T32" fmla="*/ 441 w 476"/>
                  <a:gd name="T33" fmla="*/ 87 h 476"/>
                  <a:gd name="T34" fmla="*/ 441 w 476"/>
                  <a:gd name="T35" fmla="*/ 389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6" h="476">
                    <a:moveTo>
                      <a:pt x="389" y="0"/>
                    </a:moveTo>
                    <a:cubicBezTo>
                      <a:pt x="87" y="0"/>
                      <a:pt x="87" y="0"/>
                      <a:pt x="87" y="0"/>
                    </a:cubicBezTo>
                    <a:cubicBezTo>
                      <a:pt x="39" y="0"/>
                      <a:pt x="0" y="39"/>
                      <a:pt x="0" y="87"/>
                    </a:cubicBezTo>
                    <a:cubicBezTo>
                      <a:pt x="0" y="389"/>
                      <a:pt x="0" y="389"/>
                      <a:pt x="0" y="389"/>
                    </a:cubicBezTo>
                    <a:cubicBezTo>
                      <a:pt x="0" y="437"/>
                      <a:pt x="39" y="476"/>
                      <a:pt x="87" y="476"/>
                    </a:cubicBezTo>
                    <a:cubicBezTo>
                      <a:pt x="389" y="476"/>
                      <a:pt x="389" y="476"/>
                      <a:pt x="389" y="476"/>
                    </a:cubicBezTo>
                    <a:cubicBezTo>
                      <a:pt x="437" y="476"/>
                      <a:pt x="476" y="437"/>
                      <a:pt x="476" y="389"/>
                    </a:cubicBezTo>
                    <a:cubicBezTo>
                      <a:pt x="476" y="87"/>
                      <a:pt x="476" y="87"/>
                      <a:pt x="476" y="87"/>
                    </a:cubicBezTo>
                    <a:cubicBezTo>
                      <a:pt x="476" y="39"/>
                      <a:pt x="437" y="0"/>
                      <a:pt x="389" y="0"/>
                    </a:cubicBezTo>
                    <a:close/>
                    <a:moveTo>
                      <a:pt x="441" y="389"/>
                    </a:moveTo>
                    <a:cubicBezTo>
                      <a:pt x="441" y="417"/>
                      <a:pt x="418" y="440"/>
                      <a:pt x="389" y="440"/>
                    </a:cubicBezTo>
                    <a:cubicBezTo>
                      <a:pt x="87" y="440"/>
                      <a:pt x="87" y="440"/>
                      <a:pt x="87" y="440"/>
                    </a:cubicBezTo>
                    <a:cubicBezTo>
                      <a:pt x="59" y="440"/>
                      <a:pt x="36" y="417"/>
                      <a:pt x="36" y="389"/>
                    </a:cubicBezTo>
                    <a:cubicBezTo>
                      <a:pt x="36" y="87"/>
                      <a:pt x="36" y="87"/>
                      <a:pt x="36" y="87"/>
                    </a:cubicBezTo>
                    <a:cubicBezTo>
                      <a:pt x="36" y="58"/>
                      <a:pt x="59" y="35"/>
                      <a:pt x="87" y="35"/>
                    </a:cubicBezTo>
                    <a:cubicBezTo>
                      <a:pt x="389" y="35"/>
                      <a:pt x="389" y="35"/>
                      <a:pt x="389" y="35"/>
                    </a:cubicBezTo>
                    <a:cubicBezTo>
                      <a:pt x="418" y="35"/>
                      <a:pt x="441" y="58"/>
                      <a:pt x="441" y="87"/>
                    </a:cubicBezTo>
                    <a:lnTo>
                      <a:pt x="441" y="389"/>
                    </a:lnTo>
                    <a:close/>
                  </a:path>
                </a:pathLst>
              </a:custGeom>
              <a:solidFill>
                <a:srgbClr val="0243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89"/>
              <p:cNvSpPr>
                <a:spLocks noEditPoints="1"/>
              </p:cNvSpPr>
              <p:nvPr/>
            </p:nvSpPr>
            <p:spPr bwMode="auto">
              <a:xfrm>
                <a:off x="103188" y="2416175"/>
                <a:ext cx="265113" cy="263525"/>
              </a:xfrm>
              <a:custGeom>
                <a:avLst/>
                <a:gdLst>
                  <a:gd name="T0" fmla="*/ 261 w 310"/>
                  <a:gd name="T1" fmla="*/ 0 h 309"/>
                  <a:gd name="T2" fmla="*/ 49 w 310"/>
                  <a:gd name="T3" fmla="*/ 0 h 309"/>
                  <a:gd name="T4" fmla="*/ 0 w 310"/>
                  <a:gd name="T5" fmla="*/ 49 h 309"/>
                  <a:gd name="T6" fmla="*/ 0 w 310"/>
                  <a:gd name="T7" fmla="*/ 261 h 309"/>
                  <a:gd name="T8" fmla="*/ 49 w 310"/>
                  <a:gd name="T9" fmla="*/ 309 h 309"/>
                  <a:gd name="T10" fmla="*/ 261 w 310"/>
                  <a:gd name="T11" fmla="*/ 309 h 309"/>
                  <a:gd name="T12" fmla="*/ 310 w 310"/>
                  <a:gd name="T13" fmla="*/ 261 h 309"/>
                  <a:gd name="T14" fmla="*/ 310 w 310"/>
                  <a:gd name="T15" fmla="*/ 49 h 309"/>
                  <a:gd name="T16" fmla="*/ 261 w 310"/>
                  <a:gd name="T17" fmla="*/ 0 h 309"/>
                  <a:gd name="T18" fmla="*/ 140 w 310"/>
                  <a:gd name="T19" fmla="*/ 113 h 309"/>
                  <a:gd name="T20" fmla="*/ 104 w 310"/>
                  <a:gd name="T21" fmla="*/ 200 h 309"/>
                  <a:gd name="T22" fmla="*/ 90 w 310"/>
                  <a:gd name="T23" fmla="*/ 209 h 309"/>
                  <a:gd name="T24" fmla="*/ 89 w 310"/>
                  <a:gd name="T25" fmla="*/ 209 h 309"/>
                  <a:gd name="T26" fmla="*/ 75 w 310"/>
                  <a:gd name="T27" fmla="*/ 200 h 309"/>
                  <a:gd name="T28" fmla="*/ 39 w 310"/>
                  <a:gd name="T29" fmla="*/ 114 h 309"/>
                  <a:gd name="T30" fmla="*/ 38 w 310"/>
                  <a:gd name="T31" fmla="*/ 108 h 309"/>
                  <a:gd name="T32" fmla="*/ 50 w 310"/>
                  <a:gd name="T33" fmla="*/ 96 h 309"/>
                  <a:gd name="T34" fmla="*/ 62 w 310"/>
                  <a:gd name="T35" fmla="*/ 105 h 309"/>
                  <a:gd name="T36" fmla="*/ 90 w 310"/>
                  <a:gd name="T37" fmla="*/ 176 h 309"/>
                  <a:gd name="T38" fmla="*/ 118 w 310"/>
                  <a:gd name="T39" fmla="*/ 104 h 309"/>
                  <a:gd name="T40" fmla="*/ 129 w 310"/>
                  <a:gd name="T41" fmla="*/ 96 h 309"/>
                  <a:gd name="T42" fmla="*/ 141 w 310"/>
                  <a:gd name="T43" fmla="*/ 108 h 309"/>
                  <a:gd name="T44" fmla="*/ 140 w 310"/>
                  <a:gd name="T45" fmla="*/ 113 h 309"/>
                  <a:gd name="T46" fmla="*/ 270 w 310"/>
                  <a:gd name="T47" fmla="*/ 196 h 309"/>
                  <a:gd name="T48" fmla="*/ 258 w 310"/>
                  <a:gd name="T49" fmla="*/ 208 h 309"/>
                  <a:gd name="T50" fmla="*/ 246 w 310"/>
                  <a:gd name="T51" fmla="*/ 196 h 309"/>
                  <a:gd name="T52" fmla="*/ 246 w 310"/>
                  <a:gd name="T53" fmla="*/ 141 h 309"/>
                  <a:gd name="T54" fmla="*/ 225 w 310"/>
                  <a:gd name="T55" fmla="*/ 174 h 309"/>
                  <a:gd name="T56" fmla="*/ 215 w 310"/>
                  <a:gd name="T57" fmla="*/ 180 h 309"/>
                  <a:gd name="T58" fmla="*/ 204 w 310"/>
                  <a:gd name="T59" fmla="*/ 174 h 309"/>
                  <a:gd name="T60" fmla="*/ 184 w 310"/>
                  <a:gd name="T61" fmla="*/ 142 h 309"/>
                  <a:gd name="T62" fmla="*/ 184 w 310"/>
                  <a:gd name="T63" fmla="*/ 197 h 309"/>
                  <a:gd name="T64" fmla="*/ 172 w 310"/>
                  <a:gd name="T65" fmla="*/ 208 h 309"/>
                  <a:gd name="T66" fmla="*/ 160 w 310"/>
                  <a:gd name="T67" fmla="*/ 197 h 309"/>
                  <a:gd name="T68" fmla="*/ 160 w 310"/>
                  <a:gd name="T69" fmla="*/ 109 h 309"/>
                  <a:gd name="T70" fmla="*/ 172 w 310"/>
                  <a:gd name="T71" fmla="*/ 97 h 309"/>
                  <a:gd name="T72" fmla="*/ 175 w 310"/>
                  <a:gd name="T73" fmla="*/ 97 h 309"/>
                  <a:gd name="T74" fmla="*/ 186 w 310"/>
                  <a:gd name="T75" fmla="*/ 103 h 309"/>
                  <a:gd name="T76" fmla="*/ 215 w 310"/>
                  <a:gd name="T77" fmla="*/ 151 h 309"/>
                  <a:gd name="T78" fmla="*/ 244 w 310"/>
                  <a:gd name="T79" fmla="*/ 103 h 309"/>
                  <a:gd name="T80" fmla="*/ 255 w 310"/>
                  <a:gd name="T81" fmla="*/ 97 h 309"/>
                  <a:gd name="T82" fmla="*/ 258 w 310"/>
                  <a:gd name="T83" fmla="*/ 97 h 309"/>
                  <a:gd name="T84" fmla="*/ 270 w 310"/>
                  <a:gd name="T85" fmla="*/ 109 h 309"/>
                  <a:gd name="T86" fmla="*/ 270 w 310"/>
                  <a:gd name="T87" fmla="*/ 19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309">
                    <a:moveTo>
                      <a:pt x="261" y="0"/>
                    </a:moveTo>
                    <a:cubicBezTo>
                      <a:pt x="49" y="0"/>
                      <a:pt x="49" y="0"/>
                      <a:pt x="49" y="0"/>
                    </a:cubicBezTo>
                    <a:cubicBezTo>
                      <a:pt x="22" y="0"/>
                      <a:pt x="0" y="22"/>
                      <a:pt x="0" y="49"/>
                    </a:cubicBezTo>
                    <a:cubicBezTo>
                      <a:pt x="0" y="261"/>
                      <a:pt x="0" y="261"/>
                      <a:pt x="0" y="261"/>
                    </a:cubicBezTo>
                    <a:cubicBezTo>
                      <a:pt x="0" y="288"/>
                      <a:pt x="22" y="309"/>
                      <a:pt x="49" y="309"/>
                    </a:cubicBezTo>
                    <a:cubicBezTo>
                      <a:pt x="261" y="309"/>
                      <a:pt x="261" y="309"/>
                      <a:pt x="261" y="309"/>
                    </a:cubicBezTo>
                    <a:cubicBezTo>
                      <a:pt x="288" y="309"/>
                      <a:pt x="310" y="288"/>
                      <a:pt x="310" y="261"/>
                    </a:cubicBezTo>
                    <a:cubicBezTo>
                      <a:pt x="310" y="49"/>
                      <a:pt x="310" y="49"/>
                      <a:pt x="310" y="49"/>
                    </a:cubicBezTo>
                    <a:cubicBezTo>
                      <a:pt x="310" y="22"/>
                      <a:pt x="288" y="0"/>
                      <a:pt x="261" y="0"/>
                    </a:cubicBezTo>
                    <a:close/>
                    <a:moveTo>
                      <a:pt x="140" y="113"/>
                    </a:moveTo>
                    <a:cubicBezTo>
                      <a:pt x="104" y="200"/>
                      <a:pt x="104" y="200"/>
                      <a:pt x="104" y="200"/>
                    </a:cubicBezTo>
                    <a:cubicBezTo>
                      <a:pt x="101" y="205"/>
                      <a:pt x="97" y="209"/>
                      <a:pt x="90" y="209"/>
                    </a:cubicBezTo>
                    <a:cubicBezTo>
                      <a:pt x="89" y="209"/>
                      <a:pt x="89" y="209"/>
                      <a:pt x="89" y="209"/>
                    </a:cubicBezTo>
                    <a:cubicBezTo>
                      <a:pt x="82" y="209"/>
                      <a:pt x="78" y="205"/>
                      <a:pt x="75" y="200"/>
                    </a:cubicBezTo>
                    <a:cubicBezTo>
                      <a:pt x="39" y="114"/>
                      <a:pt x="39" y="114"/>
                      <a:pt x="39" y="114"/>
                    </a:cubicBezTo>
                    <a:cubicBezTo>
                      <a:pt x="39" y="112"/>
                      <a:pt x="38" y="110"/>
                      <a:pt x="38" y="108"/>
                    </a:cubicBezTo>
                    <a:cubicBezTo>
                      <a:pt x="38" y="102"/>
                      <a:pt x="43" y="96"/>
                      <a:pt x="50" y="96"/>
                    </a:cubicBezTo>
                    <a:cubicBezTo>
                      <a:pt x="56" y="96"/>
                      <a:pt x="60" y="100"/>
                      <a:pt x="62" y="105"/>
                    </a:cubicBezTo>
                    <a:cubicBezTo>
                      <a:pt x="90" y="176"/>
                      <a:pt x="90" y="176"/>
                      <a:pt x="90" y="176"/>
                    </a:cubicBezTo>
                    <a:cubicBezTo>
                      <a:pt x="118" y="104"/>
                      <a:pt x="118" y="104"/>
                      <a:pt x="118" y="104"/>
                    </a:cubicBezTo>
                    <a:cubicBezTo>
                      <a:pt x="119" y="100"/>
                      <a:pt x="123" y="96"/>
                      <a:pt x="129" y="96"/>
                    </a:cubicBezTo>
                    <a:cubicBezTo>
                      <a:pt x="136" y="96"/>
                      <a:pt x="141" y="101"/>
                      <a:pt x="141" y="108"/>
                    </a:cubicBezTo>
                    <a:cubicBezTo>
                      <a:pt x="141" y="110"/>
                      <a:pt x="141" y="112"/>
                      <a:pt x="140" y="113"/>
                    </a:cubicBezTo>
                    <a:close/>
                    <a:moveTo>
                      <a:pt x="270" y="196"/>
                    </a:moveTo>
                    <a:cubicBezTo>
                      <a:pt x="270" y="203"/>
                      <a:pt x="265" y="208"/>
                      <a:pt x="258" y="208"/>
                    </a:cubicBezTo>
                    <a:cubicBezTo>
                      <a:pt x="251" y="208"/>
                      <a:pt x="246" y="203"/>
                      <a:pt x="246" y="196"/>
                    </a:cubicBezTo>
                    <a:cubicBezTo>
                      <a:pt x="246" y="141"/>
                      <a:pt x="246" y="141"/>
                      <a:pt x="246" y="141"/>
                    </a:cubicBezTo>
                    <a:cubicBezTo>
                      <a:pt x="225" y="174"/>
                      <a:pt x="225" y="174"/>
                      <a:pt x="225" y="174"/>
                    </a:cubicBezTo>
                    <a:cubicBezTo>
                      <a:pt x="222" y="178"/>
                      <a:pt x="219" y="180"/>
                      <a:pt x="215" y="180"/>
                    </a:cubicBezTo>
                    <a:cubicBezTo>
                      <a:pt x="210" y="180"/>
                      <a:pt x="207" y="178"/>
                      <a:pt x="204" y="174"/>
                    </a:cubicBezTo>
                    <a:cubicBezTo>
                      <a:pt x="184" y="142"/>
                      <a:pt x="184" y="142"/>
                      <a:pt x="184" y="142"/>
                    </a:cubicBezTo>
                    <a:cubicBezTo>
                      <a:pt x="184" y="197"/>
                      <a:pt x="184" y="197"/>
                      <a:pt x="184" y="197"/>
                    </a:cubicBezTo>
                    <a:cubicBezTo>
                      <a:pt x="184" y="203"/>
                      <a:pt x="178" y="208"/>
                      <a:pt x="172" y="208"/>
                    </a:cubicBezTo>
                    <a:cubicBezTo>
                      <a:pt x="165" y="208"/>
                      <a:pt x="160" y="203"/>
                      <a:pt x="160" y="197"/>
                    </a:cubicBezTo>
                    <a:cubicBezTo>
                      <a:pt x="160" y="109"/>
                      <a:pt x="160" y="109"/>
                      <a:pt x="160" y="109"/>
                    </a:cubicBezTo>
                    <a:cubicBezTo>
                      <a:pt x="160" y="102"/>
                      <a:pt x="165" y="97"/>
                      <a:pt x="172" y="97"/>
                    </a:cubicBezTo>
                    <a:cubicBezTo>
                      <a:pt x="175" y="97"/>
                      <a:pt x="175" y="97"/>
                      <a:pt x="175" y="97"/>
                    </a:cubicBezTo>
                    <a:cubicBezTo>
                      <a:pt x="180" y="97"/>
                      <a:pt x="183" y="99"/>
                      <a:pt x="186" y="103"/>
                    </a:cubicBezTo>
                    <a:cubicBezTo>
                      <a:pt x="215" y="151"/>
                      <a:pt x="215" y="151"/>
                      <a:pt x="215" y="151"/>
                    </a:cubicBezTo>
                    <a:cubicBezTo>
                      <a:pt x="244" y="103"/>
                      <a:pt x="244" y="103"/>
                      <a:pt x="244" y="103"/>
                    </a:cubicBezTo>
                    <a:cubicBezTo>
                      <a:pt x="247" y="99"/>
                      <a:pt x="250" y="97"/>
                      <a:pt x="255" y="97"/>
                    </a:cubicBezTo>
                    <a:cubicBezTo>
                      <a:pt x="258" y="97"/>
                      <a:pt x="258" y="97"/>
                      <a:pt x="258" y="97"/>
                    </a:cubicBezTo>
                    <a:cubicBezTo>
                      <a:pt x="265" y="97"/>
                      <a:pt x="270" y="102"/>
                      <a:pt x="270" y="109"/>
                    </a:cubicBezTo>
                    <a:lnTo>
                      <a:pt x="270" y="196"/>
                    </a:lnTo>
                    <a:close/>
                  </a:path>
                </a:pathLst>
              </a:custGeom>
              <a:solidFill>
                <a:srgbClr val="B0CB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62" name="Rounded Rectangle 53"/>
          <p:cNvSpPr/>
          <p:nvPr/>
        </p:nvSpPr>
        <p:spPr bwMode="gray">
          <a:xfrm>
            <a:off x="468132" y="5876655"/>
            <a:ext cx="8382000" cy="654243"/>
          </a:xfrm>
          <a:prstGeom prst="roundRect">
            <a:avLst/>
          </a:prstGeom>
          <a:gradFill>
            <a:gsLst>
              <a:gs pos="0">
                <a:srgbClr val="2362AD"/>
              </a:gs>
              <a:gs pos="100000">
                <a:schemeClr val="accent1"/>
              </a:gs>
            </a:gsLst>
            <a:lin ang="5400000" scaled="0"/>
          </a:gradFill>
          <a:ln>
            <a:no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Gotham Rounded Medium"/>
              </a:rPr>
              <a:t>集中式</a:t>
            </a:r>
            <a:r>
              <a:rPr lang="zh-CN" altLang="en-US" sz="1600" dirty="0" smtClean="0">
                <a:solidFill>
                  <a:schemeClr val="bg1"/>
                </a:solidFill>
                <a:latin typeface="微软雅黑" panose="020B0503020204020204" pitchFamily="34" charset="-122"/>
                <a:ea typeface="微软雅黑" panose="020B0503020204020204" pitchFamily="34" charset="-122"/>
                <a:cs typeface="Gotham Rounded Medium"/>
              </a:rPr>
              <a:t>的存储，性能瓶颈和依赖于硬件的可靠性</a:t>
            </a:r>
            <a:endParaRPr lang="en-US" sz="1600" dirty="0">
              <a:solidFill>
                <a:schemeClr val="bg1"/>
              </a:solidFill>
              <a:latin typeface="微软雅黑" panose="020B0503020204020204" pitchFamily="34" charset="-122"/>
              <a:ea typeface="微软雅黑" panose="020B0503020204020204" pitchFamily="34" charset="-122"/>
              <a:cs typeface="Gotham Rounded Medium"/>
            </a:endParaRPr>
          </a:p>
        </p:txBody>
      </p:sp>
    </p:spTree>
    <p:extLst>
      <p:ext uri="{BB962C8B-B14F-4D97-AF65-F5344CB8AC3E}">
        <p14:creationId xmlns:p14="http://schemas.microsoft.com/office/powerpoint/2010/main" val="2505927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9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500"/>
                                  </p:stCondLst>
                                  <p:childTnLst>
                                    <p:set>
                                      <p:cBhvr>
                                        <p:cTn id="44" dur="1" fill="hold">
                                          <p:stCondLst>
                                            <p:cond delay="0"/>
                                          </p:stCondLst>
                                        </p:cTn>
                                        <p:tgtEl>
                                          <p:spTgt spid="202"/>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500"/>
                                  </p:stCondLst>
                                  <p:childTnLst>
                                    <p:set>
                                      <p:cBhvr>
                                        <p:cTn id="47" dur="1" fill="hold">
                                          <p:stCondLst>
                                            <p:cond delay="0"/>
                                          </p:stCondLst>
                                        </p:cTn>
                                        <p:tgtEl>
                                          <p:spTgt spid="203"/>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nodeType="afterEffect">
                                  <p:stCondLst>
                                    <p:cond delay="500"/>
                                  </p:stCondLst>
                                  <p:childTnLst>
                                    <p:set>
                                      <p:cBhvr>
                                        <p:cTn id="50"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p:txBody>
          <a:bodyPr/>
          <a:lstStyle/>
          <a:p>
            <a:r>
              <a:rPr lang="zh-CN" altLang="en-US" dirty="0" smtClean="0">
                <a:latin typeface="+mj-ea"/>
              </a:rPr>
              <a:t>存在的问题和挑战</a:t>
            </a:r>
            <a:endParaRPr lang="zh-CN" dirty="0">
              <a:latin typeface="+mj-ea"/>
            </a:endParaRPr>
          </a:p>
        </p:txBody>
      </p:sp>
      <p:sp>
        <p:nvSpPr>
          <p:cNvPr id="25" name="Rounded Rectangle 24"/>
          <p:cNvSpPr/>
          <p:nvPr/>
        </p:nvSpPr>
        <p:spPr bwMode="gray">
          <a:xfrm flipH="1">
            <a:off x="201467" y="5494074"/>
            <a:ext cx="3969083" cy="912134"/>
          </a:xfrm>
          <a:prstGeom prst="roundRect">
            <a:avLst>
              <a:gd name="adj" fmla="val 12781"/>
            </a:avLst>
          </a:prstGeom>
          <a:gradFill flip="none" rotWithShape="1">
            <a:gsLst>
              <a:gs pos="1000">
                <a:schemeClr val="tx2">
                  <a:lumMod val="0"/>
                  <a:lumOff val="100000"/>
                </a:schemeClr>
              </a:gs>
              <a:gs pos="100000">
                <a:schemeClr val="tx1">
                  <a:lumMod val="22000"/>
                  <a:lumOff val="78000"/>
                </a:schemeClr>
              </a:gs>
            </a:gsLst>
            <a:lin ang="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26" name="Rounded Rectangle 25"/>
          <p:cNvSpPr/>
          <p:nvPr/>
        </p:nvSpPr>
        <p:spPr bwMode="gray">
          <a:xfrm flipH="1">
            <a:off x="201467" y="4450309"/>
            <a:ext cx="3969083" cy="910599"/>
          </a:xfrm>
          <a:prstGeom prst="roundRect">
            <a:avLst>
              <a:gd name="adj" fmla="val 10440"/>
            </a:avLst>
          </a:prstGeom>
          <a:gradFill flip="none" rotWithShape="1">
            <a:gsLst>
              <a:gs pos="1000">
                <a:schemeClr val="tx2">
                  <a:lumMod val="0"/>
                  <a:lumOff val="100000"/>
                </a:schemeClr>
              </a:gs>
              <a:gs pos="100000">
                <a:schemeClr val="tx1">
                  <a:lumMod val="22000"/>
                  <a:lumOff val="78000"/>
                </a:schemeClr>
              </a:gs>
            </a:gsLst>
            <a:lin ang="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28" name="Rounded Rectangle 27"/>
          <p:cNvSpPr/>
          <p:nvPr/>
        </p:nvSpPr>
        <p:spPr bwMode="gray">
          <a:xfrm flipH="1">
            <a:off x="201414" y="2361244"/>
            <a:ext cx="3969083" cy="912134"/>
          </a:xfrm>
          <a:prstGeom prst="roundRect">
            <a:avLst>
              <a:gd name="adj" fmla="val 11227"/>
            </a:avLst>
          </a:prstGeom>
          <a:gradFill flip="none" rotWithShape="1">
            <a:gsLst>
              <a:gs pos="1000">
                <a:schemeClr val="tx2">
                  <a:lumMod val="0"/>
                  <a:lumOff val="100000"/>
                </a:schemeClr>
              </a:gs>
              <a:gs pos="100000">
                <a:schemeClr val="tx1">
                  <a:lumMod val="22000"/>
                  <a:lumOff val="78000"/>
                </a:schemeClr>
              </a:gs>
            </a:gsLst>
            <a:lin ang="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31" name="TextBox 30"/>
          <p:cNvSpPr txBox="1"/>
          <p:nvPr/>
        </p:nvSpPr>
        <p:spPr bwMode="gray">
          <a:xfrm>
            <a:off x="180217" y="5765475"/>
            <a:ext cx="3088850" cy="369332"/>
          </a:xfrm>
          <a:prstGeom prst="rect">
            <a:avLst/>
          </a:prstGeom>
          <a:noFill/>
        </p:spPr>
        <p:txBody>
          <a:bodyPr wrap="square" rtlCol="0" anchor="ctr" anchorCtr="0">
            <a:spAutoFit/>
          </a:bodyPr>
          <a:lstStyle/>
          <a:p>
            <a:pPr algn="r">
              <a:lnSpc>
                <a:spcPct val="90000"/>
              </a:lnSpc>
              <a:spcAft>
                <a:spcPts val="450"/>
              </a:spcAft>
            </a:pPr>
            <a:r>
              <a:rPr lang="zh-CN" altLang="en-US" sz="2000" spc="-38" dirty="0">
                <a:solidFill>
                  <a:schemeClr val="tx2"/>
                </a:solidFill>
                <a:latin typeface="微软雅黑" pitchFamily="34" charset="-122"/>
                <a:ea typeface="微软雅黑" pitchFamily="34" charset="-122"/>
                <a:cs typeface="SimSun"/>
              </a:rPr>
              <a:t>人员少</a:t>
            </a:r>
            <a:r>
              <a:rPr lang="zh-CN" altLang="en-US" sz="2000" spc="-38" dirty="0" smtClean="0">
                <a:solidFill>
                  <a:schemeClr val="tx2"/>
                </a:solidFill>
                <a:latin typeface="微软雅黑" pitchFamily="34" charset="-122"/>
                <a:ea typeface="微软雅黑" pitchFamily="34" charset="-122"/>
                <a:cs typeface="SimSun"/>
              </a:rPr>
              <a:t>，管理复杂</a:t>
            </a:r>
            <a:endParaRPr lang="en-US" sz="2000" spc="-38" dirty="0" smtClean="0">
              <a:solidFill>
                <a:schemeClr val="tx2"/>
              </a:solidFill>
              <a:latin typeface="微软雅黑" pitchFamily="34" charset="-122"/>
              <a:ea typeface="微软雅黑" pitchFamily="34" charset="-122"/>
              <a:cs typeface="SimSun"/>
            </a:endParaRPr>
          </a:p>
        </p:txBody>
      </p:sp>
      <p:sp>
        <p:nvSpPr>
          <p:cNvPr id="32" name="TextBox 31"/>
          <p:cNvSpPr txBox="1"/>
          <p:nvPr/>
        </p:nvSpPr>
        <p:spPr bwMode="gray">
          <a:xfrm>
            <a:off x="171215" y="4678088"/>
            <a:ext cx="3097852" cy="369332"/>
          </a:xfrm>
          <a:prstGeom prst="rect">
            <a:avLst/>
          </a:prstGeom>
          <a:noFill/>
        </p:spPr>
        <p:txBody>
          <a:bodyPr wrap="square" rtlCol="0" anchor="ctr" anchorCtr="0">
            <a:spAutoFit/>
          </a:bodyPr>
          <a:lstStyle/>
          <a:p>
            <a:pPr algn="r">
              <a:lnSpc>
                <a:spcPct val="90000"/>
              </a:lnSpc>
              <a:spcAft>
                <a:spcPts val="450"/>
              </a:spcAft>
            </a:pPr>
            <a:r>
              <a:rPr lang="zh-CN" altLang="en-US" sz="2000" spc="-38" dirty="0">
                <a:solidFill>
                  <a:schemeClr val="tx2"/>
                </a:solidFill>
                <a:latin typeface="微软雅黑" pitchFamily="34" charset="-122"/>
                <a:ea typeface="微软雅黑" pitchFamily="34" charset="-122"/>
                <a:cs typeface="SimSun"/>
              </a:rPr>
              <a:t>投资</a:t>
            </a:r>
            <a:r>
              <a:rPr lang="zh-CN" altLang="en-US" sz="2000" spc="-38" dirty="0" smtClean="0">
                <a:solidFill>
                  <a:schemeClr val="tx2"/>
                </a:solidFill>
                <a:latin typeface="微软雅黑" pitchFamily="34" charset="-122"/>
                <a:ea typeface="微软雅黑" pitchFamily="34" charset="-122"/>
                <a:cs typeface="SimSun"/>
              </a:rPr>
              <a:t>成本高，机房受限</a:t>
            </a:r>
            <a:endParaRPr lang="en-US" sz="2000" spc="-38" dirty="0" smtClean="0">
              <a:solidFill>
                <a:schemeClr val="tx2"/>
              </a:solidFill>
              <a:latin typeface="微软雅黑" pitchFamily="34" charset="-122"/>
              <a:ea typeface="微软雅黑" pitchFamily="34" charset="-122"/>
              <a:cs typeface="SimSun"/>
            </a:endParaRPr>
          </a:p>
        </p:txBody>
      </p:sp>
      <p:sp>
        <p:nvSpPr>
          <p:cNvPr id="33" name="Rounded Rectangle 32"/>
          <p:cNvSpPr/>
          <p:nvPr/>
        </p:nvSpPr>
        <p:spPr bwMode="gray">
          <a:xfrm flipH="1">
            <a:off x="201467" y="1317479"/>
            <a:ext cx="3969083" cy="910599"/>
          </a:xfrm>
          <a:prstGeom prst="roundRect">
            <a:avLst>
              <a:gd name="adj" fmla="val 9661"/>
            </a:avLst>
          </a:prstGeom>
          <a:gradFill flip="none" rotWithShape="1">
            <a:gsLst>
              <a:gs pos="1000">
                <a:schemeClr val="tx2">
                  <a:lumMod val="0"/>
                  <a:lumOff val="100000"/>
                </a:schemeClr>
              </a:gs>
              <a:gs pos="100000">
                <a:schemeClr val="tx1">
                  <a:lumMod val="22000"/>
                  <a:lumOff val="78000"/>
                </a:schemeClr>
              </a:gs>
            </a:gsLst>
            <a:lin ang="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34" name="TextBox 33"/>
          <p:cNvSpPr txBox="1"/>
          <p:nvPr/>
        </p:nvSpPr>
        <p:spPr bwMode="gray">
          <a:xfrm>
            <a:off x="171215" y="1588112"/>
            <a:ext cx="3097852" cy="369332"/>
          </a:xfrm>
          <a:prstGeom prst="rect">
            <a:avLst/>
          </a:prstGeom>
          <a:noFill/>
        </p:spPr>
        <p:txBody>
          <a:bodyPr wrap="square" rtlCol="0" anchor="ctr" anchorCtr="0">
            <a:spAutoFit/>
          </a:bodyPr>
          <a:lstStyle/>
          <a:p>
            <a:pPr algn="r">
              <a:lnSpc>
                <a:spcPct val="90000"/>
              </a:lnSpc>
              <a:spcAft>
                <a:spcPts val="450"/>
              </a:spcAft>
            </a:pPr>
            <a:r>
              <a:rPr lang="zh-CN" altLang="en-US" sz="2000" spc="-38" dirty="0" smtClean="0">
                <a:solidFill>
                  <a:schemeClr val="tx2"/>
                </a:solidFill>
                <a:latin typeface="微软雅黑" pitchFamily="34" charset="-122"/>
                <a:ea typeface="微软雅黑" pitchFamily="34" charset="-122"/>
                <a:cs typeface="SimSun"/>
              </a:rPr>
              <a:t>资源无规划，性能不保证</a:t>
            </a:r>
            <a:endParaRPr lang="en-US" sz="2000" spc="-38" dirty="0" smtClean="0">
              <a:solidFill>
                <a:schemeClr val="tx2"/>
              </a:solidFill>
              <a:latin typeface="微软雅黑" pitchFamily="34" charset="-122"/>
              <a:ea typeface="微软雅黑" pitchFamily="34" charset="-122"/>
              <a:cs typeface="SimSun"/>
            </a:endParaRPr>
          </a:p>
        </p:txBody>
      </p:sp>
      <p:sp>
        <p:nvSpPr>
          <p:cNvPr id="35" name="TextBox 34"/>
          <p:cNvSpPr txBox="1"/>
          <p:nvPr/>
        </p:nvSpPr>
        <p:spPr bwMode="gray">
          <a:xfrm>
            <a:off x="171215" y="2640142"/>
            <a:ext cx="3097852" cy="369332"/>
          </a:xfrm>
          <a:prstGeom prst="rect">
            <a:avLst/>
          </a:prstGeom>
          <a:noFill/>
        </p:spPr>
        <p:txBody>
          <a:bodyPr wrap="square" rtlCol="0" anchor="ctr" anchorCtr="0">
            <a:spAutoFit/>
          </a:bodyPr>
          <a:lstStyle/>
          <a:p>
            <a:pPr algn="r">
              <a:lnSpc>
                <a:spcPct val="90000"/>
              </a:lnSpc>
              <a:spcAft>
                <a:spcPts val="450"/>
              </a:spcAft>
            </a:pPr>
            <a:r>
              <a:rPr lang="zh-CN" altLang="en-US" sz="2000" spc="-38" dirty="0" smtClean="0">
                <a:solidFill>
                  <a:schemeClr val="tx2"/>
                </a:solidFill>
                <a:latin typeface="微软雅黑" pitchFamily="34" charset="-122"/>
                <a:ea typeface="微软雅黑" pitchFamily="34" charset="-122"/>
                <a:cs typeface="SimSun"/>
              </a:rPr>
              <a:t>依赖硬件，可靠性无保障</a:t>
            </a:r>
          </a:p>
        </p:txBody>
      </p:sp>
      <p:sp>
        <p:nvSpPr>
          <p:cNvPr id="12" name="Freeform 6"/>
          <p:cNvSpPr>
            <a:spLocks/>
          </p:cNvSpPr>
          <p:nvPr/>
        </p:nvSpPr>
        <p:spPr bwMode="auto">
          <a:xfrm>
            <a:off x="4480911" y="1581928"/>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3" name="Rounded Rectangle 12"/>
          <p:cNvSpPr/>
          <p:nvPr/>
        </p:nvSpPr>
        <p:spPr bwMode="gray">
          <a:xfrm flipH="1">
            <a:off x="5054707" y="5494074"/>
            <a:ext cx="3663178" cy="912134"/>
          </a:xfrm>
          <a:prstGeom prst="roundRect">
            <a:avLst>
              <a:gd name="adj" fmla="val 9673"/>
            </a:avLst>
          </a:prstGeom>
          <a:gradFill flip="none" rotWithShape="1">
            <a:gsLst>
              <a:gs pos="1000">
                <a:schemeClr val="tx2">
                  <a:lumMod val="0"/>
                  <a:lumOff val="100000"/>
                </a:schemeClr>
              </a:gs>
              <a:gs pos="100000">
                <a:schemeClr val="tx1">
                  <a:lumMod val="22000"/>
                  <a:lumOff val="78000"/>
                </a:schemeClr>
              </a:gs>
            </a:gsLst>
            <a:lin ang="1080000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14" name="Rounded Rectangle 13"/>
          <p:cNvSpPr/>
          <p:nvPr/>
        </p:nvSpPr>
        <p:spPr bwMode="gray">
          <a:xfrm flipH="1">
            <a:off x="5054707" y="4450309"/>
            <a:ext cx="3663178" cy="910599"/>
          </a:xfrm>
          <a:prstGeom prst="roundRect">
            <a:avLst>
              <a:gd name="adj" fmla="val 11218"/>
            </a:avLst>
          </a:prstGeom>
          <a:gradFill flip="none" rotWithShape="1">
            <a:gsLst>
              <a:gs pos="1000">
                <a:schemeClr val="tx2">
                  <a:lumMod val="0"/>
                  <a:lumOff val="100000"/>
                </a:schemeClr>
              </a:gs>
              <a:gs pos="100000">
                <a:schemeClr val="tx1">
                  <a:lumMod val="22000"/>
                  <a:lumOff val="78000"/>
                </a:schemeClr>
              </a:gs>
            </a:gsLst>
            <a:lin ang="1080000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15" name="Rounded Rectangle 14"/>
          <p:cNvSpPr/>
          <p:nvPr/>
        </p:nvSpPr>
        <p:spPr bwMode="gray">
          <a:xfrm flipH="1">
            <a:off x="5054654" y="2361244"/>
            <a:ext cx="3663178" cy="912134"/>
          </a:xfrm>
          <a:prstGeom prst="roundRect">
            <a:avLst>
              <a:gd name="adj" fmla="val 11227"/>
            </a:avLst>
          </a:prstGeom>
          <a:gradFill flip="none" rotWithShape="1">
            <a:gsLst>
              <a:gs pos="1000">
                <a:schemeClr val="tx2">
                  <a:lumMod val="0"/>
                  <a:lumOff val="100000"/>
                </a:schemeClr>
              </a:gs>
              <a:gs pos="100000">
                <a:schemeClr val="tx1">
                  <a:lumMod val="22000"/>
                  <a:lumOff val="78000"/>
                </a:schemeClr>
              </a:gs>
            </a:gsLst>
            <a:lin ang="1080000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16" name="Rounded Rectangle 15"/>
          <p:cNvSpPr/>
          <p:nvPr/>
        </p:nvSpPr>
        <p:spPr bwMode="gray">
          <a:xfrm flipH="1">
            <a:off x="5054707" y="1317479"/>
            <a:ext cx="3663178" cy="910599"/>
          </a:xfrm>
          <a:prstGeom prst="roundRect">
            <a:avLst>
              <a:gd name="adj" fmla="val 11218"/>
            </a:avLst>
          </a:prstGeom>
          <a:gradFill flip="none" rotWithShape="1">
            <a:gsLst>
              <a:gs pos="1000">
                <a:schemeClr val="tx2">
                  <a:lumMod val="0"/>
                  <a:lumOff val="100000"/>
                </a:schemeClr>
              </a:gs>
              <a:gs pos="100000">
                <a:schemeClr val="tx1">
                  <a:lumMod val="22000"/>
                  <a:lumOff val="78000"/>
                </a:schemeClr>
              </a:gs>
            </a:gsLst>
            <a:lin ang="1080000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17" name="Freeform 6"/>
          <p:cNvSpPr>
            <a:spLocks/>
          </p:cNvSpPr>
          <p:nvPr/>
        </p:nvSpPr>
        <p:spPr bwMode="auto">
          <a:xfrm>
            <a:off x="4521671" y="2680452"/>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18" name="Freeform 6"/>
          <p:cNvSpPr>
            <a:spLocks/>
          </p:cNvSpPr>
          <p:nvPr/>
        </p:nvSpPr>
        <p:spPr bwMode="auto">
          <a:xfrm>
            <a:off x="4506612" y="4671904"/>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20" name="Freeform 6"/>
          <p:cNvSpPr>
            <a:spLocks/>
          </p:cNvSpPr>
          <p:nvPr/>
        </p:nvSpPr>
        <p:spPr bwMode="auto">
          <a:xfrm>
            <a:off x="4491553" y="5759291"/>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pic>
        <p:nvPicPr>
          <p:cNvPr id="1027" name="Picture 3" descr="\\psf\Home\Graphic Tank\Nutanix Icons v2-27.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06140" y="4598571"/>
            <a:ext cx="528366" cy="52836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5217054" y="5687048"/>
            <a:ext cx="538715" cy="526187"/>
            <a:chOff x="5436782" y="5195779"/>
            <a:chExt cx="609600" cy="595423"/>
          </a:xfrm>
        </p:grpSpPr>
        <p:sp>
          <p:nvSpPr>
            <p:cNvPr id="2" name="Oval 1"/>
            <p:cNvSpPr/>
            <p:nvPr/>
          </p:nvSpPr>
          <p:spPr bwMode="gray">
            <a:xfrm>
              <a:off x="5585637" y="5195779"/>
              <a:ext cx="290623" cy="2906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37" name="Oval 36"/>
            <p:cNvSpPr/>
            <p:nvPr/>
          </p:nvSpPr>
          <p:spPr bwMode="gray">
            <a:xfrm>
              <a:off x="5436782" y="5500579"/>
              <a:ext cx="290623" cy="2906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38" name="Oval 37"/>
            <p:cNvSpPr/>
            <p:nvPr/>
          </p:nvSpPr>
          <p:spPr bwMode="gray">
            <a:xfrm>
              <a:off x="5755759" y="5500579"/>
              <a:ext cx="290623" cy="2906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grpSp>
      <p:pic>
        <p:nvPicPr>
          <p:cNvPr id="1033" name="Picture 9" descr="\\psf\Home\Graphic Tank\Nutanix Icons v2-2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97059" y="5721712"/>
            <a:ext cx="730281" cy="4568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329634" y="4511758"/>
            <a:ext cx="680550" cy="753001"/>
            <a:chOff x="375683" y="4017713"/>
            <a:chExt cx="756614" cy="718953"/>
          </a:xfrm>
        </p:grpSpPr>
        <p:pic>
          <p:nvPicPr>
            <p:cNvPr id="39" name="Picture 4" descr="\\psf\Home\Graphic Tank\Nutanix Icons v2-2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89325" y="4109862"/>
              <a:ext cx="242972" cy="4125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psf\Home\Graphic Tank\Nutanix Icons v2-2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5683" y="4115002"/>
              <a:ext cx="281693" cy="478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sf\Home\Graphic Tank\Nutanix Icons v2-2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7070" y="4017713"/>
              <a:ext cx="423461" cy="71895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bwMode="gray">
          <a:xfrm>
            <a:off x="5840032" y="1588112"/>
            <a:ext cx="2969851" cy="369332"/>
          </a:xfrm>
          <a:prstGeom prst="rect">
            <a:avLst/>
          </a:prstGeom>
          <a:noFill/>
        </p:spPr>
        <p:txBody>
          <a:bodyPr wrap="square" rtlCol="0" anchor="ctr" anchorCtr="0">
            <a:spAutoFit/>
          </a:bodyPr>
          <a:lstStyle/>
          <a:p>
            <a:pPr>
              <a:lnSpc>
                <a:spcPct val="90000"/>
              </a:lnSpc>
              <a:spcAft>
                <a:spcPts val="450"/>
              </a:spcAft>
            </a:pPr>
            <a:r>
              <a:rPr lang="zh-CN" altLang="en-US" sz="2000" spc="-38" dirty="0" smtClean="0">
                <a:solidFill>
                  <a:schemeClr val="tx2"/>
                </a:solidFill>
                <a:latin typeface="微软雅黑" pitchFamily="34" charset="-122"/>
                <a:ea typeface="微软雅黑" pitchFamily="34" charset="-122"/>
                <a:cs typeface="SimSun"/>
              </a:rPr>
              <a:t>资源规划，性能保证</a:t>
            </a:r>
            <a:endParaRPr lang="en-US" sz="2000" spc="-38" dirty="0" smtClean="0">
              <a:solidFill>
                <a:schemeClr val="tx2"/>
              </a:solidFill>
              <a:latin typeface="微软雅黑" pitchFamily="34" charset="-122"/>
              <a:ea typeface="微软雅黑" pitchFamily="34" charset="-122"/>
              <a:cs typeface="SimSun"/>
            </a:endParaRPr>
          </a:p>
        </p:txBody>
      </p:sp>
      <p:sp>
        <p:nvSpPr>
          <p:cNvPr id="24" name="TextBox 23"/>
          <p:cNvSpPr txBox="1"/>
          <p:nvPr/>
        </p:nvSpPr>
        <p:spPr bwMode="gray">
          <a:xfrm>
            <a:off x="5840032" y="4678088"/>
            <a:ext cx="3097852" cy="369332"/>
          </a:xfrm>
          <a:prstGeom prst="rect">
            <a:avLst/>
          </a:prstGeom>
          <a:noFill/>
        </p:spPr>
        <p:txBody>
          <a:bodyPr wrap="square" rtlCol="0" anchor="ctr" anchorCtr="0">
            <a:spAutoFit/>
          </a:bodyPr>
          <a:lstStyle/>
          <a:p>
            <a:pPr>
              <a:lnSpc>
                <a:spcPct val="90000"/>
              </a:lnSpc>
              <a:spcAft>
                <a:spcPts val="450"/>
              </a:spcAft>
            </a:pPr>
            <a:r>
              <a:rPr lang="zh-CN" altLang="en-US" sz="2000" spc="-38" dirty="0" smtClean="0">
                <a:solidFill>
                  <a:schemeClr val="tx2"/>
                </a:solidFill>
                <a:latin typeface="微软雅黑" pitchFamily="34" charset="-122"/>
                <a:ea typeface="微软雅黑" pitchFamily="34" charset="-122"/>
                <a:cs typeface="SimSun"/>
              </a:rPr>
              <a:t>按</a:t>
            </a:r>
            <a:r>
              <a:rPr lang="zh-CN" altLang="en-US" sz="2000" spc="-38" dirty="0">
                <a:solidFill>
                  <a:schemeClr val="tx2"/>
                </a:solidFill>
                <a:latin typeface="微软雅黑" pitchFamily="34" charset="-122"/>
                <a:ea typeface="微软雅黑" pitchFamily="34" charset="-122"/>
                <a:cs typeface="SimSun"/>
              </a:rPr>
              <a:t>需</a:t>
            </a:r>
            <a:r>
              <a:rPr lang="en-US" sz="2000" spc="-38" dirty="0" err="1" smtClean="0">
                <a:solidFill>
                  <a:schemeClr val="tx2"/>
                </a:solidFill>
                <a:latin typeface="微软雅黑" pitchFamily="34" charset="-122"/>
                <a:ea typeface="微软雅黑" pitchFamily="34" charset="-122"/>
                <a:cs typeface="SimSun"/>
              </a:rPr>
              <a:t>消费</a:t>
            </a:r>
            <a:r>
              <a:rPr lang="zh-CN" altLang="en-US" sz="2000" spc="-38" dirty="0" smtClean="0">
                <a:solidFill>
                  <a:schemeClr val="tx2"/>
                </a:solidFill>
                <a:latin typeface="微软雅黑" pitchFamily="34" charset="-122"/>
                <a:ea typeface="微软雅黑" pitchFamily="34" charset="-122"/>
                <a:cs typeface="SimSun"/>
              </a:rPr>
              <a:t>，绿色机房</a:t>
            </a:r>
            <a:endParaRPr lang="en-US" sz="2000" spc="-38" dirty="0" smtClean="0">
              <a:solidFill>
                <a:schemeClr val="tx2"/>
              </a:solidFill>
              <a:latin typeface="微软雅黑" pitchFamily="34" charset="-122"/>
              <a:ea typeface="微软雅黑" pitchFamily="34" charset="-122"/>
              <a:cs typeface="SimSun"/>
            </a:endParaRPr>
          </a:p>
        </p:txBody>
      </p:sp>
      <p:sp>
        <p:nvSpPr>
          <p:cNvPr id="27" name="TextBox 26"/>
          <p:cNvSpPr txBox="1"/>
          <p:nvPr/>
        </p:nvSpPr>
        <p:spPr bwMode="gray">
          <a:xfrm>
            <a:off x="5840032" y="5765475"/>
            <a:ext cx="2905794" cy="369332"/>
          </a:xfrm>
          <a:prstGeom prst="rect">
            <a:avLst/>
          </a:prstGeom>
          <a:noFill/>
        </p:spPr>
        <p:txBody>
          <a:bodyPr wrap="square" rtlCol="0" anchor="ctr" anchorCtr="0">
            <a:spAutoFit/>
          </a:bodyPr>
          <a:lstStyle/>
          <a:p>
            <a:pPr>
              <a:lnSpc>
                <a:spcPct val="90000"/>
              </a:lnSpc>
              <a:spcAft>
                <a:spcPts val="450"/>
              </a:spcAft>
            </a:pPr>
            <a:r>
              <a:rPr lang="zh-CN" altLang="en-US" sz="2000" spc="-38" dirty="0" smtClean="0">
                <a:solidFill>
                  <a:schemeClr val="tx2"/>
                </a:solidFill>
                <a:latin typeface="微软雅黑" pitchFamily="34" charset="-122"/>
                <a:ea typeface="微软雅黑" pitchFamily="34" charset="-122"/>
                <a:cs typeface="SimSun"/>
              </a:rPr>
              <a:t>管理简单，一站式服务</a:t>
            </a:r>
            <a:endParaRPr lang="en-US" sz="2000" spc="-38" dirty="0" smtClean="0">
              <a:solidFill>
                <a:schemeClr val="tx2"/>
              </a:solidFill>
              <a:latin typeface="微软雅黑" pitchFamily="34" charset="-122"/>
              <a:ea typeface="微软雅黑" pitchFamily="34" charset="-122"/>
              <a:cs typeface="SimSun"/>
            </a:endParaRPr>
          </a:p>
        </p:txBody>
      </p:sp>
      <p:sp>
        <p:nvSpPr>
          <p:cNvPr id="42" name="Rounded Rectangle 41"/>
          <p:cNvSpPr/>
          <p:nvPr/>
        </p:nvSpPr>
        <p:spPr bwMode="gray">
          <a:xfrm flipH="1">
            <a:off x="201467" y="3406544"/>
            <a:ext cx="3969083" cy="910599"/>
          </a:xfrm>
          <a:prstGeom prst="roundRect">
            <a:avLst>
              <a:gd name="adj" fmla="val 10440"/>
            </a:avLst>
          </a:prstGeom>
          <a:gradFill flip="none" rotWithShape="1">
            <a:gsLst>
              <a:gs pos="1000">
                <a:schemeClr val="tx2">
                  <a:lumMod val="0"/>
                  <a:lumOff val="100000"/>
                </a:schemeClr>
              </a:gs>
              <a:gs pos="100000">
                <a:schemeClr val="tx1">
                  <a:lumMod val="22000"/>
                  <a:lumOff val="78000"/>
                </a:schemeClr>
              </a:gs>
            </a:gsLst>
            <a:lin ang="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44" name="Rounded Rectangle 43"/>
          <p:cNvSpPr/>
          <p:nvPr/>
        </p:nvSpPr>
        <p:spPr bwMode="gray">
          <a:xfrm flipH="1">
            <a:off x="5054707" y="3406544"/>
            <a:ext cx="3663178" cy="910599"/>
          </a:xfrm>
          <a:prstGeom prst="roundRect">
            <a:avLst>
              <a:gd name="adj" fmla="val 11218"/>
            </a:avLst>
          </a:prstGeom>
          <a:gradFill flip="none" rotWithShape="1">
            <a:gsLst>
              <a:gs pos="1000">
                <a:schemeClr val="tx2">
                  <a:lumMod val="0"/>
                  <a:lumOff val="100000"/>
                </a:schemeClr>
              </a:gs>
              <a:gs pos="100000">
                <a:schemeClr val="tx1">
                  <a:lumMod val="22000"/>
                  <a:lumOff val="78000"/>
                </a:schemeClr>
              </a:gs>
            </a:gsLst>
            <a:lin ang="10800000" scaled="1"/>
            <a:tileRect/>
          </a:gra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C7C9CC"/>
              </a:solidFill>
              <a:latin typeface="微软雅黑" pitchFamily="34" charset="-122"/>
              <a:ea typeface="微软雅黑" pitchFamily="34" charset="-122"/>
              <a:cs typeface="Arial" pitchFamily="34" charset="0"/>
            </a:endParaRPr>
          </a:p>
        </p:txBody>
      </p:sp>
      <p:sp>
        <p:nvSpPr>
          <p:cNvPr id="45" name="Freeform 6"/>
          <p:cNvSpPr>
            <a:spLocks/>
          </p:cNvSpPr>
          <p:nvPr/>
        </p:nvSpPr>
        <p:spPr bwMode="auto">
          <a:xfrm>
            <a:off x="4506612" y="3690672"/>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微软雅黑" pitchFamily="34" charset="-122"/>
              <a:ea typeface="微软雅黑" pitchFamily="34" charset="-122"/>
            </a:endParaRPr>
          </a:p>
        </p:txBody>
      </p:sp>
      <p:sp>
        <p:nvSpPr>
          <p:cNvPr id="41" name="Rectangle 40"/>
          <p:cNvSpPr/>
          <p:nvPr/>
        </p:nvSpPr>
        <p:spPr bwMode="gray">
          <a:xfrm flipH="1">
            <a:off x="170128" y="1233645"/>
            <a:ext cx="829340" cy="5384131"/>
          </a:xfrm>
          <a:prstGeom prst="rect">
            <a:avLst/>
          </a:prstGeom>
          <a:gradFill flip="none" rotWithShape="1">
            <a:gsLst>
              <a:gs pos="0">
                <a:schemeClr val="accent1">
                  <a:lumMod val="0"/>
                  <a:lumOff val="100000"/>
                  <a:alpha val="0"/>
                </a:schemeClr>
              </a:gs>
              <a:gs pos="100000">
                <a:schemeClr val="accent1">
                  <a:lumMod val="0"/>
                  <a:lumOff val="10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latin typeface="微软雅黑" pitchFamily="34" charset="-122"/>
              <a:ea typeface="微软雅黑" pitchFamily="34" charset="-122"/>
            </a:endParaRPr>
          </a:p>
        </p:txBody>
      </p:sp>
      <p:sp>
        <p:nvSpPr>
          <p:cNvPr id="5" name="Rectangle 4"/>
          <p:cNvSpPr/>
          <p:nvPr/>
        </p:nvSpPr>
        <p:spPr bwMode="gray">
          <a:xfrm>
            <a:off x="7924810" y="1226557"/>
            <a:ext cx="829340" cy="5179651"/>
          </a:xfrm>
          <a:prstGeom prst="rect">
            <a:avLst/>
          </a:prstGeom>
          <a:gradFill flip="none" rotWithShape="1">
            <a:gsLst>
              <a:gs pos="0">
                <a:schemeClr val="accent1">
                  <a:lumMod val="0"/>
                  <a:lumOff val="100000"/>
                  <a:alpha val="0"/>
                </a:schemeClr>
              </a:gs>
              <a:gs pos="100000">
                <a:schemeClr val="accent1">
                  <a:lumMod val="0"/>
                  <a:lumOff val="10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latin typeface="微软雅黑" pitchFamily="34" charset="-122"/>
              <a:ea typeface="微软雅黑" pitchFamily="34" charset="-122"/>
            </a:endParaRPr>
          </a:p>
        </p:txBody>
      </p:sp>
      <p:sp>
        <p:nvSpPr>
          <p:cNvPr id="43" name="TextBox 42"/>
          <p:cNvSpPr txBox="1"/>
          <p:nvPr/>
        </p:nvSpPr>
        <p:spPr bwMode="gray">
          <a:xfrm>
            <a:off x="171215" y="3696856"/>
            <a:ext cx="3097852" cy="369332"/>
          </a:xfrm>
          <a:prstGeom prst="rect">
            <a:avLst/>
          </a:prstGeom>
          <a:noFill/>
        </p:spPr>
        <p:txBody>
          <a:bodyPr wrap="square" rtlCol="0" anchor="ctr" anchorCtr="0">
            <a:spAutoFit/>
          </a:bodyPr>
          <a:lstStyle/>
          <a:p>
            <a:pPr algn="r">
              <a:lnSpc>
                <a:spcPct val="90000"/>
              </a:lnSpc>
              <a:spcAft>
                <a:spcPts val="450"/>
              </a:spcAft>
            </a:pPr>
            <a:r>
              <a:rPr lang="zh-CN" altLang="en-US" sz="2000" spc="-38" dirty="0">
                <a:solidFill>
                  <a:schemeClr val="tx2"/>
                </a:solidFill>
                <a:latin typeface="微软雅黑" pitchFamily="34" charset="-122"/>
                <a:ea typeface="微软雅黑" pitchFamily="34" charset="-122"/>
                <a:cs typeface="SimSun"/>
              </a:rPr>
              <a:t>资源</a:t>
            </a:r>
            <a:r>
              <a:rPr lang="zh-CN" altLang="en-US" sz="2000" spc="-38" dirty="0" smtClean="0">
                <a:solidFill>
                  <a:schemeClr val="tx2"/>
                </a:solidFill>
                <a:latin typeface="微软雅黑" pitchFamily="34" charset="-122"/>
                <a:ea typeface="微软雅黑" pitchFamily="34" charset="-122"/>
                <a:cs typeface="SimSun"/>
              </a:rPr>
              <a:t>浪费，业务无序部署</a:t>
            </a:r>
            <a:endParaRPr lang="en-US" sz="2000" spc="-38" dirty="0" smtClean="0">
              <a:solidFill>
                <a:schemeClr val="tx2"/>
              </a:solidFill>
              <a:latin typeface="微软雅黑" pitchFamily="34" charset="-122"/>
              <a:ea typeface="微软雅黑" pitchFamily="34" charset="-122"/>
              <a:cs typeface="SimSun"/>
            </a:endParaRPr>
          </a:p>
        </p:txBody>
      </p:sp>
      <p:sp>
        <p:nvSpPr>
          <p:cNvPr id="52" name="TextBox 51"/>
          <p:cNvSpPr txBox="1"/>
          <p:nvPr/>
        </p:nvSpPr>
        <p:spPr bwMode="gray">
          <a:xfrm>
            <a:off x="5840032" y="3696856"/>
            <a:ext cx="3097852" cy="369332"/>
          </a:xfrm>
          <a:prstGeom prst="rect">
            <a:avLst/>
          </a:prstGeom>
          <a:noFill/>
        </p:spPr>
        <p:txBody>
          <a:bodyPr wrap="square" rtlCol="0" anchor="ctr" anchorCtr="0">
            <a:spAutoFit/>
          </a:bodyPr>
          <a:lstStyle/>
          <a:p>
            <a:pPr>
              <a:lnSpc>
                <a:spcPct val="90000"/>
              </a:lnSpc>
              <a:spcAft>
                <a:spcPts val="450"/>
              </a:spcAft>
            </a:pPr>
            <a:r>
              <a:rPr lang="zh-CN" altLang="en-US" sz="2000" spc="-38" dirty="0">
                <a:solidFill>
                  <a:schemeClr val="tx2"/>
                </a:solidFill>
                <a:latin typeface="微软雅黑" pitchFamily="34" charset="-122"/>
                <a:ea typeface="微软雅黑" pitchFamily="34" charset="-122"/>
                <a:cs typeface="SimSun"/>
              </a:rPr>
              <a:t>虚拟</a:t>
            </a:r>
            <a:r>
              <a:rPr lang="zh-CN" altLang="en-US" sz="2000" spc="-38" dirty="0" smtClean="0">
                <a:solidFill>
                  <a:schemeClr val="tx2"/>
                </a:solidFill>
                <a:latin typeface="微软雅黑" pitchFamily="34" charset="-122"/>
                <a:ea typeface="微软雅黑" pitchFamily="34" charset="-122"/>
                <a:cs typeface="SimSun"/>
              </a:rPr>
              <a:t>化，私有云</a:t>
            </a:r>
            <a:endParaRPr lang="en-US" sz="2000" spc="-38" dirty="0" smtClean="0">
              <a:solidFill>
                <a:schemeClr val="tx2"/>
              </a:solidFill>
              <a:latin typeface="微软雅黑" pitchFamily="34" charset="-122"/>
              <a:ea typeface="微软雅黑" pitchFamily="34" charset="-122"/>
              <a:cs typeface="SimSun"/>
            </a:endParaRPr>
          </a:p>
        </p:txBody>
      </p:sp>
      <p:sp>
        <p:nvSpPr>
          <p:cNvPr id="22" name="TextBox 21"/>
          <p:cNvSpPr txBox="1"/>
          <p:nvPr/>
        </p:nvSpPr>
        <p:spPr bwMode="gray">
          <a:xfrm>
            <a:off x="5840032" y="2686636"/>
            <a:ext cx="2969851" cy="369332"/>
          </a:xfrm>
          <a:prstGeom prst="rect">
            <a:avLst/>
          </a:prstGeom>
          <a:noFill/>
        </p:spPr>
        <p:txBody>
          <a:bodyPr wrap="square" rtlCol="0" anchor="ctr" anchorCtr="0">
            <a:spAutoFit/>
          </a:bodyPr>
          <a:lstStyle/>
          <a:p>
            <a:pPr>
              <a:lnSpc>
                <a:spcPct val="90000"/>
              </a:lnSpc>
              <a:spcAft>
                <a:spcPts val="450"/>
              </a:spcAft>
            </a:pPr>
            <a:r>
              <a:rPr lang="zh-CN" altLang="en-US" sz="2000" spc="-38" dirty="0" smtClean="0">
                <a:solidFill>
                  <a:schemeClr val="tx2"/>
                </a:solidFill>
                <a:latin typeface="微软雅黑" pitchFamily="34" charset="-122"/>
                <a:ea typeface="微软雅黑" pitchFamily="34" charset="-122"/>
                <a:cs typeface="SimSun"/>
              </a:rPr>
              <a:t>软件定义，分布式架构</a:t>
            </a:r>
            <a:endParaRPr lang="en-US" sz="2000" spc="-38" dirty="0" smtClean="0">
              <a:solidFill>
                <a:schemeClr val="tx2"/>
              </a:solidFill>
              <a:latin typeface="微软雅黑" pitchFamily="34" charset="-122"/>
              <a:ea typeface="微软雅黑" pitchFamily="34" charset="-122"/>
              <a:cs typeface="SimSun"/>
            </a:endParaRPr>
          </a:p>
        </p:txBody>
      </p:sp>
      <p:pic>
        <p:nvPicPr>
          <p:cNvPr id="2052" name="Picture 4" descr="\\psf\Home\Desktop\Graphic Tank\Nutanix Icons v2-39.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71020" y="3564610"/>
            <a:ext cx="691707" cy="56679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sf\Home\Desktop\Graphic Tank\Nutanix Icons v2-40.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35170" y="3690672"/>
            <a:ext cx="727539" cy="4111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sf\Home\Desktop\Graphic Tank\Nutanix Icons v2-43.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251599" y="1419289"/>
            <a:ext cx="504170" cy="656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psf\Home\Desktop\Graphic Tank\Nutanix Icons v2-42.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477147" y="1426786"/>
            <a:ext cx="504170" cy="6563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psf\Home\Graphic Tank\Nutanix Icons v2-25.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148280" y="2534074"/>
            <a:ext cx="621667" cy="5658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sf\Home\Graphic Tank\Nutanix Icons v2-2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455459" y="2414988"/>
            <a:ext cx="451382" cy="74687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85"/>
          <p:cNvSpPr txBox="1"/>
          <p:nvPr/>
        </p:nvSpPr>
        <p:spPr bwMode="auto">
          <a:xfrm>
            <a:off x="312060" y="1018003"/>
            <a:ext cx="3672408" cy="369332"/>
          </a:xfrm>
          <a:prstGeom prst="rect">
            <a:avLst/>
          </a:prstGeom>
          <a:noFill/>
        </p:spPr>
        <p:txBody>
          <a:bodyPr wrap="square">
            <a:spAutoFit/>
          </a:bodyPr>
          <a:lstStyle/>
          <a:p>
            <a:pPr algn="ctr" defTabSz="457200" fontAlgn="auto">
              <a:spcBef>
                <a:spcPts val="0"/>
              </a:spcBef>
              <a:spcAft>
                <a:spcPts val="0"/>
              </a:spcAft>
              <a:defRPr/>
            </a:pPr>
            <a:r>
              <a:rPr lang="zh-CN" altLang="en-US" b="1" dirty="0" smtClean="0">
                <a:latin typeface="微软雅黑" pitchFamily="34" charset="-122"/>
                <a:ea typeface="微软雅黑" pitchFamily="34" charset="-122"/>
                <a:cs typeface="Arial Black"/>
              </a:rPr>
              <a:t>现有数据中心</a:t>
            </a:r>
            <a:endParaRPr lang="zh-CN" altLang="en-US" b="1" dirty="0">
              <a:solidFill>
                <a:schemeClr val="tx1"/>
              </a:solidFill>
              <a:latin typeface="微软雅黑" pitchFamily="34" charset="-122"/>
              <a:ea typeface="微软雅黑" pitchFamily="34" charset="-122"/>
              <a:cs typeface="Arial Black"/>
            </a:endParaRPr>
          </a:p>
        </p:txBody>
      </p:sp>
      <p:sp>
        <p:nvSpPr>
          <p:cNvPr id="49" name="TextBox 85"/>
          <p:cNvSpPr txBox="1"/>
          <p:nvPr/>
        </p:nvSpPr>
        <p:spPr bwMode="auto">
          <a:xfrm>
            <a:off x="4813555" y="999052"/>
            <a:ext cx="3672408" cy="369332"/>
          </a:xfrm>
          <a:prstGeom prst="rect">
            <a:avLst/>
          </a:prstGeom>
          <a:noFill/>
        </p:spPr>
        <p:txBody>
          <a:bodyPr wrap="square">
            <a:spAutoFit/>
          </a:bodyPr>
          <a:lstStyle/>
          <a:p>
            <a:pPr algn="ctr" defTabSz="457200" fontAlgn="auto">
              <a:spcBef>
                <a:spcPts val="0"/>
              </a:spcBef>
              <a:spcAft>
                <a:spcPts val="0"/>
              </a:spcAft>
              <a:defRPr/>
            </a:pPr>
            <a:r>
              <a:rPr lang="zh-CN" altLang="en-US" b="1" dirty="0" smtClean="0">
                <a:latin typeface="微软雅黑" pitchFamily="34" charset="-122"/>
                <a:ea typeface="微软雅黑" pitchFamily="34" charset="-122"/>
                <a:cs typeface="Arial Black"/>
              </a:rPr>
              <a:t>未来数据中心</a:t>
            </a:r>
            <a:endParaRPr lang="zh-CN" altLang="en-US" b="1" dirty="0">
              <a:solidFill>
                <a:schemeClr val="tx1"/>
              </a:solidFill>
              <a:latin typeface="微软雅黑" pitchFamily="34" charset="-122"/>
              <a:ea typeface="微软雅黑" pitchFamily="34" charset="-122"/>
              <a:cs typeface="Arial Black"/>
            </a:endParaRPr>
          </a:p>
        </p:txBody>
      </p:sp>
    </p:spTree>
    <p:extLst>
      <p:ext uri="{BB962C8B-B14F-4D97-AF65-F5344CB8AC3E}">
        <p14:creationId xmlns:p14="http://schemas.microsoft.com/office/powerpoint/2010/main" val="3266578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zh-CN" altLang="en-US" dirty="0" smtClean="0"/>
              <a:t>互联网思维下的数据中心设计原则</a:t>
            </a:r>
            <a:endParaRPr lang="en-US" sz="1800" b="0" dirty="0"/>
          </a:p>
        </p:txBody>
      </p:sp>
      <p:sp>
        <p:nvSpPr>
          <p:cNvPr id="33" name="TextBox 32"/>
          <p:cNvSpPr txBox="1"/>
          <p:nvPr/>
        </p:nvSpPr>
        <p:spPr>
          <a:xfrm>
            <a:off x="6274131" y="3191053"/>
            <a:ext cx="1312112" cy="584775"/>
          </a:xfrm>
          <a:prstGeom prst="rect">
            <a:avLst/>
          </a:prstGeom>
          <a:noFill/>
        </p:spPr>
        <p:txBody>
          <a:bodyPr wrap="square" rtlCol="0">
            <a:spAutoFit/>
          </a:bodyPr>
          <a:lstStyle/>
          <a:p>
            <a:pPr algn="ctr" defTabSz="914400" fontAlgn="auto">
              <a:spcBef>
                <a:spcPts val="0"/>
              </a:spcBef>
              <a:spcAft>
                <a:spcPts val="0"/>
              </a:spcAft>
            </a:pPr>
            <a:r>
              <a:rPr lang="en-US" sz="1600" b="1" dirty="0" smtClean="0">
                <a:solidFill>
                  <a:schemeClr val="bg1"/>
                </a:solidFill>
                <a:latin typeface="Gotham Rounded Medium"/>
                <a:ea typeface="+mn-ea"/>
                <a:cs typeface="+mn-cs"/>
              </a:rPr>
              <a:t>Business Agility</a:t>
            </a:r>
            <a:endParaRPr lang="en-US" sz="1400" b="1" dirty="0" smtClean="0">
              <a:solidFill>
                <a:schemeClr val="bg1"/>
              </a:solidFill>
              <a:latin typeface="Gotham Rounded Medium"/>
              <a:ea typeface="+mn-ea"/>
              <a:cs typeface="+mn-cs"/>
            </a:endParaRPr>
          </a:p>
        </p:txBody>
      </p:sp>
      <p:sp>
        <p:nvSpPr>
          <p:cNvPr id="36" name="TextBox 35"/>
          <p:cNvSpPr txBox="1"/>
          <p:nvPr/>
        </p:nvSpPr>
        <p:spPr>
          <a:xfrm>
            <a:off x="5628801" y="4448575"/>
            <a:ext cx="1312112" cy="584775"/>
          </a:xfrm>
          <a:prstGeom prst="rect">
            <a:avLst/>
          </a:prstGeom>
          <a:noFill/>
        </p:spPr>
        <p:txBody>
          <a:bodyPr wrap="square" rtlCol="0">
            <a:spAutoFit/>
          </a:bodyPr>
          <a:lstStyle/>
          <a:p>
            <a:pPr algn="ctr" defTabSz="914400" fontAlgn="auto">
              <a:spcBef>
                <a:spcPts val="0"/>
              </a:spcBef>
              <a:spcAft>
                <a:spcPts val="0"/>
              </a:spcAft>
            </a:pPr>
            <a:r>
              <a:rPr lang="en-US" sz="1600" b="1" dirty="0" smtClean="0">
                <a:solidFill>
                  <a:schemeClr val="bg1"/>
                </a:solidFill>
                <a:latin typeface="Gotham Rounded Medium"/>
                <a:ea typeface="+mn-ea"/>
                <a:cs typeface="+mn-cs"/>
              </a:rPr>
              <a:t>Rapid Scale</a:t>
            </a:r>
            <a:endParaRPr lang="en-US" sz="1400" b="1" dirty="0" smtClean="0">
              <a:solidFill>
                <a:schemeClr val="bg1"/>
              </a:solidFill>
              <a:latin typeface="Gotham Rounded Medium"/>
              <a:ea typeface="+mn-ea"/>
              <a:cs typeface="+mn-cs"/>
            </a:endParaRPr>
          </a:p>
        </p:txBody>
      </p:sp>
      <p:sp>
        <p:nvSpPr>
          <p:cNvPr id="41" name="TextBox 40"/>
          <p:cNvSpPr txBox="1"/>
          <p:nvPr/>
        </p:nvSpPr>
        <p:spPr>
          <a:xfrm>
            <a:off x="6926631" y="4448575"/>
            <a:ext cx="1413237" cy="584775"/>
          </a:xfrm>
          <a:prstGeom prst="rect">
            <a:avLst/>
          </a:prstGeom>
          <a:noFill/>
        </p:spPr>
        <p:txBody>
          <a:bodyPr wrap="square" rtlCol="0">
            <a:spAutoFit/>
          </a:bodyPr>
          <a:lstStyle/>
          <a:p>
            <a:pPr algn="ctr" defTabSz="914400" fontAlgn="auto">
              <a:spcBef>
                <a:spcPts val="0"/>
              </a:spcBef>
              <a:spcAft>
                <a:spcPts val="0"/>
              </a:spcAft>
            </a:pPr>
            <a:r>
              <a:rPr lang="en-US" sz="1600" b="1" dirty="0" smtClean="0">
                <a:solidFill>
                  <a:schemeClr val="bg1"/>
                </a:solidFill>
                <a:latin typeface="Gotham Rounded Medium"/>
                <a:ea typeface="+mn-ea"/>
                <a:cs typeface="+mn-cs"/>
              </a:rPr>
              <a:t>Cost Efficiency</a:t>
            </a:r>
            <a:endParaRPr lang="en-US" sz="1400" b="1" dirty="0" smtClean="0">
              <a:solidFill>
                <a:schemeClr val="bg1"/>
              </a:solidFill>
              <a:latin typeface="Gotham Rounded Medium"/>
              <a:ea typeface="+mn-ea"/>
              <a:cs typeface="+mn-cs"/>
            </a:endParaRPr>
          </a:p>
        </p:txBody>
      </p:sp>
      <p:pic>
        <p:nvPicPr>
          <p:cNvPr id="42" name="Content Placeholder 4" descr="Google Datacenter.jpg"/>
          <p:cNvPicPr>
            <a:picLocks noChangeAspect="1"/>
          </p:cNvPicPr>
          <p:nvPr/>
        </p:nvPicPr>
        <p:blipFill>
          <a:blip r:embed="rId3">
            <a:extLst>
              <a:ext uri="{28A0092B-C50C-407E-A947-70E740481C1C}">
                <a14:useLocalDpi xmlns:a14="http://schemas.microsoft.com/office/drawing/2010/main" val="0"/>
              </a:ext>
            </a:extLst>
          </a:blip>
          <a:srcRect t="19340" b="19340"/>
          <a:stretch>
            <a:fillRect/>
          </a:stretch>
        </p:blipFill>
        <p:spPr>
          <a:xfrm>
            <a:off x="323009" y="1043233"/>
            <a:ext cx="8432941" cy="344638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056" y="5984845"/>
            <a:ext cx="1553045" cy="647103"/>
          </a:xfrm>
          <a:prstGeom prst="rect">
            <a:avLst/>
          </a:prstGeom>
        </p:spPr>
      </p:pic>
      <p:pic>
        <p:nvPicPr>
          <p:cNvPr id="46" name="Picture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11792" y="5984845"/>
            <a:ext cx="1579479" cy="573198"/>
          </a:xfrm>
          <a:prstGeom prst="rect">
            <a:avLst/>
          </a:prstGeom>
        </p:spPr>
      </p:pic>
      <p:pic>
        <p:nvPicPr>
          <p:cNvPr id="47" name="Picture 2" descr="\\psf\Home\Desktop\facebook-logo-reverse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98497" y="5855947"/>
            <a:ext cx="2045503" cy="7694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 name="Group 3"/>
          <p:cNvGrpSpPr/>
          <p:nvPr/>
        </p:nvGrpSpPr>
        <p:grpSpPr>
          <a:xfrm>
            <a:off x="300331" y="4262784"/>
            <a:ext cx="3933210" cy="1541131"/>
            <a:chOff x="343183" y="1811054"/>
            <a:chExt cx="3933210" cy="1541131"/>
          </a:xfrm>
        </p:grpSpPr>
        <p:sp>
          <p:nvSpPr>
            <p:cNvPr id="30" name="Rounded Rectangle 29"/>
            <p:cNvSpPr/>
            <p:nvPr/>
          </p:nvSpPr>
          <p:spPr>
            <a:xfrm>
              <a:off x="343183" y="1811054"/>
              <a:ext cx="3933210" cy="1541131"/>
            </a:xfrm>
            <a:prstGeom prst="roundRect">
              <a:avLst>
                <a:gd name="adj" fmla="val 10000"/>
              </a:avLst>
            </a:prstGeom>
            <a:solidFill>
              <a:schemeClr val="accent3"/>
            </a:soli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sp>
        <p:sp>
          <p:nvSpPr>
            <p:cNvPr id="31" name="Rounded Rectangle 4"/>
            <p:cNvSpPr/>
            <p:nvPr/>
          </p:nvSpPr>
          <p:spPr>
            <a:xfrm>
              <a:off x="521908" y="1827997"/>
              <a:ext cx="3672901" cy="1477053"/>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defTabSz="800100">
                <a:lnSpc>
                  <a:spcPct val="90000"/>
                </a:lnSpc>
                <a:spcAft>
                  <a:spcPct val="35000"/>
                </a:spcAft>
              </a:pPr>
              <a:r>
                <a:rPr lang="zh-CN" altLang="en-US" b="1" dirty="0" smtClean="0">
                  <a:solidFill>
                    <a:schemeClr val="accent1"/>
                  </a:solidFill>
                  <a:latin typeface="微软雅黑" panose="020B0503020204020204" pitchFamily="34" charset="-122"/>
                  <a:ea typeface="微软雅黑" panose="020B0503020204020204" pitchFamily="34" charset="-122"/>
                </a:rPr>
                <a:t>设计法则</a:t>
              </a:r>
              <a:endParaRPr lang="en-US" b="1" dirty="0" smtClean="0">
                <a:solidFill>
                  <a:schemeClr val="accent1"/>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rgbClr val="595959"/>
                  </a:solidFill>
                  <a:latin typeface="微软雅黑" panose="020B0503020204020204" pitchFamily="34" charset="-122"/>
                  <a:ea typeface="微软雅黑" panose="020B0503020204020204" pitchFamily="34" charset="-122"/>
                </a:rPr>
                <a:t>标准</a:t>
              </a:r>
              <a:r>
                <a:rPr lang="en-US" altLang="zh-CN" sz="1400" dirty="0" smtClean="0">
                  <a:solidFill>
                    <a:srgbClr val="595959"/>
                  </a:solidFill>
                  <a:latin typeface="微软雅黑" panose="020B0503020204020204" pitchFamily="34" charset="-122"/>
                  <a:ea typeface="微软雅黑" panose="020B0503020204020204" pitchFamily="34" charset="-122"/>
                </a:rPr>
                <a:t>x86</a:t>
              </a:r>
              <a:r>
                <a:rPr lang="zh-CN" altLang="en-US" sz="1400" dirty="0" smtClean="0">
                  <a:solidFill>
                    <a:srgbClr val="595959"/>
                  </a:solidFill>
                  <a:latin typeface="微软雅黑" panose="020B0503020204020204" pitchFamily="34" charset="-122"/>
                  <a:ea typeface="微软雅黑" panose="020B0503020204020204" pitchFamily="34" charset="-122"/>
                </a:rPr>
                <a:t>服务器设计</a:t>
              </a:r>
              <a:endParaRPr lang="en-US" sz="1400" kern="1200" dirty="0">
                <a:solidFill>
                  <a:srgbClr val="595959"/>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rgbClr val="595959"/>
                  </a:solidFill>
                  <a:latin typeface="微软雅黑" panose="020B0503020204020204" pitchFamily="34" charset="-122"/>
                  <a:ea typeface="微软雅黑" panose="020B0503020204020204" pitchFamily="34" charset="-122"/>
                </a:rPr>
                <a:t>软件定义的数据中心：智能化管理和服务</a:t>
              </a:r>
              <a:endParaRPr lang="en-US" altLang="zh-CN" sz="1400" dirty="0">
                <a:solidFill>
                  <a:srgbClr val="595959"/>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rgbClr val="595959"/>
                  </a:solidFill>
                  <a:latin typeface="微软雅黑" panose="020B0503020204020204" pitchFamily="34" charset="-122"/>
                  <a:ea typeface="微软雅黑" panose="020B0503020204020204" pitchFamily="34" charset="-122"/>
                </a:rPr>
                <a:t>分布式系统：线性、可预期的扩展</a:t>
              </a:r>
              <a:endParaRPr lang="en-US" sz="1400" dirty="0" smtClean="0">
                <a:solidFill>
                  <a:srgbClr val="595959"/>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rgbClr val="595959"/>
                  </a:solidFill>
                  <a:latin typeface="微软雅黑" panose="020B0503020204020204" pitchFamily="34" charset="-122"/>
                  <a:ea typeface="微软雅黑" panose="020B0503020204020204" pitchFamily="34" charset="-122"/>
                </a:rPr>
                <a:t>快速自恢复系统</a:t>
              </a:r>
              <a:endParaRPr lang="en-US" sz="1400" b="1" kern="1200" dirty="0">
                <a:solidFill>
                  <a:srgbClr val="595959"/>
                </a:solidFill>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400" kern="1200" dirty="0" smtClean="0">
                  <a:solidFill>
                    <a:srgbClr val="595959"/>
                  </a:solidFill>
                  <a:latin typeface="微软雅黑" panose="020B0503020204020204" pitchFamily="34" charset="-122"/>
                  <a:ea typeface="微软雅黑" panose="020B0503020204020204" pitchFamily="34" charset="-122"/>
                </a:rPr>
                <a:t>一站式、一键式管理</a:t>
              </a:r>
              <a:endParaRPr lang="en-US" sz="1400" kern="1200" dirty="0">
                <a:solidFill>
                  <a:srgbClr val="595959"/>
                </a:solidFill>
                <a:latin typeface="微软雅黑" panose="020B0503020204020204" pitchFamily="34" charset="-122"/>
                <a:ea typeface="微软雅黑" panose="020B0503020204020204" pitchFamily="34" charset="-122"/>
              </a:endParaRPr>
            </a:p>
          </p:txBody>
        </p:sp>
      </p:grpSp>
      <p:grpSp>
        <p:nvGrpSpPr>
          <p:cNvPr id="3" name="Group 2"/>
          <p:cNvGrpSpPr/>
          <p:nvPr/>
        </p:nvGrpSpPr>
        <p:grpSpPr>
          <a:xfrm>
            <a:off x="4614672" y="4254459"/>
            <a:ext cx="4150547" cy="1572993"/>
            <a:chOff x="343182" y="4703312"/>
            <a:chExt cx="3931920" cy="1572993"/>
          </a:xfrm>
        </p:grpSpPr>
        <p:sp>
          <p:nvSpPr>
            <p:cNvPr id="26" name="Rounded Rectangle 25"/>
            <p:cNvSpPr/>
            <p:nvPr/>
          </p:nvSpPr>
          <p:spPr>
            <a:xfrm>
              <a:off x="343182" y="4703312"/>
              <a:ext cx="3931920" cy="1545336"/>
            </a:xfrm>
            <a:prstGeom prst="roundRect">
              <a:avLst>
                <a:gd name="adj" fmla="val 10000"/>
              </a:avLst>
            </a:prstGeom>
            <a:solidFill>
              <a:schemeClr val="accent3"/>
            </a:solidFill>
            <a:ln>
              <a:noFill/>
            </a:ln>
            <a:effectLst/>
            <a:scene3d>
              <a:camera prst="orthographicFront"/>
              <a:lightRig rig="threePt" dir="t"/>
            </a:scene3d>
            <a:sp3d>
              <a:bevelT w="19050" h="6350"/>
            </a:sp3d>
          </p:spPr>
          <p:style>
            <a:lnRef idx="1">
              <a:schemeClr val="accent1"/>
            </a:lnRef>
            <a:fillRef idx="3">
              <a:schemeClr val="accent1"/>
            </a:fillRef>
            <a:effectRef idx="2">
              <a:schemeClr val="accent1"/>
            </a:effectRef>
            <a:fontRef idx="minor">
              <a:schemeClr val="lt1"/>
            </a:fontRef>
          </p:style>
        </p:sp>
        <p:sp>
          <p:nvSpPr>
            <p:cNvPr id="27" name="Rounded Rectangle 8"/>
            <p:cNvSpPr/>
            <p:nvPr/>
          </p:nvSpPr>
          <p:spPr>
            <a:xfrm>
              <a:off x="530715" y="4714684"/>
              <a:ext cx="3672901" cy="1561621"/>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defTabSz="800100">
                <a:lnSpc>
                  <a:spcPct val="90000"/>
                </a:lnSpc>
                <a:spcAft>
                  <a:spcPct val="35000"/>
                </a:spcAft>
              </a:pPr>
              <a:r>
                <a:rPr lang="zh-CN" altLang="en-US" b="1" dirty="0" smtClean="0">
                  <a:solidFill>
                    <a:schemeClr val="accent1"/>
                  </a:solidFill>
                  <a:latin typeface="微软雅黑" panose="020B0503020204020204" pitchFamily="34" charset="-122"/>
                  <a:ea typeface="微软雅黑" panose="020B0503020204020204" pitchFamily="34" charset="-122"/>
                </a:rPr>
                <a:t>设计目标</a:t>
              </a:r>
              <a:endParaRPr lang="en-US" b="1" dirty="0">
                <a:solidFill>
                  <a:schemeClr val="accent1"/>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无单点故障和无单点瓶颈</a:t>
              </a:r>
              <a:endPar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永远在线操作”的业务系统</a:t>
              </a:r>
              <a:endParaRPr lang="en-US" sz="1400" kern="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跨软</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硬组件的深度分析能力</a:t>
              </a:r>
              <a:endParaRPr lang="en-US"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solidFill>
                    <a:schemeClr val="tx1">
                      <a:lumMod val="65000"/>
                      <a:lumOff val="35000"/>
                    </a:schemeClr>
                  </a:solidFill>
                  <a:latin typeface="微软雅黑" panose="020B0503020204020204" pitchFamily="34" charset="-122"/>
                  <a:ea typeface="微软雅黑" panose="020B0503020204020204" pitchFamily="34" charset="-122"/>
                </a:rPr>
                <a:t>利用虚拟化能力的云数据中心</a:t>
              </a:r>
              <a:endParaRPr lang="en-US" altLang="zh-CN" sz="1400" kern="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管理和维护：简单、简单、再简单</a:t>
              </a:r>
              <a:endParaRPr lang="en-US" sz="1400" kern="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endParaRPr lang="en-US" sz="1500" kern="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17" name="Picture 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083993" y="6072537"/>
            <a:ext cx="1351908" cy="454061"/>
          </a:xfrm>
          <a:prstGeom prst="rect">
            <a:avLst/>
          </a:prstGeom>
        </p:spPr>
      </p:pic>
      <p:pic>
        <p:nvPicPr>
          <p:cNvPr id="18" name="Picture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36522" y="5973512"/>
            <a:ext cx="1361975" cy="595863"/>
          </a:xfrm>
          <a:prstGeom prst="rect">
            <a:avLst/>
          </a:prstGeom>
        </p:spPr>
      </p:pic>
    </p:spTree>
    <p:extLst>
      <p:ext uri="{BB962C8B-B14F-4D97-AF65-F5344CB8AC3E}">
        <p14:creationId xmlns:p14="http://schemas.microsoft.com/office/powerpoint/2010/main" val="358446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5_Custom Design">
  <a:themeElements>
    <a:clrScheme name="Custom 26">
      <a:dk1>
        <a:sysClr val="windowText" lastClr="000000"/>
      </a:dk1>
      <a:lt1>
        <a:sysClr val="window" lastClr="FFFFFF"/>
      </a:lt1>
      <a:dk2>
        <a:srgbClr val="3F3F3F"/>
      </a:dk2>
      <a:lt2>
        <a:srgbClr val="FFC000"/>
      </a:lt2>
      <a:accent1>
        <a:srgbClr val="024394"/>
      </a:accent1>
      <a:accent2>
        <a:srgbClr val="B1CC11"/>
      </a:accent2>
      <a:accent3>
        <a:srgbClr val="C7C9CC"/>
      </a:accent3>
      <a:accent4>
        <a:srgbClr val="2A5C3D"/>
      </a:accent4>
      <a:accent5>
        <a:srgbClr val="4BACC6"/>
      </a:accent5>
      <a:accent6>
        <a:srgbClr val="153965"/>
      </a:accent6>
      <a:hlink>
        <a:srgbClr val="B1CC11"/>
      </a:hlink>
      <a:folHlink>
        <a:srgbClr val="B1CC1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a:gsLst>
            <a:gs pos="0">
              <a:schemeClr val="accent1"/>
            </a:gs>
            <a:gs pos="100000">
              <a:schemeClr val="accent1">
                <a:lumMod val="86000"/>
              </a:schemeClr>
            </a:gs>
          </a:gsLst>
          <a:lin ang="5400000" scaled="0"/>
        </a:gradFill>
        <a:ln>
          <a:noFill/>
        </a:ln>
        <a:scene3d>
          <a:camera prst="orthographicFront"/>
          <a:lightRig rig="threePt" dir="t"/>
        </a:scene3d>
        <a:sp3d prstMaterial="plastic">
          <a:bevelT w="19050" h="6350"/>
        </a:sp3d>
      </a:spPr>
      <a:bodyPr rtlCol="0" anchor="ctr"/>
      <a:lstStyle>
        <a:defPPr algn="ctr">
          <a:defRPr sz="1600">
            <a:solidFill>
              <a:srgbClr val="C7C9CC"/>
            </a:solidFill>
            <a:latin typeface="+mj-lt"/>
            <a:cs typeface="Arial"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tx1">
                <a:lumMod val="65000"/>
                <a:lumOff val="35000"/>
              </a:schemeClr>
            </a:solidFill>
            <a:latin typeface="+mj-lt"/>
            <a:ea typeface="+mn-ea"/>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173375</TotalTime>
  <Words>2520</Words>
  <Application>Microsoft Office PowerPoint</Application>
  <PresentationFormat>全屏显示(4:3)</PresentationFormat>
  <Paragraphs>508</Paragraphs>
  <Slides>36</Slides>
  <Notes>26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链接</vt:lpstr>
      </vt:variant>
      <vt:variant>
        <vt:i4>31</vt:i4>
      </vt:variant>
      <vt:variant>
        <vt:lpstr>幻灯片标题</vt:lpstr>
      </vt:variant>
      <vt:variant>
        <vt:i4>36</vt:i4>
      </vt:variant>
    </vt:vector>
  </HeadingPairs>
  <TitlesOfParts>
    <vt:vector size="87" baseType="lpstr">
      <vt:lpstr>Aharoni</vt:lpstr>
      <vt:lpstr>Arial Unicode MS</vt:lpstr>
      <vt:lpstr>Gotham Rounded</vt:lpstr>
      <vt:lpstr>Gotham Rounded Bold</vt:lpstr>
      <vt:lpstr>Gotham Rounded Book</vt:lpstr>
      <vt:lpstr>Gotham Rounded Light</vt:lpstr>
      <vt:lpstr>Gotham Rounded Medium</vt:lpstr>
      <vt:lpstr>ＭＳ Ｐゴシック</vt:lpstr>
      <vt:lpstr>ＭＳ Ｐゴシック</vt:lpstr>
      <vt:lpstr>黑体</vt:lpstr>
      <vt:lpstr>华文宋体</vt:lpstr>
      <vt:lpstr>SimSun</vt:lpstr>
      <vt:lpstr>微软雅黑</vt:lpstr>
      <vt:lpstr>Arial</vt:lpstr>
      <vt:lpstr>Arial Black</vt:lpstr>
      <vt:lpstr>Calibri</vt:lpstr>
      <vt:lpstr>Symbol</vt:lpstr>
      <vt:lpstr>Times New Roman</vt:lpstr>
      <vt:lpstr>Wingdings</vt:lpstr>
      <vt:lpstr>5_Custom Design</vt:lpstr>
      <vt:lpstr>E:\Users\kepper\Dropbox\Nutanix SE's (socal)\Architecture-Design\datacenter evolution.vsd\Drawing\~Page-7\Sheet.3</vt:lpstr>
      <vt:lpstr>E:\Users\kepper\Dropbox\Nutanix SE's (socal)\Architecture-Design\datacenter evolution.vsd\Drawing\~Page-7\Sheet.2</vt:lpstr>
      <vt:lpstr>E:\Users\kepper\Dropbox\Nutanix SE's (socal)\Architecture-Design\datacenter evolution.vsd\Drawing\~Page-7\Sheet.5</vt:lpstr>
      <vt:lpstr>E:\Users\kepper\Dropbox\Nutanix SE's (socal)\Architecture-Design\datacenter evolution.vsd\Drawing\~Page-7\Sheet.4</vt:lpstr>
      <vt:lpstr>E:\Users\kepper\Dropbox\Nutanix SE's (socal)\Architecture-Design\datacenter evolution.vsd\Drawing\~Page-9\Sheet.60</vt:lpstr>
      <vt:lpstr>E:\Users\kepper\Dropbox\Nutanix SE's (socal)\Architecture-Design\datacenter evolution.vsd\Drawing\~Page-9\Sheet.60</vt:lpstr>
      <vt:lpstr>E:\Users\kepper\Dropbox\Nutanix SE's (socal)\Architecture-Design\datacenter evolution.vsd\Drawing\~Page-9\Sheet.60</vt:lpstr>
      <vt:lpstr>E:\Users\kepper\Dropbox\Nutanix SE's (socal)\Architecture-Design\datacenter evolution.vsd\Drawing\~Page-9\Sheet.60</vt:lpstr>
      <vt:lpstr>E:\Users\kepper\Dropbox\Nutanix SE's (socal)\Architecture-Design\datacenter evolution.vsd\Drawing\~Page-9\Sheet.62</vt:lpstr>
      <vt:lpstr>E:\Users\kepper\Dropbox\Nutanix SE's (socal)\Architecture-Design\datacenter evolution.vsd\Drawing\~Page-9\Sheet.77</vt:lpstr>
      <vt:lpstr>E:\Users\kepper\Dropbox\Nutanix SE's (socal)\Architecture-Design\datacenter evolution.vsd\Drawing\~Page-9\Sheet.77</vt:lpstr>
      <vt:lpstr>E:\Users\kepper\Dropbox\Nutanix SE's (socal)\Architecture-Design\datacenter evolution.vsd\Drawing\~Page-9\Sheet.77</vt:lpstr>
      <vt:lpstr>E:\Users\kepper\Dropbox\Nutanix SE's (socal)\Architecture-Design\datacenter evolution.vsd\Drawing\~Page-9\Sheet.77</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evolution.vsd\Drawing\~Page-9\Sheet.81</vt:lpstr>
      <vt:lpstr>E:\Users\kepper\Dropbox\Nutanix SE's (socal)\Architecture-Design\datacenter evolution.vsd\Drawing\~Page-10\Sheet.9</vt:lpstr>
      <vt:lpstr>E:\Users\kepper\Dropbox\Nutanix SE's (socal)\Architecture-Design\datacenter evolution.vsd\Drawing\~Page-10\Sheet.22</vt:lpstr>
      <vt:lpstr> 超融合技术与展望       </vt:lpstr>
      <vt:lpstr>Nutanix：数据中心架构变革的领导者 </vt:lpstr>
      <vt:lpstr>Nutanix是超融合基础架构市场的领导者</vt:lpstr>
      <vt:lpstr>Gartner魔力象限 2015年集成系统：超融合和融合</vt:lpstr>
      <vt:lpstr>内容</vt:lpstr>
      <vt:lpstr>PowerPoint 演示文稿</vt:lpstr>
      <vt:lpstr>传统数据中心的架构</vt:lpstr>
      <vt:lpstr>存在的问题和挑战</vt:lpstr>
      <vt:lpstr>互联网思维下的数据中心设计原则</vt:lpstr>
      <vt:lpstr>从传统架构向“互联网”架构过渡</vt:lpstr>
      <vt:lpstr>PowerPoint 演示文稿</vt:lpstr>
      <vt:lpstr>数据中心的架构变革</vt:lpstr>
      <vt:lpstr>超融合：基于互联网模式的分布式架构</vt:lpstr>
      <vt:lpstr>PowerPoint 演示文稿</vt:lpstr>
      <vt:lpstr>特性介绍之一：松耦合架构</vt:lpstr>
      <vt:lpstr>特性介绍之二：数据冗余</vt:lpstr>
      <vt:lpstr>特性介绍之三：数据本地化</vt:lpstr>
      <vt:lpstr>特性介绍之四：数据平衡</vt:lpstr>
      <vt:lpstr>特性介绍之五：数据分层</vt:lpstr>
      <vt:lpstr>特性介绍之六：纠删码 EX-C</vt:lpstr>
      <vt:lpstr>特性介绍之七：无节点数限制的线性扩展</vt:lpstr>
      <vt:lpstr>特性介绍之八：完整的数据保护</vt:lpstr>
      <vt:lpstr>特性介绍之九：一站式运维</vt:lpstr>
      <vt:lpstr>特性介绍之十：无缝集成OpenStack</vt:lpstr>
      <vt:lpstr>开放的超融合生态圈</vt:lpstr>
      <vt:lpstr>为用户提供多种配置选择</vt:lpstr>
      <vt:lpstr>超融合架构的优势</vt:lpstr>
      <vt:lpstr>超融合架构具有广泛的使用场景</vt:lpstr>
      <vt:lpstr>场景一：关键业务应用</vt:lpstr>
      <vt:lpstr>场景二：互联网业务应用</vt:lpstr>
      <vt:lpstr>场景三：桌面虚拟化</vt:lpstr>
      <vt:lpstr>场景四：私有云和混合云</vt:lpstr>
      <vt:lpstr>市场前景广阔，全球客户的厚爱</vt:lpstr>
      <vt:lpstr>PowerPoint 演示文稿</vt:lpstr>
      <vt:lpstr>Nutanix: One Enterprise Cloud Company</vt:lpstr>
      <vt:lpstr>PowerPoint 演示文稿</vt:lpstr>
    </vt:vector>
  </TitlesOfParts>
  <Company>NUTANIX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michael.berthiaume@gmail.com</dc:creator>
  <cp:lastModifiedBy>Gu Ran</cp:lastModifiedBy>
  <cp:revision>3428</cp:revision>
  <dcterms:created xsi:type="dcterms:W3CDTF">2011-06-30T14:54:53Z</dcterms:created>
  <dcterms:modified xsi:type="dcterms:W3CDTF">2016-02-24T09:33:02Z</dcterms:modified>
</cp:coreProperties>
</file>